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962177C-8847-42EF-AF24-F4C2AAC72AB9}" type="datetimeFigureOut">
              <a:rPr lang="es-PE" smtClean="0"/>
              <a:t>22/12/2017</a:t>
            </a:fld>
            <a:endParaRPr lang="es-PE"/>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PE"/>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242C47F-E313-4323-A457-B2F4A597726E}" type="slidenum">
              <a:rPr lang="es-PE" smtClean="0"/>
              <a:t>‹Nº›</a:t>
            </a:fld>
            <a:endParaRPr lang="es-P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962177C-8847-42EF-AF24-F4C2AAC72AB9}"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2C47F-E313-4323-A457-B2F4A597726E}"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962177C-8847-42EF-AF24-F4C2AAC72AB9}"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2C47F-E313-4323-A457-B2F4A597726E}"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962177C-8847-42EF-AF24-F4C2AAC72AB9}"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2C47F-E313-4323-A457-B2F4A597726E}"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962177C-8847-42EF-AF24-F4C2AAC72AB9}" type="datetimeFigureOut">
              <a:rPr lang="es-PE" smtClean="0"/>
              <a:t>22/12/2017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7242C47F-E313-4323-A457-B2F4A597726E}"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9962177C-8847-42EF-AF24-F4C2AAC72AB9}" type="datetimeFigureOut">
              <a:rPr lang="es-PE" smtClean="0"/>
              <a:t>22/12/2017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7242C47F-E313-4323-A457-B2F4A597726E}" type="slidenum">
              <a:rPr lang="es-PE" smtClean="0"/>
              <a:t>‹Nº›</a:t>
            </a:fld>
            <a:endParaRPr lang="es-PE"/>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962177C-8847-42EF-AF24-F4C2AAC72AB9}" type="datetimeFigureOut">
              <a:rPr lang="es-PE" smtClean="0"/>
              <a:t>22/12/2017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7242C47F-E313-4323-A457-B2F4A597726E}"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9962177C-8847-42EF-AF24-F4C2AAC72AB9}" type="datetimeFigureOut">
              <a:rPr lang="es-PE" smtClean="0"/>
              <a:t>22/12/2017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7242C47F-E313-4323-A457-B2F4A597726E}"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2177C-8847-42EF-AF24-F4C2AAC72AB9}" type="datetimeFigureOut">
              <a:rPr lang="es-PE" smtClean="0"/>
              <a:t>22/12/2017</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7242C47F-E313-4323-A457-B2F4A597726E}"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962177C-8847-42EF-AF24-F4C2AAC72AB9}" type="datetimeFigureOut">
              <a:rPr lang="es-PE" smtClean="0"/>
              <a:t>22/12/2017</a:t>
            </a:fld>
            <a:endParaRPr lang="es-PE"/>
          </a:p>
        </p:txBody>
      </p:sp>
      <p:sp>
        <p:nvSpPr>
          <p:cNvPr id="7" name="Slide Number Placeholder 6"/>
          <p:cNvSpPr>
            <a:spLocks noGrp="1"/>
          </p:cNvSpPr>
          <p:nvPr>
            <p:ph type="sldNum" sz="quarter" idx="12"/>
          </p:nvPr>
        </p:nvSpPr>
        <p:spPr/>
        <p:txBody>
          <a:bodyPr/>
          <a:lstStyle/>
          <a:p>
            <a:fld id="{7242C47F-E313-4323-A457-B2F4A597726E}" type="slidenum">
              <a:rPr lang="es-PE" smtClean="0"/>
              <a:t>‹Nº›</a:t>
            </a:fld>
            <a:endParaRPr lang="es-PE"/>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PE"/>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962177C-8847-42EF-AF24-F4C2AAC72AB9}" type="datetimeFigureOut">
              <a:rPr lang="es-PE" smtClean="0"/>
              <a:t>22/12/2017</a:t>
            </a:fld>
            <a:endParaRPr lang="es-PE"/>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PE"/>
          </a:p>
        </p:txBody>
      </p:sp>
      <p:sp>
        <p:nvSpPr>
          <p:cNvPr id="7" name="Slide Number Placeholder 6"/>
          <p:cNvSpPr>
            <a:spLocks noGrp="1"/>
          </p:cNvSpPr>
          <p:nvPr>
            <p:ph type="sldNum" sz="quarter" idx="12"/>
          </p:nvPr>
        </p:nvSpPr>
        <p:spPr/>
        <p:txBody>
          <a:bodyPr/>
          <a:lstStyle/>
          <a:p>
            <a:fld id="{7242C47F-E313-4323-A457-B2F4A597726E}"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962177C-8847-42EF-AF24-F4C2AAC72AB9}" type="datetimeFigureOut">
              <a:rPr lang="es-PE" smtClean="0"/>
              <a:t>22/12/2017</a:t>
            </a:fld>
            <a:endParaRPr lang="es-PE"/>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PE"/>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242C47F-E313-4323-A457-B2F4A597726E}"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royectosagiles.org/fundamentos-de-scru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PE"/>
          </a:p>
        </p:txBody>
      </p:sp>
      <p:sp>
        <p:nvSpPr>
          <p:cNvPr id="3" name="2 Subtítulo"/>
          <p:cNvSpPr>
            <a:spLocks noGrp="1"/>
          </p:cNvSpPr>
          <p:nvPr>
            <p:ph type="subTitle" idx="1"/>
          </p:nvPr>
        </p:nvSpPr>
        <p:spPr/>
        <p:txBody>
          <a:bodyPr/>
          <a:lstStyle/>
          <a:p>
            <a:endParaRPr lang="es-PE"/>
          </a:p>
        </p:txBody>
      </p:sp>
    </p:spTree>
    <p:extLst>
      <p:ext uri="{BB962C8B-B14F-4D97-AF65-F5344CB8AC3E}">
        <p14:creationId xmlns:p14="http://schemas.microsoft.com/office/powerpoint/2010/main" val="322772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490" y="743885"/>
            <a:ext cx="7024744" cy="1143000"/>
          </a:xfrm>
        </p:spPr>
        <p:txBody>
          <a:bodyPr/>
          <a:lstStyle/>
          <a:p>
            <a:r>
              <a:rPr lang="es-PE" b="1" dirty="0" smtClean="0"/>
              <a:t>VENEFICIOS</a:t>
            </a:r>
            <a:endParaRPr lang="es-PE" b="1" dirty="0"/>
          </a:p>
        </p:txBody>
      </p:sp>
      <p:sp>
        <p:nvSpPr>
          <p:cNvPr id="3" name="2 Marcador de contenido"/>
          <p:cNvSpPr>
            <a:spLocks noGrp="1"/>
          </p:cNvSpPr>
          <p:nvPr>
            <p:ph idx="1"/>
          </p:nvPr>
        </p:nvSpPr>
        <p:spPr/>
        <p:txBody>
          <a:bodyPr>
            <a:normAutofit fontScale="77500" lnSpcReduction="20000"/>
          </a:bodyPr>
          <a:lstStyle/>
          <a:p>
            <a:r>
              <a:rPr lang="es-PE" dirty="0"/>
              <a:t>Los principales beneficios que proporciona Scrum son:</a:t>
            </a:r>
          </a:p>
          <a:p>
            <a:r>
              <a:rPr lang="es-PE" dirty="0"/>
              <a:t>•	Entrega mensual (o quincenal) de resultados (los requisitos más prioritarios en ese momento, ya completados) lo cual proporciona las siguientes ventajas:</a:t>
            </a:r>
          </a:p>
          <a:p>
            <a:r>
              <a:rPr lang="es-PE" dirty="0"/>
              <a:t>•	Gestión regular de las expectativas del cliente y basada en resultados tangibles.</a:t>
            </a:r>
          </a:p>
          <a:p>
            <a:r>
              <a:rPr lang="es-PE" dirty="0"/>
              <a:t>•	Resultados anticipados (time </a:t>
            </a:r>
            <a:r>
              <a:rPr lang="es-PE" dirty="0" err="1"/>
              <a:t>to</a:t>
            </a:r>
            <a:r>
              <a:rPr lang="es-PE" dirty="0"/>
              <a:t> </a:t>
            </a:r>
            <a:r>
              <a:rPr lang="es-PE" dirty="0" err="1"/>
              <a:t>market</a:t>
            </a:r>
            <a:r>
              <a:rPr lang="es-PE" dirty="0"/>
              <a:t>).</a:t>
            </a:r>
          </a:p>
          <a:p>
            <a:r>
              <a:rPr lang="es-PE" dirty="0"/>
              <a:t>•	Flexibilidad y adaptación respecto a las necesidades del cliente, cambios en el mercado, etc.</a:t>
            </a:r>
          </a:p>
          <a:p>
            <a:r>
              <a:rPr lang="es-PE" dirty="0"/>
              <a:t>•	Gestión sistemática del Retorno de Inversión (ROI).</a:t>
            </a:r>
          </a:p>
          <a:p>
            <a:r>
              <a:rPr lang="es-PE" dirty="0"/>
              <a:t>•	Mitigación sistemática de los riesgos del proyecto.</a:t>
            </a:r>
          </a:p>
          <a:p>
            <a:endParaRPr lang="es-PE" dirty="0"/>
          </a:p>
        </p:txBody>
      </p:sp>
    </p:spTree>
    <p:extLst>
      <p:ext uri="{BB962C8B-B14F-4D97-AF65-F5344CB8AC3E}">
        <p14:creationId xmlns:p14="http://schemas.microsoft.com/office/powerpoint/2010/main" val="153669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490" y="586230"/>
            <a:ext cx="7024744" cy="1143000"/>
          </a:xfrm>
        </p:spPr>
        <p:txBody>
          <a:bodyPr>
            <a:normAutofit fontScale="90000"/>
          </a:bodyPr>
          <a:lstStyle/>
          <a:p>
            <a:r>
              <a:rPr lang="es-PE" b="1" dirty="0" smtClean="0"/>
              <a:t>VENTAJAS Y DESVENTAJAS</a:t>
            </a:r>
            <a:endParaRPr lang="es-PE" b="1" dirty="0"/>
          </a:p>
        </p:txBody>
      </p:sp>
      <p:sp>
        <p:nvSpPr>
          <p:cNvPr id="3" name="2 Marcador de contenido"/>
          <p:cNvSpPr>
            <a:spLocks noGrp="1"/>
          </p:cNvSpPr>
          <p:nvPr>
            <p:ph idx="1"/>
          </p:nvPr>
        </p:nvSpPr>
        <p:spPr>
          <a:xfrm>
            <a:off x="854307" y="1844566"/>
            <a:ext cx="7312230" cy="3925001"/>
          </a:xfrm>
        </p:spPr>
        <p:txBody>
          <a:bodyPr>
            <a:normAutofit fontScale="85000" lnSpcReduction="10000"/>
          </a:bodyPr>
          <a:lstStyle/>
          <a:p>
            <a:pPr lvl="1"/>
            <a:r>
              <a:rPr lang="es-PE" sz="2400" b="1" dirty="0"/>
              <a:t>Flexibilidad a cambios:</a:t>
            </a:r>
            <a:r>
              <a:rPr lang="es-PE" sz="2400" dirty="0"/>
              <a:t> Alta capacidad de reacción ante los cambios de requerimientos generados por necesidades del cliente o evoluciones del mercado. </a:t>
            </a:r>
            <a:r>
              <a:rPr lang="es-PE" sz="2400" b="1" dirty="0" smtClean="0"/>
              <a:t>Mayor </a:t>
            </a:r>
            <a:r>
              <a:rPr lang="es-PE" sz="2400" b="1" dirty="0"/>
              <a:t>calidad del software:</a:t>
            </a:r>
            <a:r>
              <a:rPr lang="es-PE" sz="2400" dirty="0"/>
              <a:t> La metódica de trabajo y la necesidad de obtener una versión funcional después de cada iteración, ayuda a la obtención de un software de calidad superior. </a:t>
            </a:r>
          </a:p>
          <a:p>
            <a:pPr lvl="1"/>
            <a:r>
              <a:rPr lang="es-PE" sz="2400" b="1" dirty="0"/>
              <a:t>Maximiza el retorno de la inversión (ROI):</a:t>
            </a:r>
            <a:r>
              <a:rPr lang="es-PE" sz="2400" dirty="0"/>
              <a:t> Producción de software únicamente con las prestaciones que aportan mayor valor de negocio gracias a la priorización por retorno de inversión. </a:t>
            </a:r>
          </a:p>
          <a:p>
            <a:pPr lvl="1"/>
            <a:r>
              <a:rPr lang="es-PE" sz="2400" b="1" dirty="0"/>
              <a:t>Predicciones de tiempos:</a:t>
            </a:r>
            <a:r>
              <a:rPr lang="es-PE" sz="2400" dirty="0"/>
              <a:t> Mediante esta metodología se conoce la </a:t>
            </a:r>
            <a:r>
              <a:rPr lang="es-PE" sz="2400" dirty="0" smtClean="0"/>
              <a:t>velocidad.</a:t>
            </a:r>
            <a:endParaRPr lang="es-PE" dirty="0"/>
          </a:p>
        </p:txBody>
      </p:sp>
    </p:spTree>
    <p:extLst>
      <p:ext uri="{BB962C8B-B14F-4D97-AF65-F5344CB8AC3E}">
        <p14:creationId xmlns:p14="http://schemas.microsoft.com/office/powerpoint/2010/main" val="142699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490" y="709447"/>
            <a:ext cx="7024744" cy="909423"/>
          </a:xfrm>
        </p:spPr>
        <p:txBody>
          <a:bodyPr/>
          <a:lstStyle/>
          <a:p>
            <a:r>
              <a:rPr lang="es-PE" b="1" dirty="0" smtClean="0"/>
              <a:t>OBJETIVOS</a:t>
            </a:r>
            <a:endParaRPr lang="es-PE" b="1" dirty="0"/>
          </a:p>
        </p:txBody>
      </p:sp>
      <p:sp>
        <p:nvSpPr>
          <p:cNvPr id="3" name="2 Marcador de contenido"/>
          <p:cNvSpPr>
            <a:spLocks noGrp="1"/>
          </p:cNvSpPr>
          <p:nvPr>
            <p:ph idx="1"/>
          </p:nvPr>
        </p:nvSpPr>
        <p:spPr>
          <a:xfrm>
            <a:off x="1043494" y="1882217"/>
            <a:ext cx="7091513" cy="4014086"/>
          </a:xfrm>
        </p:spPr>
        <p:txBody>
          <a:bodyPr>
            <a:normAutofit/>
          </a:bodyPr>
          <a:lstStyle/>
          <a:p>
            <a:r>
              <a:rPr lang="es-PE" dirty="0"/>
              <a:t>Los objetivos de Scrum:</a:t>
            </a:r>
          </a:p>
          <a:p>
            <a:r>
              <a:rPr lang="es-PE" dirty="0"/>
              <a:t>El objetivo principal es maximizar el retorno de la inversión para su empresa (ROI). Está basado en construir funcionalidad de mayor valor para el cliente y en los principios de gestión continua:</a:t>
            </a:r>
          </a:p>
          <a:p>
            <a:pPr lvl="3"/>
            <a:r>
              <a:rPr lang="es-PE" dirty="0"/>
              <a:t>Adaptación</a:t>
            </a:r>
          </a:p>
          <a:p>
            <a:pPr lvl="3"/>
            <a:r>
              <a:rPr lang="es-PE" dirty="0"/>
              <a:t>Auto- gestión</a:t>
            </a:r>
          </a:p>
          <a:p>
            <a:pPr lvl="3"/>
            <a:r>
              <a:rPr lang="es-PE" dirty="0"/>
              <a:t>Innovación</a:t>
            </a:r>
          </a:p>
          <a:p>
            <a:endParaRPr lang="es-PE"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807" y="4262740"/>
            <a:ext cx="2753443" cy="1826263"/>
          </a:xfrm>
          <a:prstGeom prst="round2DiagRect">
            <a:avLst>
              <a:gd name="adj1" fmla="val 16667"/>
              <a:gd name="adj2" fmla="val 0"/>
            </a:avLst>
          </a:prstGeom>
          <a:ln w="88900" cap="sq">
            <a:solidFill>
              <a:srgbClr val="FFC0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303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altLang="es-PE" sz="4400"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a:t>
            </a:r>
            <a:r>
              <a:rPr lang="en-US" altLang="es-PE" sz="4400" b="1"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QUI</a:t>
            </a:r>
            <a:r>
              <a:rPr lang="en-US" altLang="es-PE" sz="4400" b="1" dirty="0">
                <a:solidFill>
                  <a:schemeClr val="accent1">
                    <a:lumMod val="75000"/>
                  </a:schemeClr>
                </a:solidFill>
                <a:latin typeface="Calibri" panose="020F0502020204030204" pitchFamily="34" charset="0"/>
                <a:ea typeface="Calibri" panose="020F0502020204030204" pitchFamily="34" charset="0"/>
                <a:cs typeface="Arial" panose="020B0604020202020204" pitchFamily="34" charset="0"/>
              </a:rPr>
              <a:t>É</a:t>
            </a:r>
            <a:r>
              <a:rPr lang="en-US" altLang="es-PE" sz="4400" b="1"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N USA SCRUM?</a:t>
            </a:r>
            <a:r>
              <a:rPr lang="en-US" altLang="es-PE" sz="4400" dirty="0">
                <a:solidFill>
                  <a:schemeClr val="accent1">
                    <a:lumMod val="75000"/>
                  </a:schemeClr>
                </a:solidFill>
                <a:latin typeface="Arial" panose="020B0604020202020204" pitchFamily="34" charset="0"/>
                <a:ea typeface="Calibri" panose="020F0502020204030204" pitchFamily="34" charset="0"/>
                <a:cs typeface="Arial" panose="020B0604020202020204" pitchFamily="34" charset="0"/>
              </a:rPr>
              <a:t> </a:t>
            </a:r>
            <a:r>
              <a:rPr lang="es-PE" altLang="es-PE" sz="3200" dirty="0">
                <a:solidFill>
                  <a:schemeClr val="tx1"/>
                </a:solidFill>
              </a:rPr>
              <a:t/>
            </a:r>
            <a:br>
              <a:rPr lang="es-PE" altLang="es-PE" sz="3200" dirty="0">
                <a:solidFill>
                  <a:schemeClr val="tx1"/>
                </a:solidFill>
              </a:rPr>
            </a:b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85054202"/>
              </p:ext>
            </p:extLst>
          </p:nvPr>
        </p:nvGraphicFramePr>
        <p:xfrm>
          <a:off x="1205909" y="4393768"/>
          <a:ext cx="6710361" cy="1814160"/>
        </p:xfrm>
        <a:graphic>
          <a:graphicData uri="http://schemas.openxmlformats.org/drawingml/2006/table">
            <a:tbl>
              <a:tblPr firstRow="1" firstCol="1" bandRow="1"/>
              <a:tblGrid>
                <a:gridCol w="2236787"/>
                <a:gridCol w="2236787"/>
                <a:gridCol w="2236787"/>
              </a:tblGrid>
              <a:tr h="362832">
                <a:tc>
                  <a:txBody>
                    <a:bodyPr/>
                    <a:lstStyle/>
                    <a:p>
                      <a:pPr marL="342900" lvl="0" indent="-342900" algn="just">
                        <a:lnSpc>
                          <a:spcPct val="115000"/>
                        </a:lnSpc>
                        <a:spcAft>
                          <a:spcPts val="0"/>
                        </a:spcAft>
                        <a:buFont typeface="Symbol" panose="05050102010706020507" pitchFamily="18" charset="2"/>
                        <a:buChar char=""/>
                      </a:pPr>
                      <a:r>
                        <a:rPr lang="en-US" sz="1200" dirty="0">
                          <a:effectLst/>
                          <a:latin typeface="Comic Sans MS" panose="030F0702030302020204" pitchFamily="66" charset="0"/>
                          <a:ea typeface="Calibri" panose="020F0502020204030204" pitchFamily="34" charset="0"/>
                          <a:cs typeface="Arial" panose="020B0604020202020204" pitchFamily="34" charset="0"/>
                        </a:rPr>
                        <a:t>Microsoft   </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dirty="0">
                          <a:effectLst/>
                          <a:latin typeface="Comic Sans MS" panose="030F0702030302020204" pitchFamily="66" charset="0"/>
                          <a:ea typeface="Calibri" panose="020F0502020204030204" pitchFamily="34" charset="0"/>
                          <a:cs typeface="Arial" panose="020B0604020202020204" pitchFamily="34" charset="0"/>
                        </a:rPr>
                        <a:t>Yahoo</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Google</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r>
              <a:tr h="362832">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Electronic Arts</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dirty="0">
                          <a:effectLst/>
                          <a:latin typeface="Comic Sans MS" panose="030F0702030302020204" pitchFamily="66" charset="0"/>
                          <a:ea typeface="Calibri" panose="020F0502020204030204" pitchFamily="34" charset="0"/>
                          <a:cs typeface="Arial" panose="020B0604020202020204" pitchFamily="34" charset="0"/>
                        </a:rPr>
                        <a:t>Philips</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Siemens</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r>
              <a:tr h="362832">
                <a:tc>
                  <a:txBody>
                    <a:bodyPr/>
                    <a:lstStyle/>
                    <a:p>
                      <a:pPr marL="342900" lvl="0" indent="-342900" algn="just">
                        <a:lnSpc>
                          <a:spcPct val="115000"/>
                        </a:lnSpc>
                        <a:spcAft>
                          <a:spcPts val="0"/>
                        </a:spcAft>
                        <a:buFont typeface="Symbol" panose="05050102010706020507" pitchFamily="18" charset="2"/>
                        <a:buChar char=""/>
                      </a:pPr>
                      <a:r>
                        <a:rPr lang="en-US" sz="1200" dirty="0">
                          <a:effectLst/>
                          <a:latin typeface="Comic Sans MS" panose="030F0702030302020204" pitchFamily="66" charset="0"/>
                          <a:ea typeface="Calibri" panose="020F0502020204030204" pitchFamily="34" charset="0"/>
                          <a:cs typeface="Arial" panose="020B0604020202020204" pitchFamily="34" charset="0"/>
                        </a:rPr>
                        <a:t>Nokia</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Ericsson</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IBM</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r>
              <a:tr h="362832">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Capital One</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BBC</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dirty="0">
                          <a:effectLst/>
                          <a:latin typeface="Comic Sans MS" panose="030F0702030302020204" pitchFamily="66" charset="0"/>
                          <a:ea typeface="Calibri" panose="020F0502020204030204" pitchFamily="34" charset="0"/>
                          <a:cs typeface="Arial" panose="020B0604020202020204" pitchFamily="34" charset="0"/>
                        </a:rPr>
                        <a:t>F-Secure</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r>
              <a:tr h="362832">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Telefónica</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342900" lvl="0" indent="-342900" algn="just">
                        <a:lnSpc>
                          <a:spcPct val="115000"/>
                        </a:lnSpc>
                        <a:spcAft>
                          <a:spcPts val="0"/>
                        </a:spcAft>
                        <a:buFont typeface="Symbol" panose="05050102010706020507" pitchFamily="18" charset="2"/>
                        <a:buChar char=""/>
                      </a:pPr>
                      <a:r>
                        <a:rPr lang="en-US" sz="1200">
                          <a:effectLst/>
                          <a:latin typeface="Comic Sans MS" panose="030F0702030302020204" pitchFamily="66" charset="0"/>
                          <a:ea typeface="Calibri" panose="020F0502020204030204" pitchFamily="34" charset="0"/>
                          <a:cs typeface="Arial" panose="020B0604020202020204" pitchFamily="34" charset="0"/>
                        </a:rPr>
                        <a:t>BMC Soft</a:t>
                      </a:r>
                      <a:r>
                        <a:rPr lang="es-EC" sz="1200">
                          <a:effectLst/>
                          <a:latin typeface="Comic Sans MS" panose="030F0702030302020204" pitchFamily="66" charset="0"/>
                          <a:ea typeface="Calibri" panose="020F0502020204030204" pitchFamily="34" charset="0"/>
                          <a:cs typeface="Arial" panose="020B0604020202020204" pitchFamily="34" charset="0"/>
                        </a:rPr>
                        <a:t>ware</a:t>
                      </a:r>
                      <a:endParaRPr lang="es-PE" sz="11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c>
                  <a:txBody>
                    <a:bodyPr/>
                    <a:lstStyle/>
                    <a:p>
                      <a:pPr marL="453390" algn="just">
                        <a:lnSpc>
                          <a:spcPct val="115000"/>
                        </a:lnSpc>
                        <a:spcAft>
                          <a:spcPts val="0"/>
                        </a:spcAft>
                      </a:pPr>
                      <a:r>
                        <a:rPr lang="es-EC" sz="1200" dirty="0">
                          <a:effectLst/>
                          <a:latin typeface="Comic Sans MS" panose="030F0702030302020204" pitchFamily="66" charset="0"/>
                          <a:ea typeface="Calibri" panose="020F0502020204030204" pitchFamily="34" charset="0"/>
                          <a:cs typeface="Arial" panose="020B0604020202020204" pitchFamily="34" charset="0"/>
                        </a:rPr>
                        <a:t> </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a:noFill/>
                    </a:lnL>
                    <a:lnR>
                      <a:noFill/>
                    </a:lnR>
                    <a:lnT>
                      <a:noFill/>
                    </a:lnT>
                    <a:lnB>
                      <a:noFill/>
                    </a:lnB>
                    <a:solidFill>
                      <a:schemeClr val="accent1">
                        <a:lumMod val="40000"/>
                        <a:lumOff val="60000"/>
                      </a:schemeClr>
                    </a:solidFill>
                  </a:tcPr>
                </a:tc>
              </a:tr>
            </a:tbl>
          </a:graphicData>
        </a:graphic>
      </p:graphicFrame>
      <p:sp>
        <p:nvSpPr>
          <p:cNvPr id="5" name="Rectangle 1"/>
          <p:cNvSpPr>
            <a:spLocks noChangeArrowheads="1"/>
          </p:cNvSpPr>
          <p:nvPr/>
        </p:nvSpPr>
        <p:spPr bwMode="auto">
          <a:xfrm>
            <a:off x="484585" y="297942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6" name="CuadroTexto 5"/>
          <p:cNvSpPr txBox="1"/>
          <p:nvPr/>
        </p:nvSpPr>
        <p:spPr>
          <a:xfrm>
            <a:off x="858183" y="1686622"/>
            <a:ext cx="4965148" cy="2462213"/>
          </a:xfrm>
          <a:prstGeom prst="rect">
            <a:avLst/>
          </a:prstGeom>
          <a:noFill/>
        </p:spPr>
        <p:txBody>
          <a:bodyPr wrap="square" rtlCol="0">
            <a:spAutoFit/>
          </a:bodyPr>
          <a:lstStyle/>
          <a:p>
            <a:r>
              <a:rPr lang="es-PE" sz="1400" dirty="0"/>
              <a:t>Scrum, es una de las metodologías más usadas a nivel mundial en el ámbito empresarial; pues ha  sido usada por diversas empresas, para lo cual Scrum asido de mucha ayuda. Pues ha sido usada en  los nuevos procesos de desarrollo, los cuales han sido utilizados en productos exitosos de países involucrados en la tecnología: Japón y los Estados Unidos (cámaras de fotos de Canon, fotocopiadoras de Xerox, automóviles de Honda, ordenadores de HP y otros). </a:t>
            </a:r>
            <a:endParaRPr lang="es-PE" sz="1400" dirty="0" smtClean="0"/>
          </a:p>
          <a:p>
            <a:r>
              <a:rPr lang="es-PE" sz="1400" dirty="0" smtClean="0"/>
              <a:t>Las empresas mas reconocidas que usan hoy en día la metodología SCRUM, son:</a:t>
            </a:r>
            <a:endParaRPr lang="es-PE" sz="1400"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019" y="2059818"/>
            <a:ext cx="2969467" cy="1839220"/>
          </a:xfrm>
          <a:prstGeom prst="rect">
            <a:avLst/>
          </a:prstGeom>
        </p:spPr>
      </p:pic>
    </p:spTree>
    <p:extLst>
      <p:ext uri="{BB962C8B-B14F-4D97-AF65-F5344CB8AC3E}">
        <p14:creationId xmlns:p14="http://schemas.microsoft.com/office/powerpoint/2010/main" val="274692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4662" y="1407006"/>
            <a:ext cx="7582952" cy="2951747"/>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s-PE" sz="1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doni MT Black" pitchFamily="18" charset="0"/>
              </a:rPr>
              <a:t>Gracias</a:t>
            </a:r>
            <a:endParaRPr lang="es-PE" sz="1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doni MT Black" pitchFamily="18" charset="0"/>
            </a:endParaRPr>
          </a:p>
        </p:txBody>
      </p:sp>
      <p:sp>
        <p:nvSpPr>
          <p:cNvPr id="3" name="2 Rectángulo"/>
          <p:cNvSpPr/>
          <p:nvPr/>
        </p:nvSpPr>
        <p:spPr>
          <a:xfrm>
            <a:off x="899592" y="5814412"/>
            <a:ext cx="7128792" cy="369332"/>
          </a:xfrm>
          <a:prstGeom prst="rect">
            <a:avLst/>
          </a:prstGeom>
        </p:spPr>
        <p:txBody>
          <a:bodyPr wrap="square">
            <a:spAutoFit/>
          </a:bodyPr>
          <a:lstStyle/>
          <a:p>
            <a:r>
              <a:rPr lang="es-PE" dirty="0"/>
              <a:t>https://www.youtube.com/watch?v=t7Ic70Ur9Ow</a:t>
            </a:r>
          </a:p>
        </p:txBody>
      </p:sp>
    </p:spTree>
    <p:extLst>
      <p:ext uri="{BB962C8B-B14F-4D97-AF65-F5344CB8AC3E}">
        <p14:creationId xmlns:p14="http://schemas.microsoft.com/office/powerpoint/2010/main" val="2085830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9391" y="1162384"/>
            <a:ext cx="6447501" cy="5443368"/>
          </a:xfrm>
        </p:spPr>
        <p:txBody>
          <a:bodyPr>
            <a:normAutofit fontScale="85000" lnSpcReduction="20000"/>
          </a:bodyPr>
          <a:lstStyle/>
          <a:p>
            <a:r>
              <a:rPr lang="es-PE" sz="2900" dirty="0">
                <a:ln w="0"/>
                <a:effectLst>
                  <a:outerShdw blurRad="38100" dist="19050" dir="2700000" algn="tl" rotWithShape="0">
                    <a:schemeClr val="dk1">
                      <a:alpha val="40000"/>
                    </a:schemeClr>
                  </a:outerShdw>
                </a:effectLst>
                <a:latin typeface="Aharoni" pitchFamily="2" charset="-79"/>
                <a:cs typeface="Aharoni" pitchFamily="2" charset="-79"/>
              </a:rPr>
              <a:t>Integrantes</a:t>
            </a:r>
            <a:r>
              <a:rPr lang="es-PE" sz="2900" dirty="0" smtClean="0">
                <a:ln w="0"/>
                <a:effectLst>
                  <a:outerShdw blurRad="38100" dist="19050" dir="2700000" algn="tl" rotWithShape="0">
                    <a:schemeClr val="dk1">
                      <a:alpha val="40000"/>
                    </a:schemeClr>
                  </a:outerShdw>
                </a:effectLst>
                <a:latin typeface="Aharoni" pitchFamily="2" charset="-79"/>
                <a:cs typeface="Aharoni" pitchFamily="2" charset="-79"/>
              </a:rPr>
              <a:t>:</a:t>
            </a:r>
          </a:p>
          <a:p>
            <a:endParaRPr lang="es-PE" sz="2900" dirty="0">
              <a:ln w="0"/>
              <a:effectLst>
                <a:outerShdw blurRad="38100" dist="19050" dir="2700000" algn="tl" rotWithShape="0">
                  <a:schemeClr val="dk1">
                    <a:alpha val="40000"/>
                  </a:schemeClr>
                </a:outerShdw>
              </a:effectLst>
              <a:latin typeface="Aharoni" pitchFamily="2" charset="-79"/>
              <a:cs typeface="Aharoni" pitchFamily="2" charset="-79"/>
            </a:endParaRPr>
          </a:p>
          <a:p>
            <a:pPr marL="285750" indent="-285750">
              <a:buFontTx/>
              <a:buChar char="-"/>
            </a:pPr>
            <a:r>
              <a:rPr lang="es-ES" sz="2900" dirty="0" smtClean="0">
                <a:ln w="0"/>
                <a:effectLst>
                  <a:outerShdw blurRad="38100" dist="19050" dir="2700000" algn="tl" rotWithShape="0">
                    <a:schemeClr val="dk1">
                      <a:alpha val="40000"/>
                    </a:schemeClr>
                  </a:outerShdw>
                </a:effectLst>
                <a:latin typeface="Aharoni" pitchFamily="2" charset="-79"/>
                <a:cs typeface="Aharoni" pitchFamily="2" charset="-79"/>
              </a:rPr>
              <a:t>Gutiérrez </a:t>
            </a:r>
            <a:r>
              <a:rPr lang="es-ES" sz="2900" dirty="0">
                <a:ln w="0"/>
                <a:effectLst>
                  <a:outerShdw blurRad="38100" dist="19050" dir="2700000" algn="tl" rotWithShape="0">
                    <a:schemeClr val="dk1">
                      <a:alpha val="40000"/>
                    </a:schemeClr>
                  </a:outerShdw>
                </a:effectLst>
                <a:latin typeface="Aharoni" pitchFamily="2" charset="-79"/>
                <a:cs typeface="Aharoni" pitchFamily="2" charset="-79"/>
              </a:rPr>
              <a:t>Ortega Jhair </a:t>
            </a:r>
            <a:r>
              <a:rPr lang="es-ES" sz="2900" dirty="0" smtClean="0">
                <a:ln w="0"/>
                <a:effectLst>
                  <a:outerShdw blurRad="38100" dist="19050" dir="2700000" algn="tl" rotWithShape="0">
                    <a:schemeClr val="dk1">
                      <a:alpha val="40000"/>
                    </a:schemeClr>
                  </a:outerShdw>
                </a:effectLst>
                <a:latin typeface="Aharoni" pitchFamily="2" charset="-79"/>
                <a:cs typeface="Aharoni" pitchFamily="2" charset="-79"/>
              </a:rPr>
              <a:t>Junior</a:t>
            </a:r>
          </a:p>
          <a:p>
            <a:pPr marL="285750" indent="-285750">
              <a:buFontTx/>
              <a:buChar char="-"/>
            </a:pPr>
            <a:r>
              <a:rPr lang="es-ES" sz="2900" dirty="0">
                <a:ln w="0"/>
                <a:effectLst>
                  <a:outerShdw blurRad="38100" dist="19050" dir="2700000" algn="tl" rotWithShape="0">
                    <a:schemeClr val="dk1">
                      <a:alpha val="40000"/>
                    </a:schemeClr>
                  </a:outerShdw>
                </a:effectLst>
                <a:latin typeface="Aharoni" pitchFamily="2" charset="-79"/>
                <a:cs typeface="Aharoni" pitchFamily="2" charset="-79"/>
              </a:rPr>
              <a:t>Flores Palacin Carlos Enrique</a:t>
            </a:r>
          </a:p>
          <a:p>
            <a:pPr marL="285750" lvl="0" indent="-285750">
              <a:buFontTx/>
              <a:buChar char="-"/>
            </a:pPr>
            <a:r>
              <a:rPr lang="es-ES" sz="2900" dirty="0" smtClean="0">
                <a:ln w="0"/>
                <a:effectLst>
                  <a:outerShdw blurRad="38100" dist="19050" dir="2700000" algn="tl" rotWithShape="0">
                    <a:schemeClr val="dk1">
                      <a:alpha val="40000"/>
                    </a:schemeClr>
                  </a:outerShdw>
                </a:effectLst>
                <a:latin typeface="Aharoni" pitchFamily="2" charset="-79"/>
                <a:cs typeface="Aharoni" pitchFamily="2" charset="-79"/>
              </a:rPr>
              <a:t>Francisco </a:t>
            </a:r>
            <a:r>
              <a:rPr lang="es-ES" sz="2900" dirty="0">
                <a:ln w="0"/>
                <a:effectLst>
                  <a:outerShdw blurRad="38100" dist="19050" dir="2700000" algn="tl" rotWithShape="0">
                    <a:schemeClr val="dk1">
                      <a:alpha val="40000"/>
                    </a:schemeClr>
                  </a:outerShdw>
                </a:effectLst>
                <a:latin typeface="Aharoni" pitchFamily="2" charset="-79"/>
                <a:cs typeface="Aharoni" pitchFamily="2" charset="-79"/>
              </a:rPr>
              <a:t>Yoli Vanesa</a:t>
            </a:r>
          </a:p>
          <a:p>
            <a:pPr marL="285750" lvl="0" indent="-285750">
              <a:buFontTx/>
              <a:buChar char="-"/>
            </a:pPr>
            <a:r>
              <a:rPr lang="es-ES" sz="2900" dirty="0" smtClean="0">
                <a:ln w="0"/>
                <a:effectLst>
                  <a:outerShdw blurRad="38100" dist="19050" dir="2700000" algn="tl" rotWithShape="0">
                    <a:schemeClr val="dk1">
                      <a:alpha val="40000"/>
                    </a:schemeClr>
                  </a:outerShdw>
                </a:effectLst>
                <a:latin typeface="Aharoni" pitchFamily="2" charset="-79"/>
                <a:cs typeface="Aharoni" pitchFamily="2" charset="-79"/>
              </a:rPr>
              <a:t>Saldaña </a:t>
            </a:r>
            <a:r>
              <a:rPr lang="es-ES" sz="2900" dirty="0">
                <a:ln w="0"/>
                <a:effectLst>
                  <a:outerShdw blurRad="38100" dist="19050" dir="2700000" algn="tl" rotWithShape="0">
                    <a:schemeClr val="dk1">
                      <a:alpha val="40000"/>
                    </a:schemeClr>
                  </a:outerShdw>
                </a:effectLst>
                <a:latin typeface="Aharoni" pitchFamily="2" charset="-79"/>
                <a:cs typeface="Aharoni" pitchFamily="2" charset="-79"/>
              </a:rPr>
              <a:t>Bartra Jean Piere</a:t>
            </a:r>
          </a:p>
          <a:p>
            <a:pPr lvl="0"/>
            <a:r>
              <a:rPr lang="es-ES" sz="2900" dirty="0">
                <a:ln w="0"/>
                <a:effectLst>
                  <a:outerShdw blurRad="38100" dist="19050" dir="2700000" algn="tl" rotWithShape="0">
                    <a:schemeClr val="dk1">
                      <a:alpha val="40000"/>
                    </a:schemeClr>
                  </a:outerShdw>
                </a:effectLst>
                <a:latin typeface="Aharoni" pitchFamily="2" charset="-79"/>
                <a:cs typeface="Aharoni" pitchFamily="2" charset="-79"/>
              </a:rPr>
              <a:t>Docente:</a:t>
            </a:r>
          </a:p>
          <a:p>
            <a:pPr lvl="0"/>
            <a:endParaRPr lang="es-ES" sz="2900" dirty="0">
              <a:ln w="0"/>
              <a:effectLst>
                <a:outerShdw blurRad="38100" dist="19050" dir="2700000" algn="tl" rotWithShape="0">
                  <a:schemeClr val="dk1">
                    <a:alpha val="40000"/>
                  </a:schemeClr>
                </a:outerShdw>
              </a:effectLst>
              <a:latin typeface="Aharoni" pitchFamily="2" charset="-79"/>
              <a:cs typeface="Aharoni" pitchFamily="2" charset="-79"/>
            </a:endParaRPr>
          </a:p>
          <a:p>
            <a:pPr marL="285750" lvl="0" indent="-285750">
              <a:buFontTx/>
              <a:buChar char="-"/>
            </a:pPr>
            <a:r>
              <a:rPr lang="es-ES" sz="2900" dirty="0">
                <a:ln w="0"/>
                <a:effectLst>
                  <a:outerShdw blurRad="38100" dist="19050" dir="2700000" algn="tl" rotWithShape="0">
                    <a:schemeClr val="dk1">
                      <a:alpha val="40000"/>
                    </a:schemeClr>
                  </a:outerShdw>
                </a:effectLst>
                <a:latin typeface="Aharoni" pitchFamily="2" charset="-79"/>
                <a:cs typeface="Aharoni" pitchFamily="2" charset="-79"/>
              </a:rPr>
              <a:t>Coronel Castillo Gustavo Erick</a:t>
            </a:r>
          </a:p>
          <a:p>
            <a:pPr marL="285750" lvl="0" indent="-285750">
              <a:buFontTx/>
              <a:buChar char="-"/>
            </a:pPr>
            <a:endParaRPr lang="es-ES" sz="2900" dirty="0">
              <a:ln w="0"/>
              <a:effectLst>
                <a:outerShdw blurRad="38100" dist="19050" dir="2700000" algn="tl" rotWithShape="0">
                  <a:schemeClr val="dk1">
                    <a:alpha val="40000"/>
                  </a:schemeClr>
                </a:outerShdw>
              </a:effectLst>
              <a:latin typeface="Aharoni" pitchFamily="2" charset="-79"/>
              <a:cs typeface="Aharoni" pitchFamily="2" charset="-79"/>
            </a:endParaRPr>
          </a:p>
          <a:p>
            <a:pPr lvl="0"/>
            <a:r>
              <a:rPr lang="es-ES" sz="2900" dirty="0">
                <a:ln w="0"/>
                <a:effectLst>
                  <a:outerShdw blurRad="38100" dist="19050" dir="2700000" algn="tl" rotWithShape="0">
                    <a:schemeClr val="dk1">
                      <a:alpha val="40000"/>
                    </a:schemeClr>
                  </a:outerShdw>
                </a:effectLst>
                <a:latin typeface="Aharoni" pitchFamily="2" charset="-79"/>
                <a:cs typeface="Aharoni" pitchFamily="2" charset="-79"/>
              </a:rPr>
              <a:t>Área:</a:t>
            </a:r>
          </a:p>
          <a:p>
            <a:pPr marL="285750" lvl="0" indent="-285750">
              <a:buFontTx/>
              <a:buChar char="-"/>
            </a:pPr>
            <a:r>
              <a:rPr lang="es-ES" sz="2900" dirty="0">
                <a:ln w="0"/>
                <a:effectLst>
                  <a:outerShdw blurRad="38100" dist="19050" dir="2700000" algn="tl" rotWithShape="0">
                    <a:schemeClr val="dk1">
                      <a:alpha val="40000"/>
                    </a:schemeClr>
                  </a:outerShdw>
                </a:effectLst>
                <a:latin typeface="Aharoni" pitchFamily="2" charset="-79"/>
                <a:cs typeface="Aharoni" pitchFamily="2" charset="-79"/>
              </a:rPr>
              <a:t>Algorítmica ll </a:t>
            </a:r>
          </a:p>
          <a:p>
            <a:pPr marL="285750" lvl="0" indent="-285750">
              <a:buFontTx/>
              <a:buChar char="-"/>
            </a:pPr>
            <a:endParaRPr lang="es-ES" sz="2900" dirty="0">
              <a:ln w="0"/>
              <a:effectLst>
                <a:outerShdw blurRad="38100" dist="19050" dir="2700000" algn="tl" rotWithShape="0">
                  <a:schemeClr val="dk1">
                    <a:alpha val="40000"/>
                  </a:schemeClr>
                </a:outerShdw>
              </a:effectLst>
              <a:latin typeface="Aharoni" pitchFamily="2" charset="-79"/>
              <a:cs typeface="Aharoni" pitchFamily="2" charset="-79"/>
            </a:endParaRPr>
          </a:p>
          <a:p>
            <a:pPr marL="0" lvl="0" indent="0">
              <a:buNone/>
            </a:pPr>
            <a:r>
              <a:rPr lang="es-ES" dirty="0">
                <a:ln w="0"/>
                <a:solidFill>
                  <a:schemeClr val="accent1"/>
                </a:solidFill>
                <a:effectLst>
                  <a:outerShdw blurRad="38100" dist="25400" dir="5400000" algn="ctr" rotWithShape="0">
                    <a:srgbClr val="6E747A">
                      <a:alpha val="43000"/>
                    </a:srgbClr>
                  </a:outerShdw>
                </a:effectLst>
                <a:latin typeface="Aharoni" pitchFamily="2" charset="-79"/>
                <a:cs typeface="Aharoni" pitchFamily="2" charset="-79"/>
              </a:rPr>
              <a:t>	</a:t>
            </a:r>
            <a:endParaRPr lang="es-PE" dirty="0">
              <a:ln w="0"/>
              <a:solidFill>
                <a:schemeClr val="accent1"/>
              </a:solidFill>
              <a:effectLst>
                <a:outerShdw blurRad="38100" dist="25400" dir="5400000" algn="ctr" rotWithShape="0">
                  <a:srgbClr val="6E747A">
                    <a:alpha val="43000"/>
                  </a:srgbClr>
                </a:outerShdw>
              </a:effectLst>
              <a:latin typeface="Aharoni" pitchFamily="2" charset="-79"/>
              <a:cs typeface="Aharoni" pitchFamily="2" charset="-79"/>
            </a:endParaRPr>
          </a:p>
          <a:p>
            <a:endParaRPr lang="es-PE" dirty="0"/>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033" y="914952"/>
            <a:ext cx="2507925" cy="1149752"/>
          </a:xfrm>
          <a:prstGeom prst="rect">
            <a:avLst/>
          </a:prstGeom>
          <a:effectLst>
            <a:glow rad="266700">
              <a:schemeClr val="bg1">
                <a:alpha val="64000"/>
              </a:schemeClr>
            </a:glow>
          </a:effectLst>
        </p:spPr>
      </p:pic>
    </p:spTree>
    <p:extLst>
      <p:ext uri="{BB962C8B-B14F-4D97-AF65-F5344CB8AC3E}">
        <p14:creationId xmlns:p14="http://schemas.microsoft.com/office/powerpoint/2010/main" val="112990889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3"/>
          <p:cNvSpPr txBox="1"/>
          <p:nvPr/>
        </p:nvSpPr>
        <p:spPr>
          <a:xfrm>
            <a:off x="1161202" y="1002111"/>
            <a:ext cx="6775540" cy="2985433"/>
          </a:xfrm>
          <a:prstGeom prst="rect">
            <a:avLst/>
          </a:prstGeom>
          <a:noFill/>
        </p:spPr>
        <p:txBody>
          <a:bodyPr wrap="square" rtlCol="0">
            <a:spAutoFit/>
          </a:bodyPr>
          <a:lstStyle/>
          <a:p>
            <a:pPr marL="285750" indent="-285750">
              <a:buFont typeface="Arial" panose="020B0604020202020204" pitchFamily="34" charset="0"/>
              <a:buChar char="•"/>
            </a:pPr>
            <a:r>
              <a:rPr lang="es-PE" sz="2800" b="1" dirty="0" smtClean="0">
                <a:ln w="0"/>
                <a:solidFill>
                  <a:schemeClr val="accent1"/>
                </a:solidFill>
                <a:effectLst>
                  <a:outerShdw blurRad="38100" dist="25400" dir="5400000" algn="ctr" rotWithShape="0">
                    <a:srgbClr val="6E747A">
                      <a:alpha val="43000"/>
                    </a:srgbClr>
                  </a:outerShdw>
                </a:effectLst>
                <a:latin typeface="Britannic Bold" panose="020B0903060703020204" pitchFamily="34" charset="0"/>
              </a:rPr>
              <a:t>Concepto:</a:t>
            </a:r>
          </a:p>
          <a:p>
            <a:r>
              <a:rPr lang="es-PE" sz="2000" dirty="0" smtClean="0">
                <a:latin typeface="Britannic Bold" panose="020B0903060703020204" pitchFamily="34" charset="0"/>
              </a:rPr>
              <a:t>Scrum </a:t>
            </a:r>
            <a:r>
              <a:rPr lang="es-PE" sz="2000" dirty="0">
                <a:latin typeface="Britannic Bold" panose="020B0903060703020204" pitchFamily="34" charset="0"/>
              </a:rPr>
              <a:t>es un proceso en el que se aplican de manera regular </a:t>
            </a:r>
            <a:r>
              <a:rPr lang="es-PE" sz="2000" dirty="0" smtClean="0">
                <a:latin typeface="Britannic Bold" panose="020B0903060703020204" pitchFamily="34" charset="0"/>
              </a:rPr>
              <a:t>un</a:t>
            </a:r>
            <a:r>
              <a:rPr lang="es-PE" sz="2000" dirty="0" smtClean="0">
                <a:latin typeface="Britannic Bold" panose="020B0903060703020204" pitchFamily="34" charset="0"/>
                <a:hlinkClick r:id="rId2"/>
              </a:rPr>
              <a:t> </a:t>
            </a:r>
            <a:endParaRPr lang="es-PE" sz="2000" dirty="0" smtClean="0">
              <a:latin typeface="Britannic Bold" panose="020B0903060703020204" pitchFamily="34" charset="0"/>
            </a:endParaRPr>
          </a:p>
          <a:p>
            <a:r>
              <a:rPr lang="es-PE" sz="2000" dirty="0" smtClean="0">
                <a:latin typeface="Britannic Bold" panose="020B0903060703020204" pitchFamily="34" charset="0"/>
              </a:rPr>
              <a:t>conjunto de buenas prácticas para</a:t>
            </a:r>
            <a:r>
              <a:rPr lang="es-PE" sz="2000" dirty="0">
                <a:latin typeface="Britannic Bold" panose="020B0903060703020204" pitchFamily="34" charset="0"/>
              </a:rPr>
              <a:t> trabajar colaborativamente, en equipo, y </a:t>
            </a:r>
            <a:r>
              <a:rPr lang="es-PE" sz="2000" dirty="0" smtClean="0">
                <a:latin typeface="Britannic Bold" panose="020B0903060703020204" pitchFamily="34" charset="0"/>
              </a:rPr>
              <a:t>obtener el mejor resultado posible</a:t>
            </a:r>
            <a:r>
              <a:rPr lang="es-PE" sz="2000" dirty="0">
                <a:latin typeface="Britannic Bold" panose="020B0903060703020204" pitchFamily="34" charset="0"/>
              </a:rPr>
              <a:t> de un proyecto. Estas prácticas se apoyan unas a otras y su selección tiene origen en un estudio de la manera de trabajar de equipos altamente productivos</a:t>
            </a:r>
            <a:r>
              <a:rPr lang="es-PE" sz="2000" dirty="0" smtClean="0">
                <a:latin typeface="Britannic Bold" panose="020B0903060703020204" pitchFamily="34" charset="0"/>
              </a:rPr>
              <a:t>.</a:t>
            </a:r>
            <a:endParaRPr lang="es-PE" sz="2000" dirty="0">
              <a:latin typeface="Britannic Bold" panose="020B0903060703020204" pitchFamily="34" charset="0"/>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6682" y="4345629"/>
            <a:ext cx="4244581" cy="1945917"/>
          </a:xfrm>
          <a:prstGeom prst="rect">
            <a:avLst/>
          </a:prstGeom>
          <a:effectLst>
            <a:glow rad="266700">
              <a:schemeClr val="bg1">
                <a:alpha val="64000"/>
              </a:schemeClr>
            </a:glow>
          </a:effectLst>
        </p:spPr>
      </p:pic>
    </p:spTree>
    <p:extLst>
      <p:ext uri="{BB962C8B-B14F-4D97-AF65-F5344CB8AC3E}">
        <p14:creationId xmlns:p14="http://schemas.microsoft.com/office/powerpoint/2010/main" val="95065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27317" y="1188525"/>
            <a:ext cx="6944628" cy="4733505"/>
          </a:xfrm>
        </p:spPr>
        <p:txBody>
          <a:bodyPr>
            <a:normAutofit fontScale="92500" lnSpcReduction="10000"/>
          </a:bodyPr>
          <a:lstStyle/>
          <a:p>
            <a:r>
              <a:rPr lang="es-PE" dirty="0" smtClean="0">
                <a:ln w="0"/>
                <a:solidFill>
                  <a:schemeClr val="accent1"/>
                </a:solidFill>
                <a:effectLst>
                  <a:outerShdw blurRad="38100" dist="25400" dir="5400000" algn="ctr" rotWithShape="0">
                    <a:srgbClr val="6E747A">
                      <a:alpha val="43000"/>
                    </a:srgbClr>
                  </a:outerShdw>
                </a:effectLst>
                <a:latin typeface="Britannic Bold" panose="020B0903060703020204" pitchFamily="34" charset="0"/>
              </a:rPr>
              <a:t>El proceso:</a:t>
            </a:r>
          </a:p>
          <a:p>
            <a:pPr marL="0" indent="0">
              <a:buNone/>
            </a:pPr>
            <a:r>
              <a:rPr lang="es-PE" dirty="0">
                <a:latin typeface="Britannic Bold" panose="020B0903060703020204" pitchFamily="34" charset="0"/>
              </a:rPr>
              <a:t>En Scrum un proyecto se ejecuta en bloques temporales cortos y fijos (iteraciones que normalmente son de 2 semanas, aunque en algunos equipos son de 3 y hasta 4 semanas, límite máximo de feedback y reflexión). Cada iteración tiene que proporcionar un resultado completo, un incremento de producto final que sea susceptible de ser entregado con el mínimo esfuerzo al cliente cuando lo solicite</a:t>
            </a:r>
            <a:r>
              <a:rPr lang="es-PE" dirty="0" smtClean="0">
                <a:latin typeface="Britannic Bold" panose="020B0903060703020204" pitchFamily="34" charset="0"/>
              </a:rPr>
              <a:t>.</a:t>
            </a:r>
          </a:p>
          <a:p>
            <a:pPr marL="0" indent="0">
              <a:buNone/>
            </a:pPr>
            <a:r>
              <a:rPr lang="es-PE" dirty="0">
                <a:latin typeface="Britannic Bold" panose="020B0903060703020204" pitchFamily="34" charset="0"/>
              </a:rPr>
              <a:t>El proceso parte de la lista de objetivos/requisitos priorizada del producto, que actúa como plan del proyecto. En esta lista el cliente prioriza los objetivos balanceando el valor que le aportan respecto a su costey quedan repartidos en iteraciones y entregas.  </a:t>
            </a:r>
          </a:p>
        </p:txBody>
      </p:sp>
    </p:spTree>
    <p:extLst>
      <p:ext uri="{BB962C8B-B14F-4D97-AF65-F5344CB8AC3E}">
        <p14:creationId xmlns:p14="http://schemas.microsoft.com/office/powerpoint/2010/main" val="427790445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9062" y="0"/>
            <a:ext cx="4735675" cy="1320800"/>
          </a:xfrm>
        </p:spPr>
        <p:txBody>
          <a:bodyPr>
            <a:normAutofit/>
          </a:bodyPr>
          <a:lstStyle/>
          <a:p>
            <a:pPr algn="ctr"/>
            <a:r>
              <a:rPr lang="es-PE" sz="5400" b="1" dirty="0" smtClean="0">
                <a:ln w="22225">
                  <a:solidFill>
                    <a:schemeClr val="accent2"/>
                  </a:solidFill>
                  <a:prstDash val="solid"/>
                </a:ln>
                <a:solidFill>
                  <a:schemeClr val="accent2">
                    <a:lumMod val="40000"/>
                    <a:lumOff val="60000"/>
                  </a:schemeClr>
                </a:solidFill>
                <a:latin typeface="Britannic Bold" panose="020B0903060703020204" pitchFamily="34" charset="0"/>
              </a:rPr>
              <a:t>Ejemplo</a:t>
            </a:r>
            <a:endParaRPr lang="es-PE" sz="5400" b="1" dirty="0">
              <a:ln w="22225">
                <a:solidFill>
                  <a:schemeClr val="accent2"/>
                </a:solidFill>
                <a:prstDash val="solid"/>
              </a:ln>
              <a:solidFill>
                <a:schemeClr val="accent2">
                  <a:lumMod val="40000"/>
                  <a:lumOff val="60000"/>
                </a:schemeClr>
              </a:solidFill>
              <a:latin typeface="Britannic Bold" panose="020B0903060703020204" pitchFamily="34" charset="0"/>
            </a:endParaRPr>
          </a:p>
        </p:txBody>
      </p:sp>
      <p:sp>
        <p:nvSpPr>
          <p:cNvPr id="3" name="Marcador de contenido 2"/>
          <p:cNvSpPr>
            <a:spLocks noGrp="1"/>
          </p:cNvSpPr>
          <p:nvPr>
            <p:ph idx="1"/>
          </p:nvPr>
        </p:nvSpPr>
        <p:spPr>
          <a:xfrm>
            <a:off x="356569" y="1056590"/>
            <a:ext cx="6447501" cy="3880773"/>
          </a:xfrm>
        </p:spPr>
        <p:txBody>
          <a:bodyPr/>
          <a:lstStyle/>
          <a:p>
            <a:r>
              <a:rPr lang="es-PE" dirty="0" smtClean="0">
                <a:ln w="0"/>
                <a:solidFill>
                  <a:schemeClr val="accent1"/>
                </a:solidFill>
                <a:effectLst>
                  <a:outerShdw blurRad="38100" dist="25400" dir="5400000" algn="ctr" rotWithShape="0">
                    <a:srgbClr val="6E747A">
                      <a:alpha val="43000"/>
                    </a:srgbClr>
                  </a:outerShdw>
                </a:effectLst>
              </a:rPr>
              <a:t>Proceso</a:t>
            </a:r>
            <a:endParaRPr lang="es-PE" dirty="0">
              <a:ln w="0"/>
              <a:solidFill>
                <a:schemeClr val="accent1"/>
              </a:solidFill>
              <a:effectLst>
                <a:outerShdw blurRad="38100" dist="25400" dir="5400000" algn="ctr" rotWithShape="0">
                  <a:srgbClr val="6E747A">
                    <a:alpha val="43000"/>
                  </a:srgbClr>
                </a:outerShdw>
              </a:effectLst>
            </a:endParaRPr>
          </a:p>
        </p:txBody>
      </p:sp>
      <p:pic>
        <p:nvPicPr>
          <p:cNvPr id="3074" name="Picture 2" descr="diagrama-proceso-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143" y="1604583"/>
            <a:ext cx="6441616" cy="48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81318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56745" y="955218"/>
            <a:ext cx="7740050" cy="3736734"/>
          </a:xfrm>
        </p:spPr>
        <p:txBody>
          <a:bodyPr>
            <a:normAutofit fontScale="85000" lnSpcReduction="20000"/>
          </a:bodyPr>
          <a:lstStyle/>
          <a:p>
            <a:r>
              <a:rPr lang="es-PE" sz="3800" b="1" dirty="0" smtClean="0">
                <a:ln w="0"/>
                <a:solidFill>
                  <a:schemeClr val="accent1"/>
                </a:solidFill>
                <a:effectLst>
                  <a:outerShdw blurRad="38100" dist="25400" dir="5400000" algn="ctr" rotWithShape="0">
                    <a:srgbClr val="6E747A">
                      <a:alpha val="43000"/>
                    </a:srgbClr>
                  </a:outerShdw>
                </a:effectLst>
                <a:latin typeface="Britannic Bold" panose="020B0903060703020204" pitchFamily="34" charset="0"/>
              </a:rPr>
              <a:t>Características :</a:t>
            </a:r>
          </a:p>
          <a:p>
            <a:pPr lvl="0"/>
            <a:r>
              <a:rPr lang="es-PE" dirty="0"/>
              <a:t>Su prioridad es la satisfacción de parte del  cliente; que se suele dar con la continua interacción entre éste y el equipo de desarrolladores que lo trabajan.</a:t>
            </a:r>
          </a:p>
          <a:p>
            <a:pPr lvl="0"/>
            <a:r>
              <a:rPr lang="es-PE" dirty="0"/>
              <a:t>Se aceptan requisitos cambiantes.</a:t>
            </a:r>
          </a:p>
          <a:p>
            <a:pPr lvl="0"/>
            <a:r>
              <a:rPr lang="es-PE" dirty="0"/>
              <a:t>Está enfocado a conseguir pequeños incrementos de software completamente funcionales para la empresa</a:t>
            </a:r>
          </a:p>
          <a:p>
            <a:pPr lvl="0"/>
            <a:r>
              <a:rPr lang="es-PE" dirty="0"/>
              <a:t>Es un modo de desarrollo adaptable, antes que predictivo.</a:t>
            </a:r>
          </a:p>
          <a:p>
            <a:pPr lvl="0"/>
            <a:r>
              <a:rPr lang="es-PE" dirty="0"/>
              <a:t>Está orientado a las personas, más que a los procesos.</a:t>
            </a:r>
          </a:p>
          <a:p>
            <a:pPr lvl="0"/>
            <a:r>
              <a:rPr lang="es-PE" dirty="0"/>
              <a:t>Emplea el modelo de construcción incremental, lo cual está basado en iteraciones y revisiones.</a:t>
            </a:r>
          </a:p>
          <a:p>
            <a:pPr lvl="0"/>
            <a:r>
              <a:rPr lang="es-PE" dirty="0"/>
              <a:t>Posee una alta flexibilidad.</a:t>
            </a:r>
          </a:p>
        </p:txBody>
      </p:sp>
      <p:pic>
        <p:nvPicPr>
          <p:cNvPr id="4098" name="Picture 2" descr="Resultado de imagen para scrum caracterist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511" y="4682722"/>
            <a:ext cx="2039419" cy="1555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56740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0428" y="665057"/>
            <a:ext cx="7438358" cy="1143000"/>
          </a:xfrm>
        </p:spPr>
        <p:txBody>
          <a:bodyPr>
            <a:normAutofit fontScale="90000"/>
          </a:bodyPr>
          <a:lstStyle/>
          <a:p>
            <a:r>
              <a:rPr lang="es-PE" b="1" u="wavy" dirty="0" smtClean="0"/>
              <a:t>ROLES Y RESPONSABILIDADES</a:t>
            </a:r>
            <a:r>
              <a:rPr lang="es-PE" dirty="0"/>
              <a:t/>
            </a:r>
            <a:br>
              <a:rPr lang="es-PE" dirty="0"/>
            </a:br>
            <a:endParaRPr lang="es-PE" dirty="0"/>
          </a:p>
        </p:txBody>
      </p:sp>
      <p:sp>
        <p:nvSpPr>
          <p:cNvPr id="3" name="2 Marcador de contenido"/>
          <p:cNvSpPr>
            <a:spLocks noGrp="1"/>
          </p:cNvSpPr>
          <p:nvPr>
            <p:ph idx="1"/>
          </p:nvPr>
        </p:nvSpPr>
        <p:spPr>
          <a:xfrm>
            <a:off x="1043494" y="1598438"/>
            <a:ext cx="6777317" cy="3508977"/>
          </a:xfrm>
        </p:spPr>
        <p:txBody>
          <a:bodyPr>
            <a:normAutofit/>
          </a:bodyPr>
          <a:lstStyle/>
          <a:p>
            <a:r>
              <a:rPr lang="es-PE" b="1" u="wavy" dirty="0"/>
              <a:t>EL PRODUCT OWNER (DUEÑO DEL PRODUCTO): </a:t>
            </a:r>
            <a:endParaRPr lang="es-PE" dirty="0"/>
          </a:p>
          <a:p>
            <a:r>
              <a:rPr lang="es-PE" dirty="0"/>
              <a:t>El Dueño de Producto es la única persona autorizada para decidir sobre cuáles funcionalidades y características funcionales tendrá el producto. Es quien representa al cliente, usuarios del software y todas aquellas partes interesadas en el producto, cuidando los intereses de cada uno de ellos.</a:t>
            </a:r>
          </a:p>
          <a:p>
            <a:endParaRPr lang="es-PE"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9585" y="5013434"/>
            <a:ext cx="2538145" cy="1431285"/>
          </a:xfrm>
          <a:prstGeom prst="rect">
            <a:avLst/>
          </a:prstGeom>
          <a:ln>
            <a:noFill/>
          </a:ln>
          <a:effectLst>
            <a:softEdge rad="112500"/>
          </a:effectLst>
        </p:spPr>
      </p:pic>
    </p:spTree>
    <p:extLst>
      <p:ext uri="{BB962C8B-B14F-4D97-AF65-F5344CB8AC3E}">
        <p14:creationId xmlns:p14="http://schemas.microsoft.com/office/powerpoint/2010/main" val="104054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494" y="1150884"/>
            <a:ext cx="7233403" cy="4681746"/>
          </a:xfrm>
        </p:spPr>
        <p:txBody>
          <a:bodyPr>
            <a:normAutofit/>
          </a:bodyPr>
          <a:lstStyle/>
          <a:p>
            <a:r>
              <a:rPr lang="es-PE" b="1" u="wavy" dirty="0"/>
              <a:t>EL EQUIPO (SCRUM TEAM): </a:t>
            </a:r>
            <a:endParaRPr lang="es-PE" dirty="0"/>
          </a:p>
          <a:p>
            <a:pPr lvl="0"/>
            <a:r>
              <a:rPr lang="es-PE" b="1" dirty="0"/>
              <a:t>Características</a:t>
            </a:r>
            <a:endParaRPr lang="es-PE" dirty="0"/>
          </a:p>
          <a:p>
            <a:r>
              <a:rPr lang="es-PE" dirty="0"/>
              <a:t>Está integrado por programadores, diseñadores, arquitectos, </a:t>
            </a:r>
            <a:r>
              <a:rPr lang="es-PE" dirty="0" err="1"/>
              <a:t>testers</a:t>
            </a:r>
            <a:r>
              <a:rPr lang="es-PE" dirty="0"/>
              <a:t> y demás, que en forma auto-organizada, será los encargados de desarrollar el producto. Se auto-gestiona y auto-organiza, y dispone de atribuciones suficientes en la organización para tomar decisiones sobre cómo realizar su trabajo.</a:t>
            </a:r>
          </a:p>
          <a:p>
            <a:endParaRPr lang="es-PE"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8055" y="4824248"/>
            <a:ext cx="2805311" cy="1576974"/>
          </a:xfrm>
          <a:prstGeom prst="rect">
            <a:avLst/>
          </a:prstGeom>
          <a:ln>
            <a:noFill/>
          </a:ln>
          <a:effectLst>
            <a:softEdge rad="112500"/>
          </a:effectLst>
        </p:spPr>
      </p:pic>
    </p:spTree>
    <p:extLst>
      <p:ext uri="{BB962C8B-B14F-4D97-AF65-F5344CB8AC3E}">
        <p14:creationId xmlns:p14="http://schemas.microsoft.com/office/powerpoint/2010/main" val="233345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43494" y="1166648"/>
            <a:ext cx="7028451" cy="4665981"/>
          </a:xfrm>
        </p:spPr>
        <p:txBody>
          <a:bodyPr>
            <a:normAutofit/>
          </a:bodyPr>
          <a:lstStyle/>
          <a:p>
            <a:r>
              <a:rPr lang="es-PE" b="1" u="wavy" dirty="0"/>
              <a:t>EL SCRUM MASTER: </a:t>
            </a:r>
            <a:endParaRPr lang="es-PE" dirty="0"/>
          </a:p>
          <a:p>
            <a:pPr lvl="0"/>
            <a:r>
              <a:rPr lang="es-PE" b="1" dirty="0"/>
              <a:t>Características:</a:t>
            </a:r>
            <a:r>
              <a:rPr lang="es-PE" dirty="0"/>
              <a:t> </a:t>
            </a:r>
          </a:p>
          <a:p>
            <a:r>
              <a:rPr lang="es-PE" dirty="0"/>
              <a:t>El Scrum Master es el alma mater de Scrum, es un </a:t>
            </a:r>
            <a:r>
              <a:rPr lang="es-PE" dirty="0" err="1"/>
              <a:t>un</a:t>
            </a:r>
            <a:r>
              <a:rPr lang="es-PE" dirty="0"/>
              <a:t> auténtico servidor neutral, que será el encargado de fomentar e instruir sobre los principios ágiles de Scrum, gracias a sus excelentes conocimientos de esta metodología.</a:t>
            </a:r>
          </a:p>
          <a:p>
            <a:endParaRPr lang="es-PE"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628" y="4130675"/>
            <a:ext cx="1929017" cy="2035145"/>
          </a:xfrm>
          <a:prstGeom prst="rect">
            <a:avLst/>
          </a:prstGeom>
        </p:spPr>
      </p:pic>
    </p:spTree>
    <p:extLst>
      <p:ext uri="{BB962C8B-B14F-4D97-AF65-F5344CB8AC3E}">
        <p14:creationId xmlns:p14="http://schemas.microsoft.com/office/powerpoint/2010/main" val="2850765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589</Words>
  <Application>Microsoft Office PowerPoint</Application>
  <PresentationFormat>Presentación en pantalla (4:3)</PresentationFormat>
  <Paragraphs>77</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Austin</vt:lpstr>
      <vt:lpstr>Presentación de PowerPoint</vt:lpstr>
      <vt:lpstr>Presentación de PowerPoint</vt:lpstr>
      <vt:lpstr>Presentación de PowerPoint</vt:lpstr>
      <vt:lpstr>Presentación de PowerPoint</vt:lpstr>
      <vt:lpstr>Ejemplo</vt:lpstr>
      <vt:lpstr>Presentación de PowerPoint</vt:lpstr>
      <vt:lpstr>ROLES Y RESPONSABILIDADES </vt:lpstr>
      <vt:lpstr>Presentación de PowerPoint</vt:lpstr>
      <vt:lpstr>Presentación de PowerPoint</vt:lpstr>
      <vt:lpstr>VENEFICIOS</vt:lpstr>
      <vt:lpstr>VENTAJAS Y DESVENTAJAS</vt:lpstr>
      <vt:lpstr>OBJETIVOS</vt:lpstr>
      <vt:lpstr>¿QUIÉN USA SCRUM?  </vt:lpstr>
      <vt:lpstr>Gracias</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2</cp:revision>
  <dcterms:created xsi:type="dcterms:W3CDTF">2017-12-22T21:57:55Z</dcterms:created>
  <dcterms:modified xsi:type="dcterms:W3CDTF">2017-12-22T22:15:36Z</dcterms:modified>
</cp:coreProperties>
</file>