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58" r:id="rId5"/>
    <p:sldId id="260" r:id="rId6"/>
    <p:sldId id="261" r:id="rId7"/>
    <p:sldId id="262" r:id="rId8"/>
    <p:sldId id="263" r:id="rId9"/>
    <p:sldId id="264" r:id="rId10"/>
    <p:sldId id="265" r:id="rId11"/>
    <p:sldId id="267" r:id="rId12"/>
    <p:sldId id="268" r:id="rId13"/>
    <p:sldId id="266"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EF8CB66-4D6F-4A2F-BA45-75372ED9F83A}"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189722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EF8CB66-4D6F-4A2F-BA45-75372ED9F83A}" type="datetimeFigureOut">
              <a:rPr lang="es-PE" smtClean="0"/>
              <a:t>22/12/2017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123451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EF8CB66-4D6F-4A2F-BA45-75372ED9F83A}"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3065457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el estilo de texto del patrón</a:t>
            </a:r>
          </a:p>
        </p:txBody>
      </p:sp>
      <p:sp>
        <p:nvSpPr>
          <p:cNvPr id="4" name="Date Placeholder 3"/>
          <p:cNvSpPr>
            <a:spLocks noGrp="1"/>
          </p:cNvSpPr>
          <p:nvPr>
            <p:ph type="dt" sz="half" idx="10"/>
          </p:nvPr>
        </p:nvSpPr>
        <p:spPr/>
        <p:txBody>
          <a:bodyPr/>
          <a:lstStyle/>
          <a:p>
            <a:fld id="{FEF8CB66-4D6F-4A2F-BA45-75372ED9F83A}"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3552583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el estilo de texto del patrón</a:t>
            </a:r>
          </a:p>
        </p:txBody>
      </p:sp>
      <p:sp>
        <p:nvSpPr>
          <p:cNvPr id="4" name="Date Placeholder 3"/>
          <p:cNvSpPr>
            <a:spLocks noGrp="1"/>
          </p:cNvSpPr>
          <p:nvPr>
            <p:ph type="dt" sz="half" idx="10"/>
          </p:nvPr>
        </p:nvSpPr>
        <p:spPr/>
        <p:txBody>
          <a:bodyPr/>
          <a:lstStyle/>
          <a:p>
            <a:fld id="{FEF8CB66-4D6F-4A2F-BA45-75372ED9F83A}"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180029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EF8CB66-4D6F-4A2F-BA45-75372ED9F83A}"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704965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EF8CB66-4D6F-4A2F-BA45-75372ED9F83A}"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359290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F8CB66-4D6F-4A2F-BA45-75372ED9F83A}"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238169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F8CB66-4D6F-4A2F-BA45-75372ED9F83A}"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287666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F8CB66-4D6F-4A2F-BA45-75372ED9F83A}"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405193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EF8CB66-4D6F-4A2F-BA45-75372ED9F83A}"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44541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EF8CB66-4D6F-4A2F-BA45-75372ED9F83A}" type="datetimeFigureOut">
              <a:rPr lang="es-PE" smtClean="0"/>
              <a:t>22/12/2017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1259196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EF8CB66-4D6F-4A2F-BA45-75372ED9F83A}" type="datetimeFigureOut">
              <a:rPr lang="es-PE" smtClean="0"/>
              <a:t>22/12/2017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249512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EF8CB66-4D6F-4A2F-BA45-75372ED9F83A}" type="datetimeFigureOut">
              <a:rPr lang="es-PE" smtClean="0"/>
              <a:t>22/12/2017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74731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8CB66-4D6F-4A2F-BA45-75372ED9F83A}" type="datetimeFigureOut">
              <a:rPr lang="es-PE" smtClean="0"/>
              <a:t>22/12/2017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414296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EF8CB66-4D6F-4A2F-BA45-75372ED9F83A}" type="datetimeFigureOut">
              <a:rPr lang="es-PE" smtClean="0"/>
              <a:t>22/12/2017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102815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FEF8CB66-4D6F-4A2F-BA45-75372ED9F83A}" type="datetimeFigureOut">
              <a:rPr lang="es-PE" smtClean="0"/>
              <a:t>22/12/2017</a:t>
            </a:fld>
            <a:endParaRPr lang="es-PE"/>
          </a:p>
        </p:txBody>
      </p:sp>
      <p:sp>
        <p:nvSpPr>
          <p:cNvPr id="6" name="Footer Placeholder 5"/>
          <p:cNvSpPr>
            <a:spLocks noGrp="1"/>
          </p:cNvSpPr>
          <p:nvPr>
            <p:ph type="ftr" sz="quarter" idx="11"/>
          </p:nvPr>
        </p:nvSpPr>
        <p:spPr>
          <a:xfrm>
            <a:off x="1141412" y="5883275"/>
            <a:ext cx="5105400" cy="365125"/>
          </a:xfrm>
        </p:spPr>
        <p:txBody>
          <a:bodyPr/>
          <a:lstStyle/>
          <a:p>
            <a:endParaRPr lang="es-PE"/>
          </a:p>
        </p:txBody>
      </p:sp>
      <p:sp>
        <p:nvSpPr>
          <p:cNvPr id="7" name="Slide Number Placeholder 6"/>
          <p:cNvSpPr>
            <a:spLocks noGrp="1"/>
          </p:cNvSpPr>
          <p:nvPr>
            <p:ph type="sldNum" sz="quarter" idx="12"/>
          </p:nvPr>
        </p:nvSpPr>
        <p:spPr>
          <a:xfrm>
            <a:off x="10742612" y="5883275"/>
            <a:ext cx="322567" cy="365125"/>
          </a:xfrm>
        </p:spPr>
        <p:txBody>
          <a:bodyPr/>
          <a:lstStyle/>
          <a:p>
            <a:fld id="{4061B1A4-2082-4E5C-8BA8-51A2AE89022B}" type="slidenum">
              <a:rPr lang="es-PE" smtClean="0"/>
              <a:t>‹Nº›</a:t>
            </a:fld>
            <a:endParaRPr lang="es-PE"/>
          </a:p>
        </p:txBody>
      </p:sp>
    </p:spTree>
    <p:extLst>
      <p:ext uri="{BB962C8B-B14F-4D97-AF65-F5344CB8AC3E}">
        <p14:creationId xmlns:p14="http://schemas.microsoft.com/office/powerpoint/2010/main" val="211150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EF8CB66-4D6F-4A2F-BA45-75372ED9F83A}" type="datetimeFigureOut">
              <a:rPr lang="es-PE" smtClean="0"/>
              <a:t>22/12/2017</a:t>
            </a:fld>
            <a:endParaRPr lang="es-PE"/>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PE"/>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061B1A4-2082-4E5C-8BA8-51A2AE89022B}" type="slidenum">
              <a:rPr lang="es-PE" smtClean="0"/>
              <a:t>‹Nº›</a:t>
            </a:fld>
            <a:endParaRPr lang="es-PE"/>
          </a:p>
        </p:txBody>
      </p:sp>
    </p:spTree>
    <p:extLst>
      <p:ext uri="{BB962C8B-B14F-4D97-AF65-F5344CB8AC3E}">
        <p14:creationId xmlns:p14="http://schemas.microsoft.com/office/powerpoint/2010/main" val="138573845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ctrTitle"/>
          </p:nvPr>
        </p:nvSpPr>
        <p:spPr>
          <a:xfrm>
            <a:off x="2098332" y="1761633"/>
            <a:ext cx="7622002" cy="641312"/>
          </a:xfrm>
        </p:spPr>
        <p:txBody>
          <a:bodyPr>
            <a:normAutofit fontScale="90000"/>
          </a:bodyPr>
          <a:lstStyle/>
          <a:p>
            <a:r>
              <a:rPr lang="es-PE" sz="3600" dirty="0">
                <a:effectLst>
                  <a:glow rad="38100">
                    <a:schemeClr val="bg1">
                      <a:lumMod val="65000"/>
                      <a:lumOff val="35000"/>
                      <a:alpha val="50000"/>
                    </a:schemeClr>
                  </a:glow>
                  <a:outerShdw blurRad="38100" dist="38100" dir="2700000" algn="tl">
                    <a:srgbClr val="000000">
                      <a:alpha val="43137"/>
                    </a:srgbClr>
                  </a:outerShdw>
                </a:effectLst>
                <a:latin typeface="Bauhaus 93" panose="04030905020B02020C02" pitchFamily="82" charset="0"/>
              </a:rPr>
              <a:t>Ingeniería de sistemas e Informática</a:t>
            </a:r>
          </a:p>
        </p:txBody>
      </p:sp>
      <p:sp>
        <p:nvSpPr>
          <p:cNvPr id="6" name="1 Título"/>
          <p:cNvSpPr txBox="1">
            <a:spLocks/>
          </p:cNvSpPr>
          <p:nvPr/>
        </p:nvSpPr>
        <p:spPr>
          <a:xfrm>
            <a:off x="3678695" y="427572"/>
            <a:ext cx="4573082" cy="1080119"/>
          </a:xfrm>
          <a:prstGeom prst="rect">
            <a:avLst/>
          </a:prstGeom>
        </p:spPr>
        <p:txBody>
          <a:bodyPr vert="horz" lIns="91440" tIns="45720" rIns="91440" bIns="45720" rtlCol="0" anchor="b">
            <a:no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3200" cap="none" dirty="0">
                <a:ln w="0"/>
                <a:solidFill>
                  <a:schemeClr val="tx1"/>
                </a:solidFill>
                <a:effectLst>
                  <a:outerShdw blurRad="38100" dist="19050" dir="2700000" algn="tl" rotWithShape="0">
                    <a:schemeClr val="dk1">
                      <a:alpha val="40000"/>
                    </a:schemeClr>
                  </a:outerShdw>
                </a:effectLst>
                <a:latin typeface="Bernard MT Condensed" panose="02050806060905020404" pitchFamily="18" charset="0"/>
                <a:ea typeface="Calibri" panose="020F0502020204030204" pitchFamily="34" charset="0"/>
                <a:cs typeface="Times New Roman" panose="02020603050405020304" pitchFamily="18" charset="0"/>
              </a:rPr>
              <a:t>UNIVERSIDAD DE CIENCIAS Y HUMANIDADES</a:t>
            </a:r>
          </a:p>
        </p:txBody>
      </p:sp>
      <p:sp>
        <p:nvSpPr>
          <p:cNvPr id="8" name="Subtítulo 2"/>
          <p:cNvSpPr txBox="1">
            <a:spLocks/>
          </p:cNvSpPr>
          <p:nvPr/>
        </p:nvSpPr>
        <p:spPr>
          <a:xfrm>
            <a:off x="3566890" y="2910829"/>
            <a:ext cx="4684887" cy="3248026"/>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s-PE" b="1" cap="none" dirty="0">
                <a:solidFill>
                  <a:schemeClr val="tx1"/>
                </a:solidFill>
                <a:latin typeface="Arial" panose="020B0604020202020204" pitchFamily="34" charset="0"/>
                <a:cs typeface="Arial" panose="020B0604020202020204" pitchFamily="34" charset="0"/>
              </a:rPr>
              <a:t>Tema: </a:t>
            </a:r>
            <a:r>
              <a:rPr lang="es-PE" cap="none" dirty="0">
                <a:solidFill>
                  <a:schemeClr val="tx1"/>
                </a:solidFill>
                <a:latin typeface="Arial" panose="020B0604020202020204" pitchFamily="34" charset="0"/>
                <a:cs typeface="Arial" panose="020B0604020202020204" pitchFamily="34" charset="0"/>
              </a:rPr>
              <a:t>HTML5</a:t>
            </a:r>
          </a:p>
          <a:p>
            <a:r>
              <a:rPr lang="es-PE" b="1" cap="none" dirty="0">
                <a:solidFill>
                  <a:schemeClr val="tx1"/>
                </a:solidFill>
                <a:latin typeface="Arial" panose="020B0604020202020204" pitchFamily="34" charset="0"/>
                <a:cs typeface="Arial" panose="020B0604020202020204" pitchFamily="34" charset="0"/>
              </a:rPr>
              <a:t>Curso: </a:t>
            </a:r>
            <a:r>
              <a:rPr lang="es-PE" cap="none" dirty="0">
                <a:solidFill>
                  <a:schemeClr val="tx1"/>
                </a:solidFill>
                <a:latin typeface="Arial" panose="020B0604020202020204" pitchFamily="34" charset="0"/>
                <a:cs typeface="Arial" panose="020B0604020202020204" pitchFamily="34" charset="0"/>
              </a:rPr>
              <a:t>Algorítmica II</a:t>
            </a:r>
          </a:p>
          <a:p>
            <a:r>
              <a:rPr lang="es-PE" b="1" cap="none" dirty="0">
                <a:solidFill>
                  <a:schemeClr val="tx1"/>
                </a:solidFill>
                <a:latin typeface="Arial" panose="020B0604020202020204" pitchFamily="34" charset="0"/>
                <a:cs typeface="Arial" panose="020B0604020202020204" pitchFamily="34" charset="0"/>
              </a:rPr>
              <a:t>Docente: </a:t>
            </a:r>
            <a:r>
              <a:rPr lang="es-PE" cap="none" dirty="0">
                <a:solidFill>
                  <a:schemeClr val="tx1"/>
                </a:solidFill>
                <a:latin typeface="Arial" panose="020B0604020202020204" pitchFamily="34" charset="0"/>
                <a:cs typeface="Arial" panose="020B0604020202020204" pitchFamily="34" charset="0"/>
              </a:rPr>
              <a:t>Coronel Castillo Eric Gustavo</a:t>
            </a:r>
          </a:p>
          <a:p>
            <a:r>
              <a:rPr lang="es-PE" b="1" cap="none" dirty="0">
                <a:solidFill>
                  <a:schemeClr val="tx1"/>
                </a:solidFill>
                <a:latin typeface="Arial" panose="020B0604020202020204" pitchFamily="34" charset="0"/>
                <a:cs typeface="Arial" panose="020B0604020202020204" pitchFamily="34" charset="0"/>
              </a:rPr>
              <a:t>Integrantes:</a:t>
            </a:r>
          </a:p>
          <a:p>
            <a:pPr marL="342900" indent="-342900">
              <a:buFont typeface="Wingdings" panose="05000000000000000000" pitchFamily="2" charset="2"/>
              <a:buChar char="q"/>
            </a:pPr>
            <a:r>
              <a:rPr lang="es-PE" cap="none" dirty="0">
                <a:solidFill>
                  <a:schemeClr val="tx1"/>
                </a:solidFill>
                <a:latin typeface="Arial" panose="020B0604020202020204" pitchFamily="34" charset="0"/>
                <a:cs typeface="Arial" panose="020B0604020202020204" pitchFamily="34" charset="0"/>
              </a:rPr>
              <a:t>Holguín Cueva Pedro</a:t>
            </a:r>
          </a:p>
          <a:p>
            <a:pPr marL="342900" indent="-342900">
              <a:buFont typeface="Wingdings" panose="05000000000000000000" pitchFamily="2" charset="2"/>
              <a:buChar char="q"/>
            </a:pPr>
            <a:r>
              <a:rPr lang="es-PE" cap="none" dirty="0">
                <a:solidFill>
                  <a:schemeClr val="tx1"/>
                </a:solidFill>
                <a:latin typeface="Arial" panose="020B0604020202020204" pitchFamily="34" charset="0"/>
                <a:cs typeface="Arial" panose="020B0604020202020204" pitchFamily="34" charset="0"/>
              </a:rPr>
              <a:t>Cruz Acuña Jeferson</a:t>
            </a:r>
          </a:p>
          <a:p>
            <a:pPr marL="342900" indent="-342900">
              <a:buFont typeface="Wingdings" panose="05000000000000000000" pitchFamily="2" charset="2"/>
              <a:buChar char="q"/>
            </a:pPr>
            <a:r>
              <a:rPr lang="es-PE" cap="none" dirty="0">
                <a:solidFill>
                  <a:schemeClr val="tx1"/>
                </a:solidFill>
                <a:latin typeface="Arial" panose="020B0604020202020204" pitchFamily="34" charset="0"/>
                <a:cs typeface="Arial" panose="020B0604020202020204" pitchFamily="34" charset="0"/>
              </a:rPr>
              <a:t>Angie M. Reyes Calderón</a:t>
            </a:r>
          </a:p>
          <a:p>
            <a:pPr marL="342900" indent="-342900">
              <a:buFont typeface="Wingdings" panose="05000000000000000000" pitchFamily="2" charset="2"/>
              <a:buChar char="q"/>
            </a:pPr>
            <a:r>
              <a:rPr lang="es-PE" cap="none" dirty="0">
                <a:solidFill>
                  <a:schemeClr val="tx1"/>
                </a:solidFill>
                <a:latin typeface="Arial" panose="020B0604020202020204" pitchFamily="34" charset="0"/>
                <a:cs typeface="Arial" panose="020B0604020202020204" pitchFamily="34" charset="0"/>
              </a:rPr>
              <a:t>Clemente Mondragon Josias</a:t>
            </a:r>
          </a:p>
        </p:txBody>
      </p:sp>
      <p:pic>
        <p:nvPicPr>
          <p:cNvPr id="10" name="Picture 2" descr="Resultado de imagen para u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956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EC212-8E2E-4A54-A920-984E0F6B7EC0}"/>
              </a:ext>
            </a:extLst>
          </p:cNvPr>
          <p:cNvSpPr>
            <a:spLocks noGrp="1"/>
          </p:cNvSpPr>
          <p:nvPr>
            <p:ph type="title"/>
          </p:nvPr>
        </p:nvSpPr>
        <p:spPr>
          <a:xfrm>
            <a:off x="1089162" y="518160"/>
            <a:ext cx="1575661" cy="814251"/>
          </a:xfrm>
        </p:spPr>
        <p:txBody>
          <a:bodyPr>
            <a:normAutofit/>
          </a:bodyPr>
          <a:lstStyle/>
          <a:p>
            <a:r>
              <a:rPr lang="es-PE" sz="4400" b="1" dirty="0">
                <a:effectLst>
                  <a:glow rad="38100">
                    <a:schemeClr val="bg1">
                      <a:lumMod val="65000"/>
                      <a:lumOff val="35000"/>
                      <a:alpha val="40000"/>
                    </a:schemeClr>
                  </a:glow>
                </a:effectLst>
                <a:cs typeface="Arial" panose="020B0604020202020204" pitchFamily="34" charset="0"/>
              </a:rPr>
              <a:t>NAV</a:t>
            </a:r>
          </a:p>
        </p:txBody>
      </p:sp>
      <p:sp>
        <p:nvSpPr>
          <p:cNvPr id="3" name="Marcador de contenido 2">
            <a:extLst>
              <a:ext uri="{FF2B5EF4-FFF2-40B4-BE49-F238E27FC236}">
                <a16:creationId xmlns:a16="http://schemas.microsoft.com/office/drawing/2014/main" id="{CF6DCC84-356D-4187-873C-0B1CB8A5B5B2}"/>
              </a:ext>
            </a:extLst>
          </p:cNvPr>
          <p:cNvSpPr>
            <a:spLocks noGrp="1"/>
          </p:cNvSpPr>
          <p:nvPr>
            <p:ph idx="1"/>
          </p:nvPr>
        </p:nvSpPr>
        <p:spPr>
          <a:xfrm>
            <a:off x="939920" y="2318133"/>
            <a:ext cx="4611794" cy="2018736"/>
          </a:xfrm>
        </p:spPr>
        <p:txBody>
          <a:bodyPr/>
          <a:lstStyle/>
          <a:p>
            <a:r>
              <a:rPr lang="es-PE" dirty="0">
                <a:latin typeface="Arial" panose="020B0604020202020204" pitchFamily="34" charset="0"/>
                <a:cs typeface="Arial" panose="020B0604020202020204" pitchFamily="34" charset="0"/>
              </a:rPr>
              <a:t>El contenido dentro de la etiqueta nav tiene por  propósito definir un cuerpo de navegación a la página ,añadiendo etiqueta nav al código</a:t>
            </a:r>
          </a:p>
        </p:txBody>
      </p:sp>
      <p:pic>
        <p:nvPicPr>
          <p:cNvPr id="5" name="Imagen 4" descr="Imagen que contiene captura de pantalla&#10;&#10;Descripción generada con confianza muy alta">
            <a:extLst>
              <a:ext uri="{FF2B5EF4-FFF2-40B4-BE49-F238E27FC236}">
                <a16:creationId xmlns:a16="http://schemas.microsoft.com/office/drawing/2014/main" id="{A3B4D22E-B359-4825-8056-A3BD825A8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070" y="1245998"/>
            <a:ext cx="5738192" cy="4163006"/>
          </a:xfrm>
          <a:prstGeom prst="rect">
            <a:avLst/>
          </a:prstGeom>
        </p:spPr>
      </p:pic>
      <p:pic>
        <p:nvPicPr>
          <p:cNvPr id="7" name="Picture 2" descr="Resultado de imagen para 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40342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FE54B-5244-4FBC-A2EC-B51C40D2F5CD}"/>
              </a:ext>
            </a:extLst>
          </p:cNvPr>
          <p:cNvSpPr>
            <a:spLocks noGrp="1"/>
          </p:cNvSpPr>
          <p:nvPr>
            <p:ph type="title"/>
          </p:nvPr>
        </p:nvSpPr>
        <p:spPr/>
        <p:txBody>
          <a:bodyPr/>
          <a:lstStyle/>
          <a:p>
            <a:pPr fontAlgn="base"/>
            <a:r>
              <a:rPr lang="es-PE" dirty="0" err="1">
                <a:effectLst/>
              </a:rPr>
              <a:t>FrontEnd</a:t>
            </a:r>
            <a:endParaRPr lang="es-PE" dirty="0">
              <a:effectLst/>
            </a:endParaRPr>
          </a:p>
        </p:txBody>
      </p:sp>
      <p:sp>
        <p:nvSpPr>
          <p:cNvPr id="3" name="Marcador de contenido 2">
            <a:extLst>
              <a:ext uri="{FF2B5EF4-FFF2-40B4-BE49-F238E27FC236}">
                <a16:creationId xmlns:a16="http://schemas.microsoft.com/office/drawing/2014/main" id="{8A120F6B-C62E-48D0-970B-0ACA94279C2A}"/>
              </a:ext>
            </a:extLst>
          </p:cNvPr>
          <p:cNvSpPr>
            <a:spLocks noGrp="1"/>
          </p:cNvSpPr>
          <p:nvPr>
            <p:ph idx="1"/>
          </p:nvPr>
        </p:nvSpPr>
        <p:spPr>
          <a:xfrm>
            <a:off x="1141413" y="1563757"/>
            <a:ext cx="9905998" cy="4227443"/>
          </a:xfrm>
        </p:spPr>
        <p:txBody>
          <a:bodyPr>
            <a:normAutofit/>
          </a:bodyPr>
          <a:lstStyle/>
          <a:p>
            <a:r>
              <a:rPr lang="es-ES" b="1" dirty="0">
                <a:effectLst>
                  <a:glow rad="38100">
                    <a:schemeClr val="bg1">
                      <a:lumMod val="50000"/>
                      <a:lumOff val="50000"/>
                      <a:alpha val="20000"/>
                    </a:schemeClr>
                  </a:glow>
                </a:effectLst>
              </a:rPr>
              <a:t>El </a:t>
            </a:r>
            <a:r>
              <a:rPr lang="es-ES" b="1" dirty="0" err="1">
                <a:effectLst>
                  <a:glow rad="38100">
                    <a:schemeClr val="bg1">
                      <a:lumMod val="50000"/>
                      <a:lumOff val="50000"/>
                      <a:alpha val="20000"/>
                    </a:schemeClr>
                  </a:glow>
                </a:effectLst>
              </a:rPr>
              <a:t>frontend</a:t>
            </a:r>
            <a:r>
              <a:rPr lang="es-ES" b="1" dirty="0">
                <a:effectLst>
                  <a:glow rad="38100">
                    <a:schemeClr val="bg1">
                      <a:lumMod val="50000"/>
                      <a:lumOff val="50000"/>
                      <a:alpha val="20000"/>
                    </a:schemeClr>
                  </a:glow>
                </a:effectLst>
              </a:rPr>
              <a:t> son todas aquellas tecnologías que corren del lado del cliente, es decir, todas aquellas tecnologías que corren del lado del navegador web, </a:t>
            </a:r>
            <a:r>
              <a:rPr lang="es-ES" b="1" dirty="0" err="1">
                <a:effectLst>
                  <a:glow rad="38100">
                    <a:schemeClr val="bg1">
                      <a:lumMod val="50000"/>
                      <a:lumOff val="50000"/>
                      <a:alpha val="20000"/>
                    </a:schemeClr>
                  </a:glow>
                </a:effectLst>
              </a:rPr>
              <a:t>generalizandose</a:t>
            </a:r>
            <a:r>
              <a:rPr lang="es-ES" b="1" dirty="0">
                <a:effectLst>
                  <a:glow rad="38100">
                    <a:schemeClr val="bg1">
                      <a:lumMod val="50000"/>
                      <a:lumOff val="50000"/>
                      <a:alpha val="20000"/>
                    </a:schemeClr>
                  </a:glow>
                </a:effectLst>
              </a:rPr>
              <a:t> mas que nada en tres lenguajes, </a:t>
            </a:r>
            <a:r>
              <a:rPr lang="es-ES" b="1" dirty="0" err="1">
                <a:effectLst>
                  <a:glow rad="38100">
                    <a:schemeClr val="bg1">
                      <a:lumMod val="50000"/>
                      <a:lumOff val="50000"/>
                      <a:alpha val="20000"/>
                    </a:schemeClr>
                  </a:glow>
                </a:effectLst>
              </a:rPr>
              <a:t>Html</a:t>
            </a:r>
            <a:r>
              <a:rPr lang="es-ES" b="1" dirty="0">
                <a:effectLst>
                  <a:glow rad="38100">
                    <a:schemeClr val="bg1">
                      <a:lumMod val="50000"/>
                      <a:lumOff val="50000"/>
                      <a:alpha val="20000"/>
                    </a:schemeClr>
                  </a:glow>
                </a:effectLst>
              </a:rPr>
              <a:t> , CSS Y JavaScript, la persona encargada del </a:t>
            </a:r>
            <a:r>
              <a:rPr lang="es-ES" b="1" dirty="0" err="1">
                <a:effectLst>
                  <a:glow rad="38100">
                    <a:schemeClr val="bg1">
                      <a:lumMod val="50000"/>
                      <a:lumOff val="50000"/>
                      <a:alpha val="20000"/>
                    </a:schemeClr>
                  </a:glow>
                </a:effectLst>
              </a:rPr>
              <a:t>frontend</a:t>
            </a:r>
            <a:r>
              <a:rPr lang="es-ES" b="1" dirty="0">
                <a:effectLst>
                  <a:glow rad="38100">
                    <a:schemeClr val="bg1">
                      <a:lumMod val="50000"/>
                      <a:lumOff val="50000"/>
                      <a:alpha val="20000"/>
                    </a:schemeClr>
                  </a:glow>
                </a:effectLst>
              </a:rPr>
              <a:t>, se dedica solo a estas tres tecnologías</a:t>
            </a:r>
            <a:endParaRPr lang="es-PE" b="1" dirty="0">
              <a:effectLst>
                <a:glow rad="38100">
                  <a:schemeClr val="bg1">
                    <a:lumMod val="50000"/>
                    <a:lumOff val="50000"/>
                    <a:alpha val="20000"/>
                  </a:schemeClr>
                </a:glow>
              </a:effectLst>
            </a:endParaRPr>
          </a:p>
        </p:txBody>
      </p:sp>
    </p:spTree>
    <p:extLst>
      <p:ext uri="{BB962C8B-B14F-4D97-AF65-F5344CB8AC3E}">
        <p14:creationId xmlns:p14="http://schemas.microsoft.com/office/powerpoint/2010/main" val="334931549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DE9BF-2A94-4491-957A-210083BE16B6}"/>
              </a:ext>
            </a:extLst>
          </p:cNvPr>
          <p:cNvSpPr>
            <a:spLocks noGrp="1"/>
          </p:cNvSpPr>
          <p:nvPr>
            <p:ph type="title"/>
          </p:nvPr>
        </p:nvSpPr>
        <p:spPr/>
        <p:txBody>
          <a:bodyPr/>
          <a:lstStyle/>
          <a:p>
            <a:pPr fontAlgn="base"/>
            <a:r>
              <a:rPr lang="es-PE" dirty="0" err="1">
                <a:effectLst/>
              </a:rPr>
              <a:t>Backend</a:t>
            </a:r>
            <a:endParaRPr lang="es-PE" dirty="0">
              <a:effectLst/>
            </a:endParaRPr>
          </a:p>
        </p:txBody>
      </p:sp>
      <p:sp>
        <p:nvSpPr>
          <p:cNvPr id="3" name="Marcador de contenido 2">
            <a:extLst>
              <a:ext uri="{FF2B5EF4-FFF2-40B4-BE49-F238E27FC236}">
                <a16:creationId xmlns:a16="http://schemas.microsoft.com/office/drawing/2014/main" id="{A321FA44-1F76-42C4-804E-30E179E7778B}"/>
              </a:ext>
            </a:extLst>
          </p:cNvPr>
          <p:cNvSpPr>
            <a:spLocks noGrp="1"/>
          </p:cNvSpPr>
          <p:nvPr>
            <p:ph idx="1"/>
          </p:nvPr>
        </p:nvSpPr>
        <p:spPr>
          <a:xfrm>
            <a:off x="1141413" y="1855305"/>
            <a:ext cx="9905998" cy="3935896"/>
          </a:xfrm>
        </p:spPr>
        <p:txBody>
          <a:bodyPr/>
          <a:lstStyle/>
          <a:p>
            <a:r>
              <a:rPr lang="es-ES" b="1" dirty="0">
                <a:effectLst/>
              </a:rPr>
              <a:t> </a:t>
            </a:r>
            <a:r>
              <a:rPr lang="es-ES" b="1" dirty="0" err="1">
                <a:effectLst/>
              </a:rPr>
              <a:t>backend</a:t>
            </a:r>
            <a:r>
              <a:rPr lang="es-ES" b="1" dirty="0">
                <a:effectLst/>
              </a:rPr>
              <a:t> es aquel que se encuentra del lado del servidor, es decir, esta persona se encarga de lenguajes como PHP, Python, </a:t>
            </a:r>
            <a:r>
              <a:rPr lang="es-ES" b="1" dirty="0" err="1">
                <a:effectLst/>
              </a:rPr>
              <a:t>.Net</a:t>
            </a:r>
            <a:r>
              <a:rPr lang="es-ES" b="1" dirty="0">
                <a:effectLst/>
              </a:rPr>
              <a:t>, Java, </a:t>
            </a:r>
            <a:r>
              <a:rPr lang="es-ES" b="1" dirty="0" err="1">
                <a:effectLst/>
              </a:rPr>
              <a:t>etc</a:t>
            </a:r>
            <a:r>
              <a:rPr lang="es-ES" b="1" dirty="0">
                <a:effectLst/>
              </a:rPr>
              <a:t>, es aquel que se encarga de interactuar con bases de datos, verificar manejo de sesiones de usuarios, montar la página en un servidor, y desde éste “servir” todas las vistas que el </a:t>
            </a:r>
            <a:r>
              <a:rPr lang="es-ES" b="1" dirty="0" err="1">
                <a:effectLst/>
              </a:rPr>
              <a:t>FrontEnd</a:t>
            </a:r>
            <a:r>
              <a:rPr lang="es-ES" b="1" dirty="0">
                <a:effectLst/>
              </a:rPr>
              <a:t> crea, es decir, uno como </a:t>
            </a:r>
            <a:r>
              <a:rPr lang="es-ES" b="1" dirty="0" err="1">
                <a:effectLst/>
              </a:rPr>
              <a:t>backend</a:t>
            </a:r>
            <a:r>
              <a:rPr lang="es-ES" b="1" dirty="0">
                <a:effectLst/>
              </a:rPr>
              <a:t> se encarga mas que nada de la manipulación de los datos, que en muchas ocasiones suele ser lo más tedioso, pero al mismo tiempo, un </a:t>
            </a:r>
            <a:r>
              <a:rPr lang="es-ES" b="1" dirty="0" err="1">
                <a:effectLst/>
              </a:rPr>
              <a:t>Backend</a:t>
            </a:r>
            <a:r>
              <a:rPr lang="es-ES" b="1" dirty="0">
                <a:effectLst/>
              </a:rPr>
              <a:t> no sirve de mucho si no existe un </a:t>
            </a:r>
            <a:r>
              <a:rPr lang="es-ES" b="1" dirty="0" err="1">
                <a:effectLst/>
              </a:rPr>
              <a:t>FrontEnd</a:t>
            </a:r>
            <a:r>
              <a:rPr lang="es-ES" b="1" dirty="0">
                <a:effectLst/>
              </a:rPr>
              <a:t> de por medio que se haya encargado de que la página se vea </a:t>
            </a:r>
            <a:r>
              <a:rPr lang="es-ES" b="1" dirty="0" err="1">
                <a:effectLst/>
              </a:rPr>
              <a:t>estetica</a:t>
            </a:r>
            <a:endParaRPr lang="es-PE" b="1" dirty="0"/>
          </a:p>
        </p:txBody>
      </p:sp>
    </p:spTree>
    <p:extLst>
      <p:ext uri="{BB962C8B-B14F-4D97-AF65-F5344CB8AC3E}">
        <p14:creationId xmlns:p14="http://schemas.microsoft.com/office/powerpoint/2010/main" val="420710300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D19C4-3617-45E7-BCA7-74ABC7137A0C}"/>
              </a:ext>
            </a:extLst>
          </p:cNvPr>
          <p:cNvSpPr>
            <a:spLocks noGrp="1"/>
          </p:cNvSpPr>
          <p:nvPr>
            <p:ph type="title"/>
          </p:nvPr>
        </p:nvSpPr>
        <p:spPr>
          <a:xfrm>
            <a:off x="874605" y="478248"/>
            <a:ext cx="3331635" cy="984343"/>
          </a:xfrm>
        </p:spPr>
        <p:txBody>
          <a:bodyPr>
            <a:normAutofit/>
          </a:bodyPr>
          <a:lstStyle/>
          <a:p>
            <a:r>
              <a:rPr lang="es-PE" sz="4400" b="1" dirty="0">
                <a:effectLst>
                  <a:glow rad="38100">
                    <a:schemeClr val="bg1">
                      <a:lumMod val="65000"/>
                      <a:lumOff val="35000"/>
                      <a:alpha val="40000"/>
                    </a:schemeClr>
                  </a:glow>
                </a:effectLst>
              </a:rPr>
              <a:t>Bootstrap</a:t>
            </a:r>
          </a:p>
        </p:txBody>
      </p:sp>
      <p:sp>
        <p:nvSpPr>
          <p:cNvPr id="3" name="Marcador de contenido 2">
            <a:extLst>
              <a:ext uri="{FF2B5EF4-FFF2-40B4-BE49-F238E27FC236}">
                <a16:creationId xmlns:a16="http://schemas.microsoft.com/office/drawing/2014/main" id="{B0E44F96-84F6-4B06-9031-51336DD78870}"/>
              </a:ext>
            </a:extLst>
          </p:cNvPr>
          <p:cNvSpPr>
            <a:spLocks noGrp="1"/>
          </p:cNvSpPr>
          <p:nvPr>
            <p:ph idx="1"/>
          </p:nvPr>
        </p:nvSpPr>
        <p:spPr>
          <a:xfrm>
            <a:off x="874605" y="1945815"/>
            <a:ext cx="5170009" cy="3187888"/>
          </a:xfrm>
        </p:spPr>
        <p:txBody>
          <a:bodyPr>
            <a:normAutofit/>
          </a:bodyPr>
          <a:lstStyle/>
          <a:p>
            <a:r>
              <a:rPr lang="es-PE" sz="1800" dirty="0">
                <a:effectLst>
                  <a:glow rad="38100">
                    <a:schemeClr val="bg1">
                      <a:lumMod val="50000"/>
                      <a:lumOff val="50000"/>
                      <a:alpha val="20000"/>
                    </a:schemeClr>
                  </a:glow>
                </a:effectLst>
                <a:latin typeface="Arial" panose="020B0604020202020204" pitchFamily="34" charset="0"/>
                <a:cs typeface="Arial" panose="020B0604020202020204" pitchFamily="34" charset="0"/>
              </a:rPr>
              <a:t>Bootstrap es un framework desarrollado y liberado por Twitter que tiene como objetivo facilitar el diseño web. Permite crear de forma sencilla webs de diseño adaptable, es decir, que se ajusten a cualquier dispositivo y tamaño de pantalla y siempre se vean igual de bien. Es Open Source o código abierto, por lo que lo podemos usar de forma gratuita y sin restricciones.</a:t>
            </a:r>
          </a:p>
        </p:txBody>
      </p:sp>
      <p:pic>
        <p:nvPicPr>
          <p:cNvPr id="5" name="Imagen 4">
            <a:extLst>
              <a:ext uri="{FF2B5EF4-FFF2-40B4-BE49-F238E27FC236}">
                <a16:creationId xmlns:a16="http://schemas.microsoft.com/office/drawing/2014/main" id="{C9EBAD29-6829-456F-A1FA-2C568F29D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428" y="1266648"/>
            <a:ext cx="5117773" cy="4298129"/>
          </a:xfrm>
          <a:prstGeom prst="rect">
            <a:avLst/>
          </a:prstGeom>
        </p:spPr>
      </p:pic>
      <p:pic>
        <p:nvPicPr>
          <p:cNvPr id="7" name="Picture 2" descr="Resultado de imagen para 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361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BCFEF-1B6F-45FE-9F47-5B59DABC0DC9}"/>
              </a:ext>
            </a:extLst>
          </p:cNvPr>
          <p:cNvSpPr>
            <a:spLocks noGrp="1"/>
          </p:cNvSpPr>
          <p:nvPr>
            <p:ph type="title"/>
          </p:nvPr>
        </p:nvSpPr>
        <p:spPr>
          <a:xfrm>
            <a:off x="1141412" y="569843"/>
            <a:ext cx="9778379" cy="1550505"/>
          </a:xfrm>
        </p:spPr>
        <p:txBody>
          <a:bodyPr>
            <a:normAutofit/>
          </a:bodyPr>
          <a:lstStyle/>
          <a:p>
            <a:pPr algn="ctr"/>
            <a:r>
              <a:rPr lang="es-PE" sz="4400" b="1" dirty="0"/>
              <a:t>CONCLUSION </a:t>
            </a:r>
          </a:p>
        </p:txBody>
      </p:sp>
      <p:pic>
        <p:nvPicPr>
          <p:cNvPr id="5" name="Imagen 4" descr="Imagen que contiene monitor, interior, pantalla, sentado&#10;&#10;Descripción generada con confianza muy alta">
            <a:extLst>
              <a:ext uri="{FF2B5EF4-FFF2-40B4-BE49-F238E27FC236}">
                <a16:creationId xmlns:a16="http://schemas.microsoft.com/office/drawing/2014/main" id="{3794F394-4488-444D-8A57-40D84BFEC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823" y="1979672"/>
            <a:ext cx="8255313" cy="4542788"/>
          </a:xfrm>
          <a:prstGeom prst="rect">
            <a:avLst/>
          </a:prstGeom>
        </p:spPr>
      </p:pic>
      <p:pic>
        <p:nvPicPr>
          <p:cNvPr id="6" name="Picture 2" descr="Resultado de imagen para uch">
            <a:extLst>
              <a:ext uri="{FF2B5EF4-FFF2-40B4-BE49-F238E27FC236}">
                <a16:creationId xmlns:a16="http://schemas.microsoft.com/office/drawing/2014/main" id="{B57CA5A4-8DF9-43C9-BC0B-4370B8558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4441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5D531EA-1989-45F1-84E3-A00078D223AB}"/>
              </a:ext>
            </a:extLst>
          </p:cNvPr>
          <p:cNvSpPr/>
          <p:nvPr/>
        </p:nvSpPr>
        <p:spPr>
          <a:xfrm>
            <a:off x="1907294" y="1529914"/>
            <a:ext cx="8111350" cy="3148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6600" b="1" dirty="0">
                <a:solidFill>
                  <a:srgbClr val="002060"/>
                </a:solidFill>
                <a:latin typeface="Algerian" panose="04020705040A02060702" pitchFamily="82" charset="0"/>
              </a:rPr>
              <a:t>GRACIAS</a:t>
            </a:r>
          </a:p>
        </p:txBody>
      </p:sp>
      <p:pic>
        <p:nvPicPr>
          <p:cNvPr id="3" name="Imagen 2">
            <a:extLst>
              <a:ext uri="{FF2B5EF4-FFF2-40B4-BE49-F238E27FC236}">
                <a16:creationId xmlns:a16="http://schemas.microsoft.com/office/drawing/2014/main" id="{868D54D7-D53D-45C5-ACE8-6756A6B1FD9C}"/>
              </a:ext>
            </a:extLst>
          </p:cNvPr>
          <p:cNvPicPr>
            <a:picLocks noChangeAspect="1"/>
          </p:cNvPicPr>
          <p:nvPr/>
        </p:nvPicPr>
        <p:blipFill>
          <a:blip r:embed="rId2"/>
          <a:stretch>
            <a:fillRect/>
          </a:stretch>
        </p:blipFill>
        <p:spPr>
          <a:xfrm>
            <a:off x="8824724" y="5891054"/>
            <a:ext cx="3029975" cy="768163"/>
          </a:xfrm>
          <a:prstGeom prst="rect">
            <a:avLst/>
          </a:prstGeom>
        </p:spPr>
      </p:pic>
    </p:spTree>
    <p:extLst>
      <p:ext uri="{BB962C8B-B14F-4D97-AF65-F5344CB8AC3E}">
        <p14:creationId xmlns:p14="http://schemas.microsoft.com/office/powerpoint/2010/main" val="25448911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51821-07D3-4BAE-98C9-B77D99927780}"/>
              </a:ext>
            </a:extLst>
          </p:cNvPr>
          <p:cNvSpPr>
            <a:spLocks noGrp="1"/>
          </p:cNvSpPr>
          <p:nvPr>
            <p:ph type="title"/>
          </p:nvPr>
        </p:nvSpPr>
        <p:spPr>
          <a:xfrm>
            <a:off x="1089161" y="292118"/>
            <a:ext cx="2163490" cy="779036"/>
          </a:xfrm>
        </p:spPr>
        <p:txBody>
          <a:bodyPr>
            <a:noAutofit/>
          </a:bodyPr>
          <a:lstStyle/>
          <a:p>
            <a:r>
              <a:rPr lang="es-PE" sz="4800" b="1">
                <a:effectLst>
                  <a:glow rad="38100">
                    <a:schemeClr val="bg1">
                      <a:lumMod val="65000"/>
                      <a:lumOff val="35000"/>
                      <a:alpha val="40000"/>
                    </a:schemeClr>
                  </a:glow>
                </a:effectLst>
              </a:rPr>
              <a:t>html5</a:t>
            </a:r>
            <a:endParaRPr lang="es-PE" sz="4800" b="1" dirty="0">
              <a:effectLst>
                <a:glow rad="38100">
                  <a:schemeClr val="bg1">
                    <a:lumMod val="65000"/>
                    <a:lumOff val="35000"/>
                    <a:alpha val="40000"/>
                  </a:schemeClr>
                </a:glow>
              </a:effectLst>
            </a:endParaRPr>
          </a:p>
        </p:txBody>
      </p:sp>
      <p:sp>
        <p:nvSpPr>
          <p:cNvPr id="3" name="Marcador de contenido 2">
            <a:extLst>
              <a:ext uri="{FF2B5EF4-FFF2-40B4-BE49-F238E27FC236}">
                <a16:creationId xmlns:a16="http://schemas.microsoft.com/office/drawing/2014/main" id="{6544375D-B4CF-4173-8265-C3953B3B53DD}"/>
              </a:ext>
            </a:extLst>
          </p:cNvPr>
          <p:cNvSpPr>
            <a:spLocks noGrp="1"/>
          </p:cNvSpPr>
          <p:nvPr>
            <p:ph idx="1"/>
          </p:nvPr>
        </p:nvSpPr>
        <p:spPr>
          <a:xfrm>
            <a:off x="591768" y="2022316"/>
            <a:ext cx="4750942" cy="3268141"/>
          </a:xfrm>
        </p:spPr>
        <p:txBody>
          <a:bodyPr>
            <a:normAutofit/>
          </a:bodyPr>
          <a:lstStyle/>
          <a:p>
            <a:r>
              <a:rPr lang="es-MX" sz="1800" dirty="0">
                <a:effectLst>
                  <a:glow rad="38100">
                    <a:schemeClr val="bg1">
                      <a:lumMod val="50000"/>
                      <a:lumOff val="50000"/>
                      <a:alpha val="20000"/>
                    </a:schemeClr>
                  </a:glow>
                </a:effectLst>
                <a:latin typeface="Arial" panose="020B0604020202020204" pitchFamily="34" charset="0"/>
                <a:cs typeface="Arial" panose="020B0604020202020204" pitchFamily="34" charset="0"/>
              </a:rPr>
              <a:t>El lenguaje html funciona a través de marcas de sentido llamadas etiquetas. Las etiquetas son la herramienta fundamental para que los navegadores puedan interpretar el código y permitirnos ver imágenes, texto, párrafo, y estructuras. Los navegadores vendrían a ser como “traductores” de las etiquetas, usa un lenguaje de etiquetas para construir páginas web. </a:t>
            </a:r>
            <a:endParaRPr lang="es-PE" sz="1800" dirty="0">
              <a:effectLst>
                <a:glow rad="38100">
                  <a:schemeClr val="bg1">
                    <a:lumMod val="50000"/>
                    <a:lumOff val="50000"/>
                    <a:alpha val="20000"/>
                  </a:schemeClr>
                </a:glow>
              </a:effectLst>
              <a:latin typeface="Arial" panose="020B0604020202020204" pitchFamily="34" charset="0"/>
              <a:cs typeface="Arial" panose="020B0604020202020204" pitchFamily="34" charset="0"/>
            </a:endParaRPr>
          </a:p>
        </p:txBody>
      </p:sp>
      <p:pic>
        <p:nvPicPr>
          <p:cNvPr id="5" name="Imagen 4" descr="Imagen que contiene captura de pantalla, texto&#10;&#10;Descripción generada con confianza alta">
            <a:extLst>
              <a:ext uri="{FF2B5EF4-FFF2-40B4-BE49-F238E27FC236}">
                <a16:creationId xmlns:a16="http://schemas.microsoft.com/office/drawing/2014/main" id="{F5EF97CC-AF76-4BD0-996E-E32529E199F9}"/>
              </a:ext>
            </a:extLst>
          </p:cNvPr>
          <p:cNvPicPr>
            <a:picLocks noChangeAspect="1"/>
          </p:cNvPicPr>
          <p:nvPr/>
        </p:nvPicPr>
        <p:blipFill rotWithShape="1">
          <a:blip r:embed="rId2">
            <a:extLst>
              <a:ext uri="{28A0092B-C50C-407E-A947-70E740481C1C}">
                <a14:useLocalDpi xmlns:a14="http://schemas.microsoft.com/office/drawing/2010/main" val="0"/>
              </a:ext>
            </a:extLst>
          </a:blip>
          <a:srcRect r="3827"/>
          <a:stretch/>
        </p:blipFill>
        <p:spPr>
          <a:xfrm>
            <a:off x="5733770" y="1471865"/>
            <a:ext cx="5735419" cy="4369041"/>
          </a:xfrm>
          <a:prstGeom prst="rect">
            <a:avLst/>
          </a:prstGeom>
          <a:ln>
            <a:noFill/>
          </a:ln>
          <a:effectLst>
            <a:outerShdw blurRad="292100" dist="139700" dir="2700000" algn="tl" rotWithShape="0">
              <a:srgbClr val="333333">
                <a:alpha val="65000"/>
              </a:srgbClr>
            </a:outerShdw>
          </a:effectLst>
        </p:spPr>
      </p:pic>
      <p:pic>
        <p:nvPicPr>
          <p:cNvPr id="7" name="Picture 2" descr="Resultado de imagen para 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5465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B058E-8AF0-4D8C-B0C1-E8445A832AD5}"/>
              </a:ext>
            </a:extLst>
          </p:cNvPr>
          <p:cNvSpPr>
            <a:spLocks noGrp="1"/>
          </p:cNvSpPr>
          <p:nvPr>
            <p:ph type="title"/>
          </p:nvPr>
        </p:nvSpPr>
        <p:spPr>
          <a:xfrm>
            <a:off x="253138" y="374469"/>
            <a:ext cx="11529559" cy="853440"/>
          </a:xfrm>
        </p:spPr>
        <p:txBody>
          <a:bodyPr>
            <a:normAutofit/>
          </a:bodyPr>
          <a:lstStyle/>
          <a:p>
            <a:r>
              <a:rPr lang="es-PE" sz="4000" b="1" dirty="0">
                <a:effectLst>
                  <a:glow rad="38100">
                    <a:schemeClr val="bg1">
                      <a:lumMod val="65000"/>
                      <a:lumOff val="35000"/>
                      <a:alpha val="40000"/>
                    </a:schemeClr>
                  </a:glow>
                </a:effectLst>
              </a:rPr>
              <a:t>Estructura básica de un documento HTML</a:t>
            </a:r>
          </a:p>
        </p:txBody>
      </p:sp>
      <p:pic>
        <p:nvPicPr>
          <p:cNvPr id="7" name="Marcador de contenido 6">
            <a:extLst>
              <a:ext uri="{FF2B5EF4-FFF2-40B4-BE49-F238E27FC236}">
                <a16:creationId xmlns:a16="http://schemas.microsoft.com/office/drawing/2014/main" id="{EA86B32B-322C-491F-A87C-2AA298B6DB11}"/>
              </a:ext>
            </a:extLst>
          </p:cNvPr>
          <p:cNvPicPr>
            <a:picLocks noGrp="1" noChangeAspect="1"/>
          </p:cNvPicPr>
          <p:nvPr>
            <p:ph idx="1"/>
          </p:nvPr>
        </p:nvPicPr>
        <p:blipFill rotWithShape="1">
          <a:blip r:embed="rId2"/>
          <a:srcRect t="6006" b="11748"/>
          <a:stretch/>
        </p:blipFill>
        <p:spPr>
          <a:xfrm>
            <a:off x="1152250" y="1341927"/>
            <a:ext cx="9976824" cy="4633767"/>
          </a:xfrm>
          <a:prstGeom prst="rect">
            <a:avLst/>
          </a:prstGeom>
          <a:ln>
            <a:noFill/>
          </a:ln>
          <a:effectLst>
            <a:outerShdw blurRad="292100" dist="139700" dir="2700000" algn="tl" rotWithShape="0">
              <a:srgbClr val="333333">
                <a:alpha val="65000"/>
              </a:srgbClr>
            </a:outerShdw>
          </a:effectLst>
        </p:spPr>
      </p:pic>
      <p:pic>
        <p:nvPicPr>
          <p:cNvPr id="5" name="Picture 2" descr="Resultado de imagen para 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063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B6797-A3A6-4AA6-BA51-DDB253ECC5D2}"/>
              </a:ext>
            </a:extLst>
          </p:cNvPr>
          <p:cNvSpPr>
            <a:spLocks noGrp="1"/>
          </p:cNvSpPr>
          <p:nvPr>
            <p:ph type="title"/>
          </p:nvPr>
        </p:nvSpPr>
        <p:spPr>
          <a:xfrm>
            <a:off x="710339" y="322415"/>
            <a:ext cx="2829696" cy="827314"/>
          </a:xfrm>
        </p:spPr>
        <p:txBody>
          <a:bodyPr>
            <a:normAutofit/>
          </a:bodyPr>
          <a:lstStyle/>
          <a:p>
            <a:r>
              <a:rPr lang="es-PE" sz="4000" b="1" dirty="0">
                <a:effectLst/>
              </a:rPr>
              <a:t>Etiquetas</a:t>
            </a:r>
          </a:p>
        </p:txBody>
      </p:sp>
      <p:sp>
        <p:nvSpPr>
          <p:cNvPr id="3" name="Marcador de contenido 2">
            <a:extLst>
              <a:ext uri="{FF2B5EF4-FFF2-40B4-BE49-F238E27FC236}">
                <a16:creationId xmlns:a16="http://schemas.microsoft.com/office/drawing/2014/main" id="{8108930B-DD1D-4F3E-A7B4-3B388A12F06C}"/>
              </a:ext>
            </a:extLst>
          </p:cNvPr>
          <p:cNvSpPr>
            <a:spLocks noGrp="1"/>
          </p:cNvSpPr>
          <p:nvPr>
            <p:ph idx="1"/>
          </p:nvPr>
        </p:nvSpPr>
        <p:spPr>
          <a:xfrm>
            <a:off x="472494" y="1823258"/>
            <a:ext cx="5026969" cy="3650079"/>
          </a:xfrm>
        </p:spPr>
        <p:txBody>
          <a:bodyPr>
            <a:normAutofit/>
          </a:bodyPr>
          <a:lstStyle/>
          <a:p>
            <a:r>
              <a:rPr lang="es-MX" sz="1600" dirty="0">
                <a:effectLst>
                  <a:glow rad="38100">
                    <a:schemeClr val="bg1">
                      <a:lumMod val="50000"/>
                      <a:lumOff val="50000"/>
                      <a:alpha val="20000"/>
                    </a:schemeClr>
                  </a:glow>
                </a:effectLst>
                <a:latin typeface="Arial" panose="020B0604020202020204" pitchFamily="34" charset="0"/>
                <a:cs typeface="Arial" panose="020B0604020202020204" pitchFamily="34" charset="0"/>
              </a:rPr>
              <a:t>Las etiquetas HTML son fragmentos de texto rodeados por corchetes angulares &lt; &gt;, que tienen funciones y usos específicos y se utilizan para escribir código HTML. Las etiquetas o tags son la forma de escribir código HTML.</a:t>
            </a:r>
          </a:p>
          <a:p>
            <a:r>
              <a:rPr lang="es-MX" sz="1600" dirty="0">
                <a:effectLst>
                  <a:glow rad="38100">
                    <a:schemeClr val="bg1">
                      <a:lumMod val="50000"/>
                      <a:lumOff val="50000"/>
                      <a:alpha val="20000"/>
                    </a:schemeClr>
                  </a:glow>
                </a:effectLst>
                <a:latin typeface="Arial" panose="020B0604020202020204" pitchFamily="34" charset="0"/>
                <a:cs typeface="Arial" panose="020B0604020202020204" pitchFamily="34" charset="0"/>
              </a:rPr>
              <a:t>En HTML existen etiquetas de apertura y etiquetas de cierre, tienen la forma: &lt;etiqueta&gt; &lt;/etiqueta&gt;. Donde &lt;etiqueta&gt; es la etiqueta de apertura y &lt;/etiqueta&gt; es la etiqueta de cierre indicada por la diagonal. HTML tiene definidas gran variedad de etiquetas para distintos usos. </a:t>
            </a:r>
          </a:p>
        </p:txBody>
      </p:sp>
      <p:pic>
        <p:nvPicPr>
          <p:cNvPr id="5" name="Imagen 4" descr="Imagen que contiene captura de pantalla&#10;&#10;Descripción generada con confianza muy alta">
            <a:extLst>
              <a:ext uri="{FF2B5EF4-FFF2-40B4-BE49-F238E27FC236}">
                <a16:creationId xmlns:a16="http://schemas.microsoft.com/office/drawing/2014/main" id="{A476FE6D-AAC5-4E05-88D2-CFBB6C9BA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719" y="1387554"/>
            <a:ext cx="5427149" cy="4404204"/>
          </a:xfrm>
          <a:prstGeom prst="rect">
            <a:avLst/>
          </a:prstGeom>
        </p:spPr>
      </p:pic>
      <p:pic>
        <p:nvPicPr>
          <p:cNvPr id="8" name="Picture 2" descr="Resultado de imagen para 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0493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CCEEB-C99F-4C20-A8B2-EB8B466404F0}"/>
              </a:ext>
            </a:extLst>
          </p:cNvPr>
          <p:cNvSpPr>
            <a:spLocks noGrp="1"/>
          </p:cNvSpPr>
          <p:nvPr>
            <p:ph type="title"/>
          </p:nvPr>
        </p:nvSpPr>
        <p:spPr>
          <a:xfrm>
            <a:off x="673087" y="291547"/>
            <a:ext cx="4815475" cy="857064"/>
          </a:xfrm>
        </p:spPr>
        <p:txBody>
          <a:bodyPr>
            <a:normAutofit/>
          </a:bodyPr>
          <a:lstStyle/>
          <a:p>
            <a:r>
              <a:rPr lang="es-PE" sz="4400" b="1" dirty="0">
                <a:effectLst>
                  <a:glow rad="38100">
                    <a:schemeClr val="bg1">
                      <a:lumMod val="65000"/>
                      <a:lumOff val="35000"/>
                      <a:alpha val="40000"/>
                    </a:schemeClr>
                  </a:glow>
                </a:effectLst>
              </a:rPr>
              <a:t>ETIQUETAS HTML5</a:t>
            </a:r>
          </a:p>
        </p:txBody>
      </p:sp>
      <p:sp>
        <p:nvSpPr>
          <p:cNvPr id="3" name="Marcador de contenido 2">
            <a:extLst>
              <a:ext uri="{FF2B5EF4-FFF2-40B4-BE49-F238E27FC236}">
                <a16:creationId xmlns:a16="http://schemas.microsoft.com/office/drawing/2014/main" id="{0A3306A3-8176-40F7-907D-5FCFCA6DF66D}"/>
              </a:ext>
            </a:extLst>
          </p:cNvPr>
          <p:cNvSpPr>
            <a:spLocks noGrp="1"/>
          </p:cNvSpPr>
          <p:nvPr>
            <p:ph idx="1"/>
          </p:nvPr>
        </p:nvSpPr>
        <p:spPr>
          <a:xfrm>
            <a:off x="541651" y="1617868"/>
            <a:ext cx="5078348" cy="4195103"/>
          </a:xfrm>
        </p:spPr>
        <p:txBody>
          <a:bodyPr>
            <a:normAutofit lnSpcReduction="10000"/>
          </a:bodyPr>
          <a:lstStyle/>
          <a:p>
            <a:r>
              <a:rPr lang="es-PE" sz="1800" dirty="0">
                <a:effectLst>
                  <a:glow rad="38100">
                    <a:schemeClr val="bg1">
                      <a:lumMod val="50000"/>
                      <a:lumOff val="50000"/>
                      <a:alpha val="20000"/>
                    </a:schemeClr>
                  </a:glow>
                </a:effectLst>
                <a:latin typeface="Arial" panose="020B0604020202020204" pitchFamily="34" charset="0"/>
                <a:cs typeface="Arial" panose="020B0604020202020204" pitchFamily="34" charset="0"/>
              </a:rPr>
              <a:t>HEADER: </a:t>
            </a:r>
            <a:r>
              <a:rPr lang="es-MX" sz="1800" dirty="0">
                <a:effectLst>
                  <a:glow rad="38100">
                    <a:schemeClr val="bg1">
                      <a:lumMod val="50000"/>
                      <a:lumOff val="50000"/>
                      <a:alpha val="20000"/>
                    </a:schemeClr>
                  </a:glow>
                </a:effectLst>
                <a:latin typeface="Arial" panose="020B0604020202020204" pitchFamily="34" charset="0"/>
                <a:cs typeface="Arial" panose="020B0604020202020204" pitchFamily="34" charset="0"/>
              </a:rPr>
              <a:t>Uno de los nuevos elementos incorporados en HTML5 es el &lt;header&gt;. No debe ser confundido con la etiqueta &lt;head&gt;, para definir el título de nuestra página.</a:t>
            </a:r>
            <a:br>
              <a:rPr lang="es-MX" sz="1800" dirty="0">
                <a:effectLst>
                  <a:glow rad="38100">
                    <a:schemeClr val="bg1">
                      <a:lumMod val="50000"/>
                      <a:lumOff val="50000"/>
                      <a:alpha val="20000"/>
                    </a:schemeClr>
                  </a:glow>
                </a:effectLst>
                <a:latin typeface="Arial" panose="020B0604020202020204" pitchFamily="34" charset="0"/>
                <a:cs typeface="Arial" panose="020B0604020202020204" pitchFamily="34" charset="0"/>
              </a:rPr>
            </a:br>
            <a:r>
              <a:rPr lang="es-MX" sz="1800" dirty="0">
                <a:effectLst>
                  <a:glow rad="38100">
                    <a:schemeClr val="bg1">
                      <a:lumMod val="50000"/>
                      <a:lumOff val="50000"/>
                      <a:alpha val="20000"/>
                    </a:schemeClr>
                  </a:glow>
                </a:effectLst>
                <a:latin typeface="Arial" panose="020B0604020202020204" pitchFamily="34" charset="0"/>
                <a:cs typeface="Arial" panose="020B0604020202020204" pitchFamily="34" charset="0"/>
              </a:rPr>
              <a:t>De la misma manera que la etiqueta &lt;head&gt;, la etiqueta </a:t>
            </a:r>
            <a:r>
              <a:rPr lang="es-MX" sz="1800" b="1" dirty="0">
                <a:effectLst>
                  <a:glow rad="38100">
                    <a:schemeClr val="bg1">
                      <a:lumMod val="50000"/>
                      <a:lumOff val="50000"/>
                      <a:alpha val="20000"/>
                    </a:schemeClr>
                  </a:glow>
                </a:effectLst>
                <a:latin typeface="Arial" panose="020B0604020202020204" pitchFamily="34" charset="0"/>
                <a:cs typeface="Arial" panose="020B0604020202020204" pitchFamily="34" charset="0"/>
              </a:rPr>
              <a:t>&lt;header&gt;</a:t>
            </a:r>
            <a:r>
              <a:rPr lang="es-MX" sz="1800" dirty="0">
                <a:effectLst>
                  <a:glow rad="38100">
                    <a:schemeClr val="bg1">
                      <a:lumMod val="50000"/>
                      <a:lumOff val="50000"/>
                      <a:alpha val="20000"/>
                    </a:schemeClr>
                  </a:glow>
                </a:effectLst>
                <a:latin typeface="Arial" panose="020B0604020202020204" pitchFamily="34" charset="0"/>
                <a:cs typeface="Arial" panose="020B0604020202020204" pitchFamily="34" charset="0"/>
              </a:rPr>
              <a:t> aporta información introductoria (como títulos, subtítulos, logos....), pero en otro ámbito. Mientras que la etiqueta &lt;head&gt; tiene la función de suministrar información sobre todo el documento, la etiqueta &lt;header&gt; aporta información del cuerpo del documento o de alguna sección dentro del cuerpo. </a:t>
            </a:r>
            <a:endParaRPr lang="es-PE" dirty="0"/>
          </a:p>
        </p:txBody>
      </p:sp>
      <p:pic>
        <p:nvPicPr>
          <p:cNvPr id="5" name="Imagen 4" descr="Imagen que contiene captura de pantalla&#10;&#10;Descripción generada con confianza muy alta">
            <a:extLst>
              <a:ext uri="{FF2B5EF4-FFF2-40B4-BE49-F238E27FC236}">
                <a16:creationId xmlns:a16="http://schemas.microsoft.com/office/drawing/2014/main" id="{98B44221-7D71-4C3F-9EDF-F90EF75C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72" y="878705"/>
            <a:ext cx="4525427" cy="4934266"/>
          </a:xfrm>
          <a:prstGeom prst="rect">
            <a:avLst/>
          </a:prstGeom>
          <a:ln>
            <a:noFill/>
          </a:ln>
          <a:effectLst>
            <a:outerShdw blurRad="292100" dist="139700" dir="2700000" algn="tl" rotWithShape="0">
              <a:srgbClr val="333333">
                <a:alpha val="65000"/>
              </a:srgbClr>
            </a:outerShdw>
          </a:effectLst>
        </p:spPr>
      </p:pic>
      <p:pic>
        <p:nvPicPr>
          <p:cNvPr id="7" name="Picture 2" descr="Resultado de imagen para 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468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343EF-E444-4DA9-BB80-78DE2E0E4434}"/>
              </a:ext>
            </a:extLst>
          </p:cNvPr>
          <p:cNvSpPr>
            <a:spLocks noGrp="1"/>
          </p:cNvSpPr>
          <p:nvPr>
            <p:ph type="title"/>
          </p:nvPr>
        </p:nvSpPr>
        <p:spPr>
          <a:xfrm>
            <a:off x="1141413" y="609600"/>
            <a:ext cx="2568438" cy="631371"/>
          </a:xfrm>
        </p:spPr>
        <p:txBody>
          <a:bodyPr>
            <a:noAutofit/>
          </a:bodyPr>
          <a:lstStyle/>
          <a:p>
            <a:r>
              <a:rPr lang="es-PE" sz="4400" b="1" dirty="0">
                <a:effectLst>
                  <a:glow rad="38100">
                    <a:schemeClr val="bg1">
                      <a:lumMod val="65000"/>
                      <a:lumOff val="35000"/>
                      <a:alpha val="40000"/>
                    </a:schemeClr>
                  </a:glow>
                </a:effectLst>
              </a:rPr>
              <a:t>SECTION</a:t>
            </a:r>
          </a:p>
        </p:txBody>
      </p:sp>
      <p:pic>
        <p:nvPicPr>
          <p:cNvPr id="8" name="Imagen 7">
            <a:extLst>
              <a:ext uri="{FF2B5EF4-FFF2-40B4-BE49-F238E27FC236}">
                <a16:creationId xmlns:a16="http://schemas.microsoft.com/office/drawing/2014/main" id="{BB86BBE5-820F-4881-96DF-D49798BDD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646" y="1240971"/>
            <a:ext cx="5867274" cy="4581095"/>
          </a:xfrm>
          <a:prstGeom prst="rect">
            <a:avLst/>
          </a:prstGeom>
          <a:ln>
            <a:noFill/>
          </a:ln>
          <a:effectLst>
            <a:outerShdw blurRad="292100" dist="139700" dir="2700000" algn="tl" rotWithShape="0">
              <a:srgbClr val="333333">
                <a:alpha val="65000"/>
              </a:srgbClr>
            </a:outerShdw>
          </a:effectLst>
        </p:spPr>
      </p:pic>
      <p:pic>
        <p:nvPicPr>
          <p:cNvPr id="6" name="Picture 2" descr="Resultado de imagen para 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770707" y="2651760"/>
            <a:ext cx="4336869" cy="2031325"/>
          </a:xfrm>
          <a:prstGeom prst="rect">
            <a:avLst/>
          </a:prstGeom>
          <a:noFill/>
        </p:spPr>
        <p:txBody>
          <a:bodyPr wrap="square" rtlCol="0">
            <a:spAutoFit/>
          </a:bodyPr>
          <a:lstStyle/>
          <a:p>
            <a:r>
              <a:rPr lang="es-PE" dirty="0">
                <a:latin typeface="Arial" panose="020B0604020202020204" pitchFamily="34" charset="0"/>
                <a:cs typeface="Arial" panose="020B0604020202020204" pitchFamily="34" charset="0"/>
              </a:rPr>
              <a:t>La etiqueta &lt;section&gt; representa una sección genérica de un documento. Sirve para determinar que contenido corresponde a que parte del esquema. Es por lo tanto una etiqueta semántica, su funcionalidad principal es estructurar semánticamente un documento. </a:t>
            </a:r>
          </a:p>
        </p:txBody>
      </p:sp>
    </p:spTree>
    <p:extLst>
      <p:ext uri="{BB962C8B-B14F-4D97-AF65-F5344CB8AC3E}">
        <p14:creationId xmlns:p14="http://schemas.microsoft.com/office/powerpoint/2010/main" val="32758788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9F75A0-0195-4E5D-9453-0D760359BEA4}"/>
              </a:ext>
            </a:extLst>
          </p:cNvPr>
          <p:cNvSpPr>
            <a:spLocks noGrp="1"/>
          </p:cNvSpPr>
          <p:nvPr>
            <p:ph type="title"/>
          </p:nvPr>
        </p:nvSpPr>
        <p:spPr>
          <a:xfrm>
            <a:off x="1141413" y="609600"/>
            <a:ext cx="2359433" cy="801189"/>
          </a:xfrm>
        </p:spPr>
        <p:txBody>
          <a:bodyPr>
            <a:normAutofit/>
          </a:bodyPr>
          <a:lstStyle/>
          <a:p>
            <a:r>
              <a:rPr lang="es-PE" sz="4400" b="1" dirty="0">
                <a:effectLst>
                  <a:glow rad="38100">
                    <a:schemeClr val="bg1">
                      <a:lumMod val="65000"/>
                      <a:lumOff val="35000"/>
                      <a:alpha val="40000"/>
                    </a:schemeClr>
                  </a:glow>
                </a:effectLst>
              </a:rPr>
              <a:t>ARTICLE</a:t>
            </a:r>
          </a:p>
        </p:txBody>
      </p:sp>
      <p:sp>
        <p:nvSpPr>
          <p:cNvPr id="3" name="Marcador de contenido 2">
            <a:extLst>
              <a:ext uri="{FF2B5EF4-FFF2-40B4-BE49-F238E27FC236}">
                <a16:creationId xmlns:a16="http://schemas.microsoft.com/office/drawing/2014/main" id="{27428291-A0A8-4D56-93CB-9DD4059BA677}"/>
              </a:ext>
            </a:extLst>
          </p:cNvPr>
          <p:cNvSpPr>
            <a:spLocks noGrp="1"/>
          </p:cNvSpPr>
          <p:nvPr>
            <p:ph idx="1"/>
          </p:nvPr>
        </p:nvSpPr>
        <p:spPr>
          <a:xfrm>
            <a:off x="768022" y="2009029"/>
            <a:ext cx="4091362" cy="3189987"/>
          </a:xfrm>
        </p:spPr>
        <p:txBody>
          <a:bodyPr/>
          <a:lstStyle/>
          <a:p>
            <a:r>
              <a:rPr lang="es-PE" dirty="0">
                <a:latin typeface="Arial" panose="020B0604020202020204" pitchFamily="34" charset="0"/>
                <a:cs typeface="Arial" panose="020B0604020202020204" pitchFamily="34" charset="0"/>
              </a:rPr>
              <a:t>La etiqueta article identifica las secciones principales del contenido dentro de la página Web. Piense en un blog, donde cada publicación de cada individuo constituye una porción significativa de contenido. Añadiendo etiquetas article al código</a:t>
            </a:r>
          </a:p>
        </p:txBody>
      </p:sp>
      <p:pic>
        <p:nvPicPr>
          <p:cNvPr id="5" name="Imagen 4" descr="Imagen que contiene captura de pantalla&#10;&#10;Descripción generada con confianza muy alta">
            <a:extLst>
              <a:ext uri="{FF2B5EF4-FFF2-40B4-BE49-F238E27FC236}">
                <a16:creationId xmlns:a16="http://schemas.microsoft.com/office/drawing/2014/main" id="{1298CF3A-AFE8-46FE-9146-1C2E50A5F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558" y="1410789"/>
            <a:ext cx="6008131" cy="4167051"/>
          </a:xfrm>
          <a:prstGeom prst="rect">
            <a:avLst/>
          </a:prstGeom>
          <a:ln>
            <a:noFill/>
          </a:ln>
          <a:effectLst>
            <a:outerShdw blurRad="292100" dist="139700" dir="2700000" algn="tl" rotWithShape="0">
              <a:srgbClr val="333333">
                <a:alpha val="65000"/>
              </a:srgbClr>
            </a:outerShdw>
          </a:effectLst>
        </p:spPr>
      </p:pic>
      <p:pic>
        <p:nvPicPr>
          <p:cNvPr id="7" name="Picture 2" descr="Resultado de imagen para 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702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702E7-BD07-4049-A664-12164F350B00}"/>
              </a:ext>
            </a:extLst>
          </p:cNvPr>
          <p:cNvSpPr>
            <a:spLocks noGrp="1"/>
          </p:cNvSpPr>
          <p:nvPr>
            <p:ph type="title"/>
          </p:nvPr>
        </p:nvSpPr>
        <p:spPr>
          <a:xfrm>
            <a:off x="971597" y="397469"/>
            <a:ext cx="1797730" cy="827314"/>
          </a:xfrm>
        </p:spPr>
        <p:txBody>
          <a:bodyPr>
            <a:normAutofit/>
          </a:bodyPr>
          <a:lstStyle/>
          <a:p>
            <a:r>
              <a:rPr lang="es-PE" sz="4400" b="1" dirty="0">
                <a:effectLst>
                  <a:glow rad="38100">
                    <a:schemeClr val="bg1">
                      <a:lumMod val="65000"/>
                      <a:lumOff val="35000"/>
                      <a:alpha val="40000"/>
                    </a:schemeClr>
                  </a:glow>
                </a:effectLst>
              </a:rPr>
              <a:t>aside</a:t>
            </a:r>
          </a:p>
        </p:txBody>
      </p:sp>
      <p:sp>
        <p:nvSpPr>
          <p:cNvPr id="3" name="Marcador de contenido 2">
            <a:extLst>
              <a:ext uri="{FF2B5EF4-FFF2-40B4-BE49-F238E27FC236}">
                <a16:creationId xmlns:a16="http://schemas.microsoft.com/office/drawing/2014/main" id="{338507FD-75A4-42B2-AE0B-C64E5D4AB61C}"/>
              </a:ext>
            </a:extLst>
          </p:cNvPr>
          <p:cNvSpPr>
            <a:spLocks noGrp="1"/>
          </p:cNvSpPr>
          <p:nvPr>
            <p:ph idx="1"/>
          </p:nvPr>
        </p:nvSpPr>
        <p:spPr>
          <a:xfrm>
            <a:off x="738678" y="2040424"/>
            <a:ext cx="4499528" cy="3419850"/>
          </a:xfrm>
        </p:spPr>
        <p:txBody>
          <a:bodyPr>
            <a:normAutofit/>
          </a:bodyPr>
          <a:lstStyle/>
          <a:p>
            <a:r>
              <a:rPr lang="es-PE" sz="1800" dirty="0">
                <a:latin typeface="Arial" panose="020B0604020202020204" pitchFamily="34" charset="0"/>
                <a:cs typeface="Arial" panose="020B0604020202020204" pitchFamily="34" charset="0"/>
              </a:rPr>
              <a:t>La etiqueta aside indica que el contenido dentro de ella está relacionado el contenido principal de la página pero que no es parte de ella. En cierta forma es análogo a usar paréntesis para hacer un comentario en un cuerpo de texto (como este). El contenido entre paréntesis proporciona información adicional sobre el elemento que lo contiene. Añadiendo una etiqueta aside al código. </a:t>
            </a:r>
          </a:p>
        </p:txBody>
      </p:sp>
      <p:pic>
        <p:nvPicPr>
          <p:cNvPr id="6" name="Imagen 5" descr="Imagen que contiene captura de pantalla&#10;&#10;Descripción generada con confianza muy alta">
            <a:extLst>
              <a:ext uri="{FF2B5EF4-FFF2-40B4-BE49-F238E27FC236}">
                <a16:creationId xmlns:a16="http://schemas.microsoft.com/office/drawing/2014/main" id="{6811E80A-D41B-4CF9-AC0B-5206C1FCE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249" y="980984"/>
            <a:ext cx="5698247" cy="4694104"/>
          </a:xfrm>
          <a:prstGeom prst="rect">
            <a:avLst/>
          </a:prstGeom>
          <a:ln>
            <a:noFill/>
          </a:ln>
          <a:effectLst>
            <a:outerShdw blurRad="292100" dist="139700" dir="2700000" algn="tl" rotWithShape="0">
              <a:srgbClr val="333333">
                <a:alpha val="65000"/>
              </a:srgbClr>
            </a:outerShdw>
          </a:effectLst>
        </p:spPr>
      </p:pic>
      <p:pic>
        <p:nvPicPr>
          <p:cNvPr id="7" name="Picture 2" descr="Resultado de imagen para 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860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C47BC-0EB3-4852-81CC-FFAD9D81F3E5}"/>
              </a:ext>
            </a:extLst>
          </p:cNvPr>
          <p:cNvSpPr>
            <a:spLocks noGrp="1"/>
          </p:cNvSpPr>
          <p:nvPr>
            <p:ph type="title"/>
          </p:nvPr>
        </p:nvSpPr>
        <p:spPr>
          <a:xfrm>
            <a:off x="1141413" y="609599"/>
            <a:ext cx="2281056" cy="816191"/>
          </a:xfrm>
        </p:spPr>
        <p:txBody>
          <a:bodyPr>
            <a:normAutofit/>
          </a:bodyPr>
          <a:lstStyle/>
          <a:p>
            <a:r>
              <a:rPr lang="es-PE" sz="4400" b="1" dirty="0">
                <a:effectLst>
                  <a:glow rad="38100">
                    <a:schemeClr val="bg1">
                      <a:lumMod val="65000"/>
                      <a:lumOff val="35000"/>
                      <a:alpha val="40000"/>
                    </a:schemeClr>
                  </a:glow>
                </a:effectLst>
              </a:rPr>
              <a:t>FOOTER</a:t>
            </a:r>
          </a:p>
        </p:txBody>
      </p:sp>
      <p:sp>
        <p:nvSpPr>
          <p:cNvPr id="3" name="Marcador de contenido 2">
            <a:extLst>
              <a:ext uri="{FF2B5EF4-FFF2-40B4-BE49-F238E27FC236}">
                <a16:creationId xmlns:a16="http://schemas.microsoft.com/office/drawing/2014/main" id="{2F85880A-2ADB-4FAE-B007-606A61E7FBA3}"/>
              </a:ext>
            </a:extLst>
          </p:cNvPr>
          <p:cNvSpPr>
            <a:spLocks noGrp="1"/>
          </p:cNvSpPr>
          <p:nvPr>
            <p:ph idx="1"/>
          </p:nvPr>
        </p:nvSpPr>
        <p:spPr>
          <a:xfrm>
            <a:off x="776351" y="2288619"/>
            <a:ext cx="4305100" cy="2139689"/>
          </a:xfrm>
        </p:spPr>
        <p:txBody>
          <a:bodyPr/>
          <a:lstStyle/>
          <a:p>
            <a:r>
              <a:rPr lang="es-PE" dirty="0">
                <a:latin typeface="Arial" panose="020B0604020202020204" pitchFamily="34" charset="0"/>
                <a:cs typeface="Arial" panose="020B0604020202020204" pitchFamily="34" charset="0"/>
              </a:rPr>
              <a:t>La etiqueta footer marca el contenido dentro del elemento que es el pie de página del documento. Añadiendo una etiqueta footer al código</a:t>
            </a:r>
          </a:p>
        </p:txBody>
      </p:sp>
      <p:pic>
        <p:nvPicPr>
          <p:cNvPr id="7" name="Imagen 6" descr="Imagen que contiene captura de pantalla&#10;&#10;Descripción generada con confianza alta">
            <a:extLst>
              <a:ext uri="{FF2B5EF4-FFF2-40B4-BE49-F238E27FC236}">
                <a16:creationId xmlns:a16="http://schemas.microsoft.com/office/drawing/2014/main" id="{261E7C22-1366-4D37-9F86-3B7C5F175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632" y="762968"/>
            <a:ext cx="5630061" cy="4877481"/>
          </a:xfrm>
          <a:prstGeom prst="rect">
            <a:avLst/>
          </a:prstGeom>
          <a:ln>
            <a:noFill/>
          </a:ln>
          <a:effectLst>
            <a:outerShdw blurRad="292100" dist="139700" dir="2700000" algn="tl" rotWithShape="0">
              <a:srgbClr val="333333">
                <a:alpha val="65000"/>
              </a:srgbClr>
            </a:outerShdw>
          </a:effectLst>
        </p:spPr>
      </p:pic>
      <p:pic>
        <p:nvPicPr>
          <p:cNvPr id="6" name="Picture 2" descr="Resultado de imagen para 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473" y="6089473"/>
            <a:ext cx="3027527" cy="7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600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415</TotalTime>
  <Words>567</Words>
  <Application>Microsoft Office PowerPoint</Application>
  <PresentationFormat>Panorámica</PresentationFormat>
  <Paragraphs>36</Paragraphs>
  <Slides>15</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Algerian</vt:lpstr>
      <vt:lpstr>Arial</vt:lpstr>
      <vt:lpstr>Bauhaus 93</vt:lpstr>
      <vt:lpstr>Bernard MT Condensed</vt:lpstr>
      <vt:lpstr>Calibri</vt:lpstr>
      <vt:lpstr>Century Gothic</vt:lpstr>
      <vt:lpstr>Times New Roman</vt:lpstr>
      <vt:lpstr>Wingdings</vt:lpstr>
      <vt:lpstr>Malla</vt:lpstr>
      <vt:lpstr>Ingeniería de sistemas e Informática</vt:lpstr>
      <vt:lpstr>html5</vt:lpstr>
      <vt:lpstr>Estructura básica de un documento HTML</vt:lpstr>
      <vt:lpstr>Etiquetas</vt:lpstr>
      <vt:lpstr>ETIQUETAS HTML5</vt:lpstr>
      <vt:lpstr>SECTION</vt:lpstr>
      <vt:lpstr>ARTICLE</vt:lpstr>
      <vt:lpstr>aside</vt:lpstr>
      <vt:lpstr>FOOTER</vt:lpstr>
      <vt:lpstr>NAV</vt:lpstr>
      <vt:lpstr>FrontEnd</vt:lpstr>
      <vt:lpstr>Backend</vt:lpstr>
      <vt:lpstr>Bootstrap</vt:lpstr>
      <vt:lpstr>CONCLUSION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DIEÑO WEB (HTML5)</dc:title>
  <dc:creator>PEDRO</dc:creator>
  <cp:lastModifiedBy>Pedro</cp:lastModifiedBy>
  <cp:revision>23</cp:revision>
  <dcterms:created xsi:type="dcterms:W3CDTF">2017-12-11T15:41:06Z</dcterms:created>
  <dcterms:modified xsi:type="dcterms:W3CDTF">2017-12-22T23:15:43Z</dcterms:modified>
</cp:coreProperties>
</file>