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handoutMasterIdLst>
    <p:handoutMasterId r:id="rId22"/>
  </p:handoutMasterIdLst>
  <p:sldIdLst>
    <p:sldId id="307" r:id="rId2"/>
    <p:sldId id="389" r:id="rId3"/>
    <p:sldId id="353" r:id="rId4"/>
    <p:sldId id="417" r:id="rId5"/>
    <p:sldId id="463" r:id="rId6"/>
    <p:sldId id="407" r:id="rId7"/>
    <p:sldId id="414" r:id="rId8"/>
    <p:sldId id="404" r:id="rId9"/>
    <p:sldId id="354" r:id="rId10"/>
    <p:sldId id="401" r:id="rId11"/>
    <p:sldId id="460" r:id="rId12"/>
    <p:sldId id="403" r:id="rId13"/>
    <p:sldId id="461" r:id="rId14"/>
    <p:sldId id="431" r:id="rId15"/>
    <p:sldId id="450" r:id="rId16"/>
    <p:sldId id="447" r:id="rId17"/>
    <p:sldId id="448" r:id="rId18"/>
    <p:sldId id="333" r:id="rId19"/>
    <p:sldId id="306" r:id="rId20"/>
  </p:sldIdLst>
  <p:sldSz cx="9144000" cy="6858000" type="screen4x3"/>
  <p:notesSz cx="10020300" cy="68881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39D60"/>
    <a:srgbClr val="336699"/>
    <a:srgbClr val="888AE0"/>
    <a:srgbClr val="A68462"/>
    <a:srgbClr val="E7D2AD"/>
    <a:srgbClr val="E8E2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7706" autoAdjust="0"/>
    <p:restoredTop sz="89891" autoAdjust="0"/>
  </p:normalViewPr>
  <p:slideViewPr>
    <p:cSldViewPr>
      <p:cViewPr varScale="1">
        <p:scale>
          <a:sx n="77" d="100"/>
          <a:sy n="77" d="100"/>
        </p:scale>
        <p:origin x="15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2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E72A92-514F-8F4E-A770-6A6FCBC4E672}" type="doc">
      <dgm:prSet loTypeId="urn:microsoft.com/office/officeart/2009/layout/CircleArrowProcess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74A57B40-82FA-4D44-8A2C-7B732850DF46}">
      <dgm:prSet phldrT="[Texto]"/>
      <dgm:spPr/>
      <dgm:t>
        <a:bodyPr/>
        <a:lstStyle/>
        <a:p>
          <a:r>
            <a:rPr lang="es-PE" dirty="0" smtClean="0"/>
            <a:t>Agilidad</a:t>
          </a:r>
          <a:endParaRPr lang="es-ES" dirty="0"/>
        </a:p>
      </dgm:t>
    </dgm:pt>
    <dgm:pt modelId="{206E52DB-FC64-B74D-A67B-3D11C143F6BE}" type="parTrans" cxnId="{CA869C37-29AD-9B48-A346-8877787B504B}">
      <dgm:prSet/>
      <dgm:spPr/>
      <dgm:t>
        <a:bodyPr/>
        <a:lstStyle/>
        <a:p>
          <a:endParaRPr lang="es-ES"/>
        </a:p>
      </dgm:t>
    </dgm:pt>
    <dgm:pt modelId="{7605133F-F704-7F4D-911A-E3769F001D13}" type="sibTrans" cxnId="{CA869C37-29AD-9B48-A346-8877787B504B}">
      <dgm:prSet/>
      <dgm:spPr/>
      <dgm:t>
        <a:bodyPr/>
        <a:lstStyle/>
        <a:p>
          <a:endParaRPr lang="es-ES"/>
        </a:p>
      </dgm:t>
    </dgm:pt>
    <dgm:pt modelId="{291005F8-D89C-504B-AE8F-C18C1AFFABA9}">
      <dgm:prSet phldrT="[Texto]"/>
      <dgm:spPr/>
      <dgm:t>
        <a:bodyPr/>
        <a:lstStyle/>
        <a:p>
          <a:r>
            <a:rPr lang="es-PE" dirty="0" smtClean="0"/>
            <a:t>Reducción del tiempo</a:t>
          </a:r>
          <a:endParaRPr lang="es-ES" dirty="0"/>
        </a:p>
      </dgm:t>
    </dgm:pt>
    <dgm:pt modelId="{0771AE85-27D3-814F-AB6D-2A64E045EFB1}" type="parTrans" cxnId="{0B6F306B-9DD9-E24F-9F80-55B2614143EE}">
      <dgm:prSet/>
      <dgm:spPr/>
      <dgm:t>
        <a:bodyPr/>
        <a:lstStyle/>
        <a:p>
          <a:endParaRPr lang="es-ES"/>
        </a:p>
      </dgm:t>
    </dgm:pt>
    <dgm:pt modelId="{35E49683-E834-6D4F-9516-AA33F357E998}" type="sibTrans" cxnId="{0B6F306B-9DD9-E24F-9F80-55B2614143EE}">
      <dgm:prSet/>
      <dgm:spPr/>
      <dgm:t>
        <a:bodyPr/>
        <a:lstStyle/>
        <a:p>
          <a:endParaRPr lang="es-ES"/>
        </a:p>
      </dgm:t>
    </dgm:pt>
    <dgm:pt modelId="{59AAFC08-0EA6-474D-90FD-F1D7E3C4E1A2}">
      <dgm:prSet phldrT="[Texto]"/>
      <dgm:spPr/>
      <dgm:t>
        <a:bodyPr/>
        <a:lstStyle/>
        <a:p>
          <a:r>
            <a:rPr lang="es-PE" dirty="0" smtClean="0"/>
            <a:t>Fiabilidad</a:t>
          </a:r>
          <a:endParaRPr lang="es-ES" dirty="0"/>
        </a:p>
      </dgm:t>
    </dgm:pt>
    <dgm:pt modelId="{21491F4E-D416-5944-9C97-D5F4070025C3}" type="parTrans" cxnId="{1297068A-AEA4-5049-A18B-424EE9506210}">
      <dgm:prSet/>
      <dgm:spPr/>
      <dgm:t>
        <a:bodyPr/>
        <a:lstStyle/>
        <a:p>
          <a:endParaRPr lang="es-ES"/>
        </a:p>
      </dgm:t>
    </dgm:pt>
    <dgm:pt modelId="{8AD297DD-B473-C042-8DA1-E2139BA9EC0A}" type="sibTrans" cxnId="{1297068A-AEA4-5049-A18B-424EE9506210}">
      <dgm:prSet/>
      <dgm:spPr/>
      <dgm:t>
        <a:bodyPr/>
        <a:lstStyle/>
        <a:p>
          <a:endParaRPr lang="es-ES"/>
        </a:p>
      </dgm:t>
    </dgm:pt>
    <dgm:pt modelId="{CC5B08E0-F093-ED47-940C-B1DB8D81A7BA}" type="pres">
      <dgm:prSet presAssocID="{6FE72A92-514F-8F4E-A770-6A6FCBC4E672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C15E801A-56B4-574A-838C-5DD08FC125DC}" type="pres">
      <dgm:prSet presAssocID="{74A57B40-82FA-4D44-8A2C-7B732850DF46}" presName="Accent1" presStyleCnt="0"/>
      <dgm:spPr/>
    </dgm:pt>
    <dgm:pt modelId="{30EE7DE6-2D5E-7149-A4E5-58B07328240A}" type="pres">
      <dgm:prSet presAssocID="{74A57B40-82FA-4D44-8A2C-7B732850DF46}" presName="Accent" presStyleLbl="node1" presStyleIdx="0" presStyleCnt="3"/>
      <dgm:spPr/>
    </dgm:pt>
    <dgm:pt modelId="{430FA4EC-D1A2-9A4A-9952-1DFB4197EF00}" type="pres">
      <dgm:prSet presAssocID="{74A57B40-82FA-4D44-8A2C-7B732850DF46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8CF1452-2A39-4E41-B720-91A91C058245}" type="pres">
      <dgm:prSet presAssocID="{291005F8-D89C-504B-AE8F-C18C1AFFABA9}" presName="Accent2" presStyleCnt="0"/>
      <dgm:spPr/>
    </dgm:pt>
    <dgm:pt modelId="{E5050593-5552-ED41-89BA-66663F812F43}" type="pres">
      <dgm:prSet presAssocID="{291005F8-D89C-504B-AE8F-C18C1AFFABA9}" presName="Accent" presStyleLbl="node1" presStyleIdx="1" presStyleCnt="3"/>
      <dgm:spPr/>
    </dgm:pt>
    <dgm:pt modelId="{FE47AC9C-A366-CB45-A4C2-6DDFEDAD94E9}" type="pres">
      <dgm:prSet presAssocID="{291005F8-D89C-504B-AE8F-C18C1AFFABA9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F85C7E3-920F-E048-868A-04B98DA1BBB6}" type="pres">
      <dgm:prSet presAssocID="{59AAFC08-0EA6-474D-90FD-F1D7E3C4E1A2}" presName="Accent3" presStyleCnt="0"/>
      <dgm:spPr/>
    </dgm:pt>
    <dgm:pt modelId="{D1EDC8FE-0797-5D45-9E93-10D7B078F5B5}" type="pres">
      <dgm:prSet presAssocID="{59AAFC08-0EA6-474D-90FD-F1D7E3C4E1A2}" presName="Accent" presStyleLbl="node1" presStyleIdx="2" presStyleCnt="3"/>
      <dgm:spPr/>
    </dgm:pt>
    <dgm:pt modelId="{E062F820-4A9B-704F-AC71-EC5C38144732}" type="pres">
      <dgm:prSet presAssocID="{59AAFC08-0EA6-474D-90FD-F1D7E3C4E1A2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8A20BA0-426E-4382-82C0-D49CB951D6EB}" type="presOf" srcId="{74A57B40-82FA-4D44-8A2C-7B732850DF46}" destId="{430FA4EC-D1A2-9A4A-9952-1DFB4197EF00}" srcOrd="0" destOrd="0" presId="urn:microsoft.com/office/officeart/2009/layout/CircleArrowProcess"/>
    <dgm:cxn modelId="{7351AF1F-5677-4DCA-9A17-275D74CB181C}" type="presOf" srcId="{6FE72A92-514F-8F4E-A770-6A6FCBC4E672}" destId="{CC5B08E0-F093-ED47-940C-B1DB8D81A7BA}" srcOrd="0" destOrd="0" presId="urn:microsoft.com/office/officeart/2009/layout/CircleArrowProcess"/>
    <dgm:cxn modelId="{AE91961F-A6D0-4470-B4E5-88D7A6383200}" type="presOf" srcId="{59AAFC08-0EA6-474D-90FD-F1D7E3C4E1A2}" destId="{E062F820-4A9B-704F-AC71-EC5C38144732}" srcOrd="0" destOrd="0" presId="urn:microsoft.com/office/officeart/2009/layout/CircleArrowProcess"/>
    <dgm:cxn modelId="{1297068A-AEA4-5049-A18B-424EE9506210}" srcId="{6FE72A92-514F-8F4E-A770-6A6FCBC4E672}" destId="{59AAFC08-0EA6-474D-90FD-F1D7E3C4E1A2}" srcOrd="2" destOrd="0" parTransId="{21491F4E-D416-5944-9C97-D5F4070025C3}" sibTransId="{8AD297DD-B473-C042-8DA1-E2139BA9EC0A}"/>
    <dgm:cxn modelId="{0B6F306B-9DD9-E24F-9F80-55B2614143EE}" srcId="{6FE72A92-514F-8F4E-A770-6A6FCBC4E672}" destId="{291005F8-D89C-504B-AE8F-C18C1AFFABA9}" srcOrd="1" destOrd="0" parTransId="{0771AE85-27D3-814F-AB6D-2A64E045EFB1}" sibTransId="{35E49683-E834-6D4F-9516-AA33F357E998}"/>
    <dgm:cxn modelId="{CA869C37-29AD-9B48-A346-8877787B504B}" srcId="{6FE72A92-514F-8F4E-A770-6A6FCBC4E672}" destId="{74A57B40-82FA-4D44-8A2C-7B732850DF46}" srcOrd="0" destOrd="0" parTransId="{206E52DB-FC64-B74D-A67B-3D11C143F6BE}" sibTransId="{7605133F-F704-7F4D-911A-E3769F001D13}"/>
    <dgm:cxn modelId="{AE8CEFBB-B886-494B-A966-374A969A3DEA}" type="presOf" srcId="{291005F8-D89C-504B-AE8F-C18C1AFFABA9}" destId="{FE47AC9C-A366-CB45-A4C2-6DDFEDAD94E9}" srcOrd="0" destOrd="0" presId="urn:microsoft.com/office/officeart/2009/layout/CircleArrowProcess"/>
    <dgm:cxn modelId="{D74B8179-0B55-4DE4-BBE2-86740D34FCF2}" type="presParOf" srcId="{CC5B08E0-F093-ED47-940C-B1DB8D81A7BA}" destId="{C15E801A-56B4-574A-838C-5DD08FC125DC}" srcOrd="0" destOrd="0" presId="urn:microsoft.com/office/officeart/2009/layout/CircleArrowProcess"/>
    <dgm:cxn modelId="{E13E5295-030C-4A6C-8C59-5CAC265729A5}" type="presParOf" srcId="{C15E801A-56B4-574A-838C-5DD08FC125DC}" destId="{30EE7DE6-2D5E-7149-A4E5-58B07328240A}" srcOrd="0" destOrd="0" presId="urn:microsoft.com/office/officeart/2009/layout/CircleArrowProcess"/>
    <dgm:cxn modelId="{0D5F98BF-8164-4A7D-A6FB-19D3FA0E10F0}" type="presParOf" srcId="{CC5B08E0-F093-ED47-940C-B1DB8D81A7BA}" destId="{430FA4EC-D1A2-9A4A-9952-1DFB4197EF00}" srcOrd="1" destOrd="0" presId="urn:microsoft.com/office/officeart/2009/layout/CircleArrowProcess"/>
    <dgm:cxn modelId="{D5A1DCFD-BD3B-47A2-AB55-650B942F28E9}" type="presParOf" srcId="{CC5B08E0-F093-ED47-940C-B1DB8D81A7BA}" destId="{68CF1452-2A39-4E41-B720-91A91C058245}" srcOrd="2" destOrd="0" presId="urn:microsoft.com/office/officeart/2009/layout/CircleArrowProcess"/>
    <dgm:cxn modelId="{0214AC7B-5C49-46A9-8A55-39B4E6ED3AA3}" type="presParOf" srcId="{68CF1452-2A39-4E41-B720-91A91C058245}" destId="{E5050593-5552-ED41-89BA-66663F812F43}" srcOrd="0" destOrd="0" presId="urn:microsoft.com/office/officeart/2009/layout/CircleArrowProcess"/>
    <dgm:cxn modelId="{6EB18497-E4A5-4928-88FA-6AECBA406F82}" type="presParOf" srcId="{CC5B08E0-F093-ED47-940C-B1DB8D81A7BA}" destId="{FE47AC9C-A366-CB45-A4C2-6DDFEDAD94E9}" srcOrd="3" destOrd="0" presId="urn:microsoft.com/office/officeart/2009/layout/CircleArrowProcess"/>
    <dgm:cxn modelId="{BEFDF062-3BEA-48E6-92C6-58179A64D917}" type="presParOf" srcId="{CC5B08E0-F093-ED47-940C-B1DB8D81A7BA}" destId="{AF85C7E3-920F-E048-868A-04B98DA1BBB6}" srcOrd="4" destOrd="0" presId="urn:microsoft.com/office/officeart/2009/layout/CircleArrowProcess"/>
    <dgm:cxn modelId="{362E4F0E-72E6-4B99-8462-1DDD3017AFE8}" type="presParOf" srcId="{AF85C7E3-920F-E048-868A-04B98DA1BBB6}" destId="{D1EDC8FE-0797-5D45-9E93-10D7B078F5B5}" srcOrd="0" destOrd="0" presId="urn:microsoft.com/office/officeart/2009/layout/CircleArrowProcess"/>
    <dgm:cxn modelId="{D2F07BB1-70AF-442F-B93B-E09F379903F4}" type="presParOf" srcId="{CC5B08E0-F093-ED47-940C-B1DB8D81A7BA}" destId="{E062F820-4A9B-704F-AC71-EC5C38144732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166734-B980-304F-9B5C-BB7A9207EFF7}" type="doc">
      <dgm:prSet loTypeId="urn:microsoft.com/office/officeart/2005/8/layout/cycle8" loCatId="" qsTypeId="urn:microsoft.com/office/officeart/2005/8/quickstyle/simple4" qsCatId="simple" csTypeId="urn:microsoft.com/office/officeart/2005/8/colors/accent1_2" csCatId="accent1" phldr="1"/>
      <dgm:spPr/>
    </dgm:pt>
    <dgm:pt modelId="{3AA511D9-9517-204B-94FE-6F571D5B913B}">
      <dgm:prSet phldrT="[Texto]"/>
      <dgm:spPr>
        <a:solidFill>
          <a:srgbClr val="00B0F0"/>
        </a:solidFill>
      </dgm:spPr>
      <dgm:t>
        <a:bodyPr/>
        <a:lstStyle/>
        <a:p>
          <a:r>
            <a:rPr lang="es-PE" dirty="0" smtClean="0"/>
            <a:t>Procesos</a:t>
          </a:r>
          <a:endParaRPr lang="es-ES" dirty="0"/>
        </a:p>
      </dgm:t>
    </dgm:pt>
    <dgm:pt modelId="{F62BE9A7-B1C7-8F45-9B20-12F5F580CFFA}" type="parTrans" cxnId="{32BB6386-9EF9-F845-A2C9-3ADDC0EC52C9}">
      <dgm:prSet/>
      <dgm:spPr/>
      <dgm:t>
        <a:bodyPr/>
        <a:lstStyle/>
        <a:p>
          <a:endParaRPr lang="es-ES"/>
        </a:p>
      </dgm:t>
    </dgm:pt>
    <dgm:pt modelId="{81E955A1-7ACD-414A-A597-45FDA0FAE0E9}" type="sibTrans" cxnId="{32BB6386-9EF9-F845-A2C9-3ADDC0EC52C9}">
      <dgm:prSet/>
      <dgm:spPr/>
      <dgm:t>
        <a:bodyPr/>
        <a:lstStyle/>
        <a:p>
          <a:endParaRPr lang="es-ES"/>
        </a:p>
      </dgm:t>
    </dgm:pt>
    <dgm:pt modelId="{00F08603-4AF4-784D-9E7C-DE89722A7668}">
      <dgm:prSet phldrT="[Texto]"/>
      <dgm:spPr>
        <a:solidFill>
          <a:srgbClr val="92D050"/>
        </a:solidFill>
      </dgm:spPr>
      <dgm:t>
        <a:bodyPr/>
        <a:lstStyle/>
        <a:p>
          <a:r>
            <a:rPr lang="es-PE" dirty="0" smtClean="0"/>
            <a:t>Tecnología</a:t>
          </a:r>
          <a:endParaRPr lang="es-ES" dirty="0"/>
        </a:p>
      </dgm:t>
    </dgm:pt>
    <dgm:pt modelId="{82D292C4-DCAB-B14D-BF92-636539BEBAF1}" type="parTrans" cxnId="{298D2818-2A4A-F24A-AE53-8A84D052AF79}">
      <dgm:prSet/>
      <dgm:spPr/>
      <dgm:t>
        <a:bodyPr/>
        <a:lstStyle/>
        <a:p>
          <a:endParaRPr lang="es-ES"/>
        </a:p>
      </dgm:t>
    </dgm:pt>
    <dgm:pt modelId="{00F74CCF-8D98-6543-AD2F-E8497C1A5D4F}" type="sibTrans" cxnId="{298D2818-2A4A-F24A-AE53-8A84D052AF79}">
      <dgm:prSet/>
      <dgm:spPr/>
      <dgm:t>
        <a:bodyPr/>
        <a:lstStyle/>
        <a:p>
          <a:endParaRPr lang="es-ES"/>
        </a:p>
      </dgm:t>
    </dgm:pt>
    <dgm:pt modelId="{96CC9512-AF3A-D448-8CD6-4DE2B6AC84C1}">
      <dgm:prSet phldrT="[Texto]"/>
      <dgm:spPr>
        <a:solidFill>
          <a:srgbClr val="336699"/>
        </a:solidFill>
      </dgm:spPr>
      <dgm:t>
        <a:bodyPr/>
        <a:lstStyle/>
        <a:p>
          <a:r>
            <a:rPr lang="es-PE" dirty="0" smtClean="0"/>
            <a:t>Personas</a:t>
          </a:r>
          <a:endParaRPr lang="es-ES" dirty="0"/>
        </a:p>
      </dgm:t>
    </dgm:pt>
    <dgm:pt modelId="{66A6E1A2-C613-AD40-84E1-EED66E96CC7F}" type="parTrans" cxnId="{0B88F4CE-EA01-274E-98C9-E3692C3C1A13}">
      <dgm:prSet/>
      <dgm:spPr/>
      <dgm:t>
        <a:bodyPr/>
        <a:lstStyle/>
        <a:p>
          <a:endParaRPr lang="es-ES"/>
        </a:p>
      </dgm:t>
    </dgm:pt>
    <dgm:pt modelId="{A2E1EDA4-9A55-854C-8B6F-EABB45C1223B}" type="sibTrans" cxnId="{0B88F4CE-EA01-274E-98C9-E3692C3C1A13}">
      <dgm:prSet/>
      <dgm:spPr/>
      <dgm:t>
        <a:bodyPr/>
        <a:lstStyle/>
        <a:p>
          <a:endParaRPr lang="es-ES"/>
        </a:p>
      </dgm:t>
    </dgm:pt>
    <dgm:pt modelId="{A89621F9-A5F1-6944-BB59-F4276EC07BB1}" type="pres">
      <dgm:prSet presAssocID="{79166734-B980-304F-9B5C-BB7A9207EFF7}" presName="compositeShape" presStyleCnt="0">
        <dgm:presLayoutVars>
          <dgm:chMax val="7"/>
          <dgm:dir/>
          <dgm:resizeHandles val="exact"/>
        </dgm:presLayoutVars>
      </dgm:prSet>
      <dgm:spPr/>
    </dgm:pt>
    <dgm:pt modelId="{91A45CA1-D587-8946-8FAC-2FE25246657A}" type="pres">
      <dgm:prSet presAssocID="{79166734-B980-304F-9B5C-BB7A9207EFF7}" presName="wedge1" presStyleLbl="node1" presStyleIdx="0" presStyleCnt="3"/>
      <dgm:spPr/>
      <dgm:t>
        <a:bodyPr/>
        <a:lstStyle/>
        <a:p>
          <a:endParaRPr lang="es-ES"/>
        </a:p>
      </dgm:t>
    </dgm:pt>
    <dgm:pt modelId="{0CCA9FA6-5A49-FA46-8DC4-71BAA128228D}" type="pres">
      <dgm:prSet presAssocID="{79166734-B980-304F-9B5C-BB7A9207EFF7}" presName="dummy1a" presStyleCnt="0"/>
      <dgm:spPr/>
    </dgm:pt>
    <dgm:pt modelId="{171FF35C-93D8-8245-9EFC-EAE6D15B219B}" type="pres">
      <dgm:prSet presAssocID="{79166734-B980-304F-9B5C-BB7A9207EFF7}" presName="dummy1b" presStyleCnt="0"/>
      <dgm:spPr/>
    </dgm:pt>
    <dgm:pt modelId="{647DC982-D471-924A-9225-2BE62CF7F6AC}" type="pres">
      <dgm:prSet presAssocID="{79166734-B980-304F-9B5C-BB7A9207EFF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55401DD-2597-D74D-B011-3D5E72EB59FC}" type="pres">
      <dgm:prSet presAssocID="{79166734-B980-304F-9B5C-BB7A9207EFF7}" presName="wedge2" presStyleLbl="node1" presStyleIdx="1" presStyleCnt="3"/>
      <dgm:spPr/>
      <dgm:t>
        <a:bodyPr/>
        <a:lstStyle/>
        <a:p>
          <a:endParaRPr lang="es-ES"/>
        </a:p>
      </dgm:t>
    </dgm:pt>
    <dgm:pt modelId="{43A1D9E4-DFB4-D847-80EF-3C67087FCE5E}" type="pres">
      <dgm:prSet presAssocID="{79166734-B980-304F-9B5C-BB7A9207EFF7}" presName="dummy2a" presStyleCnt="0"/>
      <dgm:spPr/>
    </dgm:pt>
    <dgm:pt modelId="{99E746E7-9D4C-0F47-911A-A4B9E8F2754D}" type="pres">
      <dgm:prSet presAssocID="{79166734-B980-304F-9B5C-BB7A9207EFF7}" presName="dummy2b" presStyleCnt="0"/>
      <dgm:spPr/>
    </dgm:pt>
    <dgm:pt modelId="{03B4D028-D8A8-5B4F-AAC9-F8EF8191A542}" type="pres">
      <dgm:prSet presAssocID="{79166734-B980-304F-9B5C-BB7A9207EFF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309F5AE-1FB5-3248-8DEC-AA6B2C9FE3B4}" type="pres">
      <dgm:prSet presAssocID="{79166734-B980-304F-9B5C-BB7A9207EFF7}" presName="wedge3" presStyleLbl="node1" presStyleIdx="2" presStyleCnt="3"/>
      <dgm:spPr/>
      <dgm:t>
        <a:bodyPr/>
        <a:lstStyle/>
        <a:p>
          <a:endParaRPr lang="es-ES"/>
        </a:p>
      </dgm:t>
    </dgm:pt>
    <dgm:pt modelId="{634DEBB1-E174-DB44-836E-B6638825371B}" type="pres">
      <dgm:prSet presAssocID="{79166734-B980-304F-9B5C-BB7A9207EFF7}" presName="dummy3a" presStyleCnt="0"/>
      <dgm:spPr/>
    </dgm:pt>
    <dgm:pt modelId="{C8223466-2D81-734E-8A90-850F04DB553C}" type="pres">
      <dgm:prSet presAssocID="{79166734-B980-304F-9B5C-BB7A9207EFF7}" presName="dummy3b" presStyleCnt="0"/>
      <dgm:spPr/>
    </dgm:pt>
    <dgm:pt modelId="{A0251644-5263-B148-91F3-09C542E6E4A1}" type="pres">
      <dgm:prSet presAssocID="{79166734-B980-304F-9B5C-BB7A9207EFF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52EF113-F9B0-7647-BA2B-C1EAE03F70FB}" type="pres">
      <dgm:prSet presAssocID="{81E955A1-7ACD-414A-A597-45FDA0FAE0E9}" presName="arrowWedge1" presStyleLbl="fgSibTrans2D1" presStyleIdx="0" presStyleCnt="3"/>
      <dgm:spPr/>
    </dgm:pt>
    <dgm:pt modelId="{5063FA3A-7EB2-5642-B091-C460499F8A87}" type="pres">
      <dgm:prSet presAssocID="{00F74CCF-8D98-6543-AD2F-E8497C1A5D4F}" presName="arrowWedge2" presStyleLbl="fgSibTrans2D1" presStyleIdx="1" presStyleCnt="3"/>
      <dgm:spPr/>
    </dgm:pt>
    <dgm:pt modelId="{BE8E1E67-E4B2-7C47-A98F-94738313A962}" type="pres">
      <dgm:prSet presAssocID="{A2E1EDA4-9A55-854C-8B6F-EABB45C1223B}" presName="arrowWedge3" presStyleLbl="fgSibTrans2D1" presStyleIdx="2" presStyleCnt="3"/>
      <dgm:spPr/>
    </dgm:pt>
  </dgm:ptLst>
  <dgm:cxnLst>
    <dgm:cxn modelId="{0B88F4CE-EA01-274E-98C9-E3692C3C1A13}" srcId="{79166734-B980-304F-9B5C-BB7A9207EFF7}" destId="{96CC9512-AF3A-D448-8CD6-4DE2B6AC84C1}" srcOrd="2" destOrd="0" parTransId="{66A6E1A2-C613-AD40-84E1-EED66E96CC7F}" sibTransId="{A2E1EDA4-9A55-854C-8B6F-EABB45C1223B}"/>
    <dgm:cxn modelId="{F6518290-EBB5-46C9-AEB7-DECDE56184D5}" type="presOf" srcId="{00F08603-4AF4-784D-9E7C-DE89722A7668}" destId="{455401DD-2597-D74D-B011-3D5E72EB59FC}" srcOrd="0" destOrd="0" presId="urn:microsoft.com/office/officeart/2005/8/layout/cycle8"/>
    <dgm:cxn modelId="{298D2818-2A4A-F24A-AE53-8A84D052AF79}" srcId="{79166734-B980-304F-9B5C-BB7A9207EFF7}" destId="{00F08603-4AF4-784D-9E7C-DE89722A7668}" srcOrd="1" destOrd="0" parTransId="{82D292C4-DCAB-B14D-BF92-636539BEBAF1}" sibTransId="{00F74CCF-8D98-6543-AD2F-E8497C1A5D4F}"/>
    <dgm:cxn modelId="{22BCCA42-E9A6-4E21-A3B4-A9541779DDE3}" type="presOf" srcId="{3AA511D9-9517-204B-94FE-6F571D5B913B}" destId="{91A45CA1-D587-8946-8FAC-2FE25246657A}" srcOrd="0" destOrd="0" presId="urn:microsoft.com/office/officeart/2005/8/layout/cycle8"/>
    <dgm:cxn modelId="{B8401AD6-96A2-4266-B892-0A75B9B4125A}" type="presOf" srcId="{96CC9512-AF3A-D448-8CD6-4DE2B6AC84C1}" destId="{D309F5AE-1FB5-3248-8DEC-AA6B2C9FE3B4}" srcOrd="0" destOrd="0" presId="urn:microsoft.com/office/officeart/2005/8/layout/cycle8"/>
    <dgm:cxn modelId="{A0A94C07-87C6-4472-AE34-816837C8C516}" type="presOf" srcId="{00F08603-4AF4-784D-9E7C-DE89722A7668}" destId="{03B4D028-D8A8-5B4F-AAC9-F8EF8191A542}" srcOrd="1" destOrd="0" presId="urn:microsoft.com/office/officeart/2005/8/layout/cycle8"/>
    <dgm:cxn modelId="{32BB6386-9EF9-F845-A2C9-3ADDC0EC52C9}" srcId="{79166734-B980-304F-9B5C-BB7A9207EFF7}" destId="{3AA511D9-9517-204B-94FE-6F571D5B913B}" srcOrd="0" destOrd="0" parTransId="{F62BE9A7-B1C7-8F45-9B20-12F5F580CFFA}" sibTransId="{81E955A1-7ACD-414A-A597-45FDA0FAE0E9}"/>
    <dgm:cxn modelId="{3754A526-C0EE-46F3-8FA6-610BAFA88E4B}" type="presOf" srcId="{79166734-B980-304F-9B5C-BB7A9207EFF7}" destId="{A89621F9-A5F1-6944-BB59-F4276EC07BB1}" srcOrd="0" destOrd="0" presId="urn:microsoft.com/office/officeart/2005/8/layout/cycle8"/>
    <dgm:cxn modelId="{C96E27D0-07A6-43A3-AC71-D1636DB1E7A5}" type="presOf" srcId="{96CC9512-AF3A-D448-8CD6-4DE2B6AC84C1}" destId="{A0251644-5263-B148-91F3-09C542E6E4A1}" srcOrd="1" destOrd="0" presId="urn:microsoft.com/office/officeart/2005/8/layout/cycle8"/>
    <dgm:cxn modelId="{C095C905-2314-47DF-A2AB-6C6DE78458E3}" type="presOf" srcId="{3AA511D9-9517-204B-94FE-6F571D5B913B}" destId="{647DC982-D471-924A-9225-2BE62CF7F6AC}" srcOrd="1" destOrd="0" presId="urn:microsoft.com/office/officeart/2005/8/layout/cycle8"/>
    <dgm:cxn modelId="{08821572-F7D9-4DF3-9254-936BF8DA9A2F}" type="presParOf" srcId="{A89621F9-A5F1-6944-BB59-F4276EC07BB1}" destId="{91A45CA1-D587-8946-8FAC-2FE25246657A}" srcOrd="0" destOrd="0" presId="urn:microsoft.com/office/officeart/2005/8/layout/cycle8"/>
    <dgm:cxn modelId="{7ADB932F-53F8-4542-915D-8632F32DDC44}" type="presParOf" srcId="{A89621F9-A5F1-6944-BB59-F4276EC07BB1}" destId="{0CCA9FA6-5A49-FA46-8DC4-71BAA128228D}" srcOrd="1" destOrd="0" presId="urn:microsoft.com/office/officeart/2005/8/layout/cycle8"/>
    <dgm:cxn modelId="{2CF88157-3D40-4F7D-81EE-72BEDAC8491F}" type="presParOf" srcId="{A89621F9-A5F1-6944-BB59-F4276EC07BB1}" destId="{171FF35C-93D8-8245-9EFC-EAE6D15B219B}" srcOrd="2" destOrd="0" presId="urn:microsoft.com/office/officeart/2005/8/layout/cycle8"/>
    <dgm:cxn modelId="{2E0AEED4-1759-4034-A99E-66CD789A9168}" type="presParOf" srcId="{A89621F9-A5F1-6944-BB59-F4276EC07BB1}" destId="{647DC982-D471-924A-9225-2BE62CF7F6AC}" srcOrd="3" destOrd="0" presId="urn:microsoft.com/office/officeart/2005/8/layout/cycle8"/>
    <dgm:cxn modelId="{75AB6E23-304E-4653-A5EC-A4DF2EFA7F91}" type="presParOf" srcId="{A89621F9-A5F1-6944-BB59-F4276EC07BB1}" destId="{455401DD-2597-D74D-B011-3D5E72EB59FC}" srcOrd="4" destOrd="0" presId="urn:microsoft.com/office/officeart/2005/8/layout/cycle8"/>
    <dgm:cxn modelId="{57A62984-D6B5-4DC7-886D-36A7E88A580A}" type="presParOf" srcId="{A89621F9-A5F1-6944-BB59-F4276EC07BB1}" destId="{43A1D9E4-DFB4-D847-80EF-3C67087FCE5E}" srcOrd="5" destOrd="0" presId="urn:microsoft.com/office/officeart/2005/8/layout/cycle8"/>
    <dgm:cxn modelId="{BBF5956D-3EEF-42E5-A7B5-EB9254F4EE3D}" type="presParOf" srcId="{A89621F9-A5F1-6944-BB59-F4276EC07BB1}" destId="{99E746E7-9D4C-0F47-911A-A4B9E8F2754D}" srcOrd="6" destOrd="0" presId="urn:microsoft.com/office/officeart/2005/8/layout/cycle8"/>
    <dgm:cxn modelId="{2EFB34B0-6D66-46B9-85D3-D5FA5E1F926C}" type="presParOf" srcId="{A89621F9-A5F1-6944-BB59-F4276EC07BB1}" destId="{03B4D028-D8A8-5B4F-AAC9-F8EF8191A542}" srcOrd="7" destOrd="0" presId="urn:microsoft.com/office/officeart/2005/8/layout/cycle8"/>
    <dgm:cxn modelId="{81E5F596-CB8E-4748-941E-CDCB88FAB26E}" type="presParOf" srcId="{A89621F9-A5F1-6944-BB59-F4276EC07BB1}" destId="{D309F5AE-1FB5-3248-8DEC-AA6B2C9FE3B4}" srcOrd="8" destOrd="0" presId="urn:microsoft.com/office/officeart/2005/8/layout/cycle8"/>
    <dgm:cxn modelId="{5AEDFE36-10D4-4AA1-824A-360D8519B1A2}" type="presParOf" srcId="{A89621F9-A5F1-6944-BB59-F4276EC07BB1}" destId="{634DEBB1-E174-DB44-836E-B6638825371B}" srcOrd="9" destOrd="0" presId="urn:microsoft.com/office/officeart/2005/8/layout/cycle8"/>
    <dgm:cxn modelId="{5818F0D7-4762-4BDD-8D7B-A2C53A81D95A}" type="presParOf" srcId="{A89621F9-A5F1-6944-BB59-F4276EC07BB1}" destId="{C8223466-2D81-734E-8A90-850F04DB553C}" srcOrd="10" destOrd="0" presId="urn:microsoft.com/office/officeart/2005/8/layout/cycle8"/>
    <dgm:cxn modelId="{6B3E264F-14FD-4908-9340-9EA8051FD84F}" type="presParOf" srcId="{A89621F9-A5F1-6944-BB59-F4276EC07BB1}" destId="{A0251644-5263-B148-91F3-09C542E6E4A1}" srcOrd="11" destOrd="0" presId="urn:microsoft.com/office/officeart/2005/8/layout/cycle8"/>
    <dgm:cxn modelId="{78872AC1-84AC-48A2-8514-0AC90F396E05}" type="presParOf" srcId="{A89621F9-A5F1-6944-BB59-F4276EC07BB1}" destId="{C52EF113-F9B0-7647-BA2B-C1EAE03F70FB}" srcOrd="12" destOrd="0" presId="urn:microsoft.com/office/officeart/2005/8/layout/cycle8"/>
    <dgm:cxn modelId="{8832D4F4-2CAF-42A4-AA34-AD2587F74CD9}" type="presParOf" srcId="{A89621F9-A5F1-6944-BB59-F4276EC07BB1}" destId="{5063FA3A-7EB2-5642-B091-C460499F8A87}" srcOrd="13" destOrd="0" presId="urn:microsoft.com/office/officeart/2005/8/layout/cycle8"/>
    <dgm:cxn modelId="{7A23033E-6E79-4D50-9F24-1582398775FC}" type="presParOf" srcId="{A89621F9-A5F1-6944-BB59-F4276EC07BB1}" destId="{BE8E1E67-E4B2-7C47-A98F-94738313A962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3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75313" y="0"/>
            <a:ext cx="4343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366CDDA-DB49-46CB-A5DF-31C3FF26FAAD}" type="datetimeFigureOut">
              <a:rPr lang="en-US"/>
              <a:pPr>
                <a:defRPr/>
              </a:pPr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3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62287B-359E-42B1-9C6C-E2BFC6302328}" type="slidenum">
              <a:rPr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830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448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5313" y="0"/>
            <a:ext cx="4343400" cy="34448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7467F2C-4428-4AC0-A4FC-49C8C1C334D3}" type="datetimeFigureOut">
              <a:rPr lang="en-US"/>
              <a:pPr>
                <a:defRPr/>
              </a:pPr>
              <a:t>5/16/2017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713" y="3271838"/>
            <a:ext cx="8016875" cy="3100387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2088"/>
            <a:ext cx="4341813" cy="34448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5313" y="6542088"/>
            <a:ext cx="4343400" cy="34448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AC8BFD4-172B-4E42-9C47-038DBA5F9C3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214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90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3206750" y="508000"/>
            <a:ext cx="3387725" cy="2541588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Shape 91"/>
          <p:cNvSpPr>
            <a:spLocks noGrp="1"/>
          </p:cNvSpPr>
          <p:nvPr>
            <p:ph type="body" idx="1"/>
          </p:nvPr>
        </p:nvSpPr>
        <p:spPr bwMode="auto">
          <a:xfrm>
            <a:off x="979488" y="3217863"/>
            <a:ext cx="7842250" cy="304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 numCol="1" anchor="t" anchorCtr="0" compatLnSpc="1">
            <a:prstTxWarp prst="textNoShape">
              <a:avLst/>
            </a:prstTxWarp>
          </a:bodyPr>
          <a:lstStyle/>
          <a:p>
            <a:r>
              <a:rPr lang="es-PE" altLang="es-PE" smtClean="0"/>
              <a:t>Ahora se construye el producto mientras se modifican y aparecen nuevos requisitos. El cliente parte de una visión medianamente clara, pero el nivel de innovación que requiere, y la velocidad a la que se mueve su sector de negocio, no le permiten predecir con detalle cómo será el resultado final. </a:t>
            </a:r>
          </a:p>
          <a:p>
            <a:r>
              <a:rPr lang="es-PE" altLang="es-PE" smtClean="0"/>
              <a:t>Quizá ya no hay “productos finales”, sino productos en continua evolución y mejora. </a:t>
            </a:r>
            <a:endParaRPr lang="es-PE" altLang="es-PE" smtClean="0">
              <a:solidFill>
                <a:srgbClr val="000000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148" name="Shape 92"/>
          <p:cNvSpPr>
            <a:spLocks noGrp="1"/>
          </p:cNvSpPr>
          <p:nvPr>
            <p:ph type="sldNum" sz="quarter" idx="5"/>
          </p:nvPr>
        </p:nvSpPr>
        <p:spPr bwMode="auto">
          <a:xfrm>
            <a:off x="5553075" y="6435725"/>
            <a:ext cx="4246563" cy="338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25000"/>
            </a:pPr>
            <a:r>
              <a:rPr lang="es-ES" altLang="es-PE" smtClean="0">
                <a:latin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2910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EF01328-44C0-4910-A5E2-8780DF0B2BF6}" type="slidenum">
              <a:rPr lang="en-GB" altLang="es-PE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GB" altLang="es-PE" smtClean="0">
              <a:latin typeface="Calibri" panose="020F0502020204030204" pitchFamily="34" charset="0"/>
            </a:endParaRP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1670050" y="515938"/>
            <a:ext cx="6619875" cy="25527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PE">
              <a:latin typeface="Calibri" panose="020F0502020204030204" pitchFamily="34" charset="0"/>
            </a:endParaRP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1336675" y="3271838"/>
            <a:ext cx="7261225" cy="30559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altLang="es-PE" smtClean="0"/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1670050" y="515938"/>
            <a:ext cx="6610350" cy="25479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PE">
              <a:latin typeface="Calibri" panose="020F0502020204030204" pitchFamily="34" charset="0"/>
            </a:endParaRPr>
          </a:p>
        </p:txBody>
      </p:sp>
      <p:sp>
        <p:nvSpPr>
          <p:cNvPr id="55302" name="Text Box 5"/>
          <p:cNvSpPr txBox="1">
            <a:spLocks noChangeArrowheads="1"/>
          </p:cNvSpPr>
          <p:nvPr/>
        </p:nvSpPr>
        <p:spPr bwMode="auto">
          <a:xfrm>
            <a:off x="1670050" y="515938"/>
            <a:ext cx="6596063" cy="2540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P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967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722474-6100-4400-B22B-39BD4936F715}" type="slidenum">
              <a:rPr lang="en-GB" altLang="es-PE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GB" altLang="es-PE" smtClean="0">
              <a:latin typeface="Calibri" panose="020F0502020204030204" pitchFamily="34" charset="0"/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1670050" y="515938"/>
            <a:ext cx="6619875" cy="25527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PE">
              <a:latin typeface="Calibri" panose="020F0502020204030204" pitchFamily="34" charset="0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1336675" y="3271838"/>
            <a:ext cx="7261225" cy="30559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altLang="es-PE" smtClean="0"/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1670050" y="515938"/>
            <a:ext cx="6610350" cy="25479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PE">
              <a:latin typeface="Calibri" panose="020F0502020204030204" pitchFamily="34" charset="0"/>
            </a:endParaRPr>
          </a:p>
        </p:txBody>
      </p:sp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1670050" y="515938"/>
            <a:ext cx="6596063" cy="2540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P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87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hape 113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3206750" y="508000"/>
            <a:ext cx="3387725" cy="2541588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Shape 114"/>
          <p:cNvSpPr>
            <a:spLocks noGrp="1"/>
          </p:cNvSpPr>
          <p:nvPr>
            <p:ph type="body" idx="1"/>
          </p:nvPr>
        </p:nvSpPr>
        <p:spPr bwMode="auto">
          <a:xfrm>
            <a:off x="979488" y="3217863"/>
            <a:ext cx="7842250" cy="304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Pct val="25000"/>
            </a:pPr>
            <a:r>
              <a:rPr lang="es-ES" altLang="es-PE" smtClean="0">
                <a:solidFill>
                  <a:srgbClr val="000000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*Si aplica</a:t>
            </a:r>
          </a:p>
        </p:txBody>
      </p:sp>
      <p:sp>
        <p:nvSpPr>
          <p:cNvPr id="48132" name="Shape 115"/>
          <p:cNvSpPr>
            <a:spLocks noGrp="1"/>
          </p:cNvSpPr>
          <p:nvPr>
            <p:ph type="sldNum" sz="quarter" idx="5"/>
          </p:nvPr>
        </p:nvSpPr>
        <p:spPr bwMode="auto">
          <a:xfrm>
            <a:off x="5553075" y="6435725"/>
            <a:ext cx="4246563" cy="338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25000"/>
            </a:pPr>
            <a:r>
              <a:rPr lang="es-ES" altLang="es-PE" smtClean="0">
                <a:latin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7441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PE" altLang="es-PE" smtClean="0"/>
              <a:t>Su objetivo no es la fiabilidad en el cumplimiento de los planes, sino en el valor del resultado y el tiempo de salida al mercado.</a:t>
            </a:r>
          </a:p>
          <a:p>
            <a:r>
              <a:rPr lang="es-PE" altLang="es-PE" smtClean="0"/>
              <a:t>En los años 50 en los que un modelo de auto-radio permanecía años sin desfasarse. Ahora como en Alicia en el país de las maravillas: “necesitas</a:t>
            </a:r>
          </a:p>
          <a:p>
            <a:r>
              <a:rPr lang="es-PE" altLang="es-PE" smtClean="0"/>
              <a:t>correr todo lo que puedas para permanecer en el mismo lugar”</a:t>
            </a:r>
          </a:p>
        </p:txBody>
      </p:sp>
      <p:sp>
        <p:nvSpPr>
          <p:cNvPr id="8196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0EF7B39-EC83-48FA-AC42-3AC087ECD9B3}" type="slidenum">
              <a:rPr lang="en-US" altLang="es-PE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s-PE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311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17454A9-21CA-44FB-9BC9-ADEB4ED12156}" type="slidenum">
              <a:rPr lang="en-GB" altLang="es-PE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GB" altLang="es-PE" smtClean="0">
              <a:latin typeface="Calibri" panose="020F0502020204030204" pitchFamily="34" charset="0"/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670050" y="515938"/>
            <a:ext cx="6619875" cy="25527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PE">
              <a:latin typeface="Calibri" panose="020F0502020204030204" pitchFamily="34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1336675" y="3271838"/>
            <a:ext cx="7261225" cy="30559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PE" altLang="es-PE" smtClean="0"/>
              <a:t>El enfoque ágil es una filosofía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1670050" y="515938"/>
            <a:ext cx="6610350" cy="25479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PE">
              <a:latin typeface="Calibri" panose="020F0502020204030204" pitchFamily="34" charset="0"/>
            </a:endParaRP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1670050" y="515938"/>
            <a:ext cx="6596063" cy="2540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P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352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altLang="es-PE" smtClean="0"/>
          </a:p>
        </p:txBody>
      </p:sp>
      <p:sp>
        <p:nvSpPr>
          <p:cNvPr id="25604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583B495-F0D2-4495-B0BE-987C25D665D2}" type="slidenum">
              <a:rPr lang="en-US" altLang="es-PE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s-PE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809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PE" altLang="es-PE" smtClean="0"/>
              <a:t>“La mejor manera de realizar un proyecto más rápido es empezar antes”. &lt;</a:t>
            </a:r>
            <a:r>
              <a:rPr lang="es-PE" altLang="es-PE" b="1" smtClean="0"/>
              <a:t>Jim Highsmith &gt;</a:t>
            </a:r>
            <a:endParaRPr lang="es-PE" altLang="es-PE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4FCEC9-44C7-492D-8705-8CE9BF84020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0A18FB0-9D5C-40FB-A78A-394494DEC067}" type="slidenum">
              <a:rPr lang="en-GB" altLang="es-PE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GB" altLang="es-PE" smtClean="0">
              <a:latin typeface="Calibri" panose="020F0502020204030204" pitchFamily="34" charset="0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1670050" y="515938"/>
            <a:ext cx="6619875" cy="25527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PE">
              <a:latin typeface="Calibri" panose="020F0502020204030204" pitchFamily="34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1336675" y="3271838"/>
            <a:ext cx="7261225" cy="30559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PE" altLang="es-PE" smtClean="0"/>
              <a:t>La gestión ágil es necesaria en mercados rápidos. Su objetivo es dar el mayor valor posible al producto; y en el mercado en el que trabaja, este</a:t>
            </a:r>
          </a:p>
          <a:p>
            <a:pPr eaLnBrk="1" hangingPunct="1">
              <a:spcBef>
                <a:spcPct val="0"/>
              </a:spcBef>
            </a:pPr>
            <a:r>
              <a:rPr lang="es-PE" altLang="es-PE" smtClean="0"/>
              <a:t>valor es directamente proporcional a la respuesta que pueda ofrecer en:  Innovación Y  Flexibilidad.</a:t>
            </a:r>
          </a:p>
          <a:p>
            <a:pPr eaLnBrk="1" hangingPunct="1">
              <a:spcBef>
                <a:spcPct val="0"/>
              </a:spcBef>
            </a:pPr>
            <a:r>
              <a:rPr lang="es-PE" altLang="es-PE" b="1" smtClean="0"/>
              <a:t>Innovación.</a:t>
            </a:r>
          </a:p>
          <a:p>
            <a:pPr eaLnBrk="1" hangingPunct="1">
              <a:spcBef>
                <a:spcPct val="0"/>
              </a:spcBef>
            </a:pPr>
            <a:r>
              <a:rPr lang="es-PE" altLang="es-PE" smtClean="0"/>
              <a:t>La permanencia de estas empresas depende de su capacidad de innovación continua. Del lanzamiento continuo de novedades, que tienen</a:t>
            </a:r>
          </a:p>
          <a:p>
            <a:pPr eaLnBrk="1" hangingPunct="1">
              <a:spcBef>
                <a:spcPct val="0"/>
              </a:spcBef>
            </a:pPr>
            <a:r>
              <a:rPr lang="es-PE" altLang="es-PE" smtClean="0"/>
              <a:t>que competir con los productos de una competencia que a su vez también innova sus productos de forma continua.</a:t>
            </a:r>
          </a:p>
          <a:p>
            <a:pPr eaLnBrk="1" hangingPunct="1">
              <a:spcBef>
                <a:spcPct val="0"/>
              </a:spcBef>
            </a:pPr>
            <a:r>
              <a:rPr lang="es-PE" altLang="es-PE" b="1" smtClean="0"/>
              <a:t>Flexibilidad.</a:t>
            </a:r>
          </a:p>
          <a:p>
            <a:pPr eaLnBrk="1" hangingPunct="1">
              <a:spcBef>
                <a:spcPct val="0"/>
              </a:spcBef>
            </a:pPr>
            <a:r>
              <a:rPr lang="es-PE" altLang="es-PE" smtClean="0"/>
              <a:t>En las circunstancias de velocidad del mercado actual, no sólo es importante el valor en el momento del lanzamiento, sino también su</a:t>
            </a:r>
          </a:p>
          <a:p>
            <a:pPr eaLnBrk="1" hangingPunct="1">
              <a:spcBef>
                <a:spcPct val="0"/>
              </a:spcBef>
            </a:pPr>
            <a:r>
              <a:rPr lang="es-PE" altLang="es-PE" smtClean="0"/>
              <a:t>capacidad de adaptación y evolución a través de versiones, modificaciones, actualizaciones o ampliaciones;</a:t>
            </a:r>
            <a:r>
              <a:rPr lang="es-PE" altLang="es-PE" smtClean="0">
                <a:solidFill>
                  <a:srgbClr val="FF0000"/>
                </a:solidFill>
              </a:rPr>
              <a:t> </a:t>
            </a:r>
            <a:r>
              <a:rPr lang="es-PE" altLang="es-PE" i="1" u="sng" smtClean="0">
                <a:solidFill>
                  <a:srgbClr val="FF0000"/>
                </a:solidFill>
              </a:rPr>
              <a:t>porque ahora no ocurre como en</a:t>
            </a:r>
          </a:p>
          <a:p>
            <a:pPr eaLnBrk="1" hangingPunct="1">
              <a:spcBef>
                <a:spcPct val="0"/>
              </a:spcBef>
            </a:pPr>
            <a:r>
              <a:rPr lang="es-PE" altLang="es-PE" i="1" u="sng" smtClean="0">
                <a:solidFill>
                  <a:srgbClr val="FF0000"/>
                </a:solidFill>
              </a:rPr>
              <a:t>los años 50 en los que un modelo de auto-radio permanecía años sin desfasarse. Ahora como en Alicia en el país de las maravillas: “necesitas</a:t>
            </a:r>
          </a:p>
          <a:p>
            <a:pPr eaLnBrk="1" hangingPunct="1">
              <a:spcBef>
                <a:spcPct val="0"/>
              </a:spcBef>
            </a:pPr>
            <a:r>
              <a:rPr lang="es-PE" altLang="es-PE" i="1" u="sng" smtClean="0">
                <a:solidFill>
                  <a:srgbClr val="FF0000"/>
                </a:solidFill>
              </a:rPr>
              <a:t>correr todo lo que puedas para permanecer en el mismo lugar”.</a:t>
            </a:r>
            <a:endParaRPr lang="en-US" altLang="es-PE" i="1" u="sng" smtClean="0">
              <a:solidFill>
                <a:srgbClr val="FF0000"/>
              </a:solidFill>
            </a:endParaRP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1670050" y="515938"/>
            <a:ext cx="6610350" cy="25479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PE">
              <a:latin typeface="Calibri" panose="020F0502020204030204" pitchFamily="34" charset="0"/>
            </a:endParaRP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1670050" y="515938"/>
            <a:ext cx="6596063" cy="2540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P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252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B49C71-F937-42BE-BF69-36762B609A96}" type="slidenum">
              <a:rPr lang="en-GB" altLang="es-PE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GB" altLang="es-PE" smtClean="0">
              <a:latin typeface="Calibri" panose="020F0502020204030204" pitchFamily="34" charset="0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1670050" y="515938"/>
            <a:ext cx="6619875" cy="25527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PE">
              <a:latin typeface="Calibri" panose="020F0502020204030204" pitchFamily="34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1336675" y="3271838"/>
            <a:ext cx="7261225" cy="30559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altLang="es-PE" smtClean="0"/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1670050" y="515938"/>
            <a:ext cx="6610350" cy="25479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PE">
              <a:latin typeface="Calibri" panose="020F0502020204030204" pitchFamily="34" charset="0"/>
            </a:endParaRPr>
          </a:p>
        </p:txBody>
      </p:sp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1670050" y="515938"/>
            <a:ext cx="6596063" cy="2540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P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92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PE" altLang="es-PE" b="1" dirty="0" smtClean="0"/>
              <a:t>Concepto</a:t>
            </a:r>
            <a:r>
              <a:rPr lang="es-PE" altLang="es-PE" dirty="0" smtClean="0"/>
              <a:t>. Se genera una visión colectiva sobre el producto de software a desarrollar (visualizar). </a:t>
            </a:r>
            <a:br>
              <a:rPr lang="es-PE" altLang="es-PE" dirty="0" smtClean="0"/>
            </a:br>
            <a:r>
              <a:rPr lang="es-PE" altLang="es-PE" b="1" dirty="0" smtClean="0"/>
              <a:t>Especular</a:t>
            </a:r>
            <a:r>
              <a:rPr lang="es-PE" altLang="es-PE" dirty="0" smtClean="0"/>
              <a:t>. Se establecen hipótesis sobre las especificaciones del producto, sabiendo que conforme el proyecto avance, estas especificaciones irán evolucionando. </a:t>
            </a:r>
            <a:br>
              <a:rPr lang="es-PE" altLang="es-PE" dirty="0" smtClean="0"/>
            </a:br>
            <a:r>
              <a:rPr lang="es-PE" altLang="es-PE" b="1" dirty="0" smtClean="0"/>
              <a:t>Explorar</a:t>
            </a:r>
            <a:r>
              <a:rPr lang="es-PE" altLang="es-PE" dirty="0" smtClean="0"/>
              <a:t>. Se implementan las especificaciones de forma iterativa. (desarrollo)</a:t>
            </a:r>
            <a:br>
              <a:rPr lang="es-PE" altLang="es-PE" dirty="0" smtClean="0"/>
            </a:br>
            <a:r>
              <a:rPr lang="es-PE" altLang="es-PE" b="1" dirty="0" smtClean="0"/>
              <a:t>Revisión</a:t>
            </a:r>
            <a:r>
              <a:rPr lang="es-PE" altLang="es-PE" dirty="0" smtClean="0"/>
              <a:t>. Se analizan los resultados de dichos experimentos y se realizan los ajustes necesarios para las siguientes iteraciones. Se evalúan cuatro aspectos: funcionalidad del producto, calidad técnica del producto, estatus del proyecto, y desempeño del equipo.</a:t>
            </a:r>
            <a:br>
              <a:rPr lang="es-PE" altLang="es-PE" dirty="0" smtClean="0"/>
            </a:br>
            <a:r>
              <a:rPr lang="es-PE" altLang="es-PE" b="1" dirty="0" smtClean="0"/>
              <a:t>Cerrar</a:t>
            </a:r>
            <a:r>
              <a:rPr lang="es-PE" altLang="es-PE" dirty="0" smtClean="0"/>
              <a:t>. El cierre de cada iteración sirve para dar un pequeño break y tomar fuerza para la siguiente. </a:t>
            </a:r>
          </a:p>
        </p:txBody>
      </p:sp>
      <p:sp>
        <p:nvSpPr>
          <p:cNvPr id="34820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D54511-6B49-4319-B5A2-8A06AE3AF6BC}" type="slidenum">
              <a:rPr lang="en-US" altLang="es-PE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s-PE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85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45314CC-98B5-4854-91E0-999BB3EE9519}" type="slidenum">
              <a:rPr lang="en-GB" altLang="es-PE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GB" altLang="es-PE" smtClean="0">
              <a:latin typeface="Calibri" panose="020F0502020204030204" pitchFamily="34" charset="0"/>
            </a:endParaRP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1670050" y="515938"/>
            <a:ext cx="6619875" cy="25527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PE">
              <a:latin typeface="Calibri" panose="020F0502020204030204" pitchFamily="34" charset="0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1336675" y="3271838"/>
            <a:ext cx="7261225" cy="30559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altLang="es-PE" smtClean="0"/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1670050" y="515938"/>
            <a:ext cx="6610350" cy="25479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PE">
              <a:latin typeface="Calibri" panose="020F0502020204030204" pitchFamily="34" charset="0"/>
            </a:endParaRPr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1670050" y="515938"/>
            <a:ext cx="6596063" cy="2540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E" altLang="es-P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46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MI1.jpg                                                       00703EF4MY HD                          BE93234D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2412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657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 smtClean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5715000"/>
            <a:ext cx="6400800" cy="762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s-ES" smtClean="0"/>
              <a:t>Haga clic para modificar el estilo de subtítulo del patrón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90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6338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459192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ítulo, text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066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267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524000"/>
            <a:ext cx="3810000" cy="4267200"/>
          </a:xfrm>
        </p:spPr>
        <p:txBody>
          <a:bodyPr>
            <a:normAutofit/>
          </a:bodyPr>
          <a:lstStyle/>
          <a:p>
            <a:pPr lvl="0"/>
            <a:r>
              <a:rPr lang="es-ES" noProof="0" smtClean="0"/>
              <a:t>Haga clic en el icono para agregar un gráfico</a:t>
            </a:r>
            <a:endParaRPr lang="en-US" noProof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5433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41273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44587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8124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883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2146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7176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831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17937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 smtClean="0"/>
              <a:t>Haga clic para modificar el estilo de título del patrón</a:t>
            </a:r>
            <a:endParaRPr lang="en-US" altLang="es-PE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 smtClean="0"/>
              <a:t>Haga clic para modificar el estilo de texto del patrón</a:t>
            </a:r>
          </a:p>
          <a:p>
            <a:pPr lvl="1"/>
            <a:r>
              <a:rPr lang="es-ES" altLang="es-PE" smtClean="0"/>
              <a:t>Segundo nivel</a:t>
            </a:r>
          </a:p>
          <a:p>
            <a:pPr lvl="2"/>
            <a:r>
              <a:rPr lang="es-ES" altLang="es-PE" smtClean="0"/>
              <a:t>Tercer nivel</a:t>
            </a:r>
          </a:p>
          <a:p>
            <a:pPr lvl="3"/>
            <a:r>
              <a:rPr lang="es-ES" altLang="es-PE" smtClean="0"/>
              <a:t>Cuarto nivel</a:t>
            </a:r>
          </a:p>
          <a:p>
            <a:pPr lvl="4"/>
            <a:r>
              <a:rPr lang="es-ES" altLang="es-PE" smtClean="0"/>
              <a:t>Quinto nivel</a:t>
            </a:r>
            <a:endParaRPr lang="en-US" altLang="es-PE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115300" y="6526213"/>
            <a:ext cx="419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defRPr/>
            </a:pPr>
            <a:fld id="{03D45063-9049-46DE-B618-817BB84A5FCC}" type="slidenum">
              <a:rPr lang="en-US" sz="1050">
                <a:solidFill>
                  <a:srgbClr val="FFFFFF"/>
                </a:solidFill>
                <a:latin typeface="+mn-lt"/>
              </a:rPr>
              <a:pPr algn="r">
                <a:defRPr/>
              </a:pPr>
              <a:t>‹Nº›</a:t>
            </a:fld>
            <a:endParaRPr lang="en-US" sz="1050" dirty="0">
              <a:solidFill>
                <a:srgbClr val="455560"/>
              </a:solidFill>
              <a:latin typeface="+mn-lt"/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quarter" idx="2"/>
          </p:nvPr>
        </p:nvSpPr>
        <p:spPr>
          <a:xfrm>
            <a:off x="1524000" y="6572250"/>
            <a:ext cx="2209800" cy="228600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AC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AC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AC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AC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AC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AC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AC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AC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AC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rgbClr val="007AC2"/>
        </a:buClr>
        <a:buChar char="•"/>
        <a:defRPr sz="2000">
          <a:solidFill>
            <a:srgbClr val="45556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–"/>
        <a:defRPr sz="2000">
          <a:solidFill>
            <a:srgbClr val="455560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55560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55560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55560"/>
          </a:solidFill>
          <a:latin typeface="+mn-lt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455560"/>
          </a:solidFill>
          <a:latin typeface="+mn-lt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455560"/>
          </a:solidFill>
          <a:latin typeface="+mn-lt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455560"/>
          </a:solidFill>
          <a:latin typeface="+mn-lt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45556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Shape 84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-7938"/>
            <a:ext cx="9142412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Shape 87"/>
          <p:cNvSpPr>
            <a:spLocks noGrp="1"/>
          </p:cNvSpPr>
          <p:nvPr>
            <p:ph type="ctrTitle"/>
          </p:nvPr>
        </p:nvSpPr>
        <p:spPr>
          <a:xfrm>
            <a:off x="304800" y="905248"/>
            <a:ext cx="8534400" cy="1727870"/>
          </a:xfrm>
        </p:spPr>
        <p:txBody>
          <a:bodyPr lIns="91425" tIns="45700" rIns="91425" bIns="45700" anchor="ctr"/>
          <a:lstStyle/>
          <a:p>
            <a:pPr algn="ctr" eaLnBrk="1" hangingPunct="1">
              <a:lnSpc>
                <a:spcPct val="110000"/>
              </a:lnSpc>
              <a:buClr>
                <a:srgbClr val="FFFFFF"/>
              </a:buClr>
              <a:buSzPct val="25000"/>
              <a:buFont typeface="Calibri" panose="020F0502020204030204" pitchFamily="34" charset="0"/>
              <a:buNone/>
            </a:pPr>
            <a:r>
              <a:rPr lang="es-ES" altLang="es-PE" sz="4400" b="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La Gestión </a:t>
            </a:r>
            <a:r>
              <a:rPr lang="es-ES" altLang="es-PE" sz="4400" b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Tradicional vs </a:t>
            </a:r>
            <a:r>
              <a:rPr lang="es-ES" altLang="es-PE" sz="4400" b="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/>
            </a:r>
            <a:br>
              <a:rPr lang="es-ES" altLang="es-PE" sz="4400" b="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</a:br>
            <a:r>
              <a:rPr lang="es-ES" altLang="es-PE" sz="4400" b="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la </a:t>
            </a:r>
            <a:r>
              <a:rPr lang="es-ES" altLang="es-PE" sz="4400" b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Gestión </a:t>
            </a:r>
            <a:r>
              <a:rPr lang="es-ES" altLang="es-PE" sz="4400" b="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Ágil de Proyectos 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685800" y="3771231"/>
            <a:ext cx="7772400" cy="12922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/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es-ES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Ernesto Calvo</a:t>
            </a:r>
          </a:p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es-ES" sz="1600" dirty="0">
                <a:solidFill>
                  <a:schemeClr val="lt1"/>
                </a:solidFill>
                <a:latin typeface="Segoe UI Light" panose="020B0502040204020203" pitchFamily="34" charset="0"/>
                <a:ea typeface="Calibri"/>
                <a:cs typeface="Calibri"/>
                <a:sym typeface="Calibri"/>
              </a:rPr>
              <a:t>PMP </a:t>
            </a:r>
            <a:r>
              <a:rPr lang="es-PE" sz="1600" kern="0" dirty="0">
                <a:solidFill>
                  <a:schemeClr val="bg1"/>
                </a:solidFill>
                <a:latin typeface="Segoe UI Light" panose="020B0502040204020203" pitchFamily="34" charset="0"/>
              </a:rPr>
              <a:t>|</a:t>
            </a:r>
            <a:r>
              <a:rPr lang="es-ES" sz="1600" dirty="0">
                <a:solidFill>
                  <a:schemeClr val="lt1"/>
                </a:solidFill>
                <a:latin typeface="Segoe UI Light" panose="020B0502040204020203" pitchFamily="34" charset="0"/>
                <a:ea typeface="Calibri"/>
                <a:cs typeface="Calibri"/>
                <a:sym typeface="Calibri"/>
              </a:rPr>
              <a:t> PMI-RMP </a:t>
            </a:r>
            <a:r>
              <a:rPr lang="es-PE" sz="1600" kern="0" dirty="0">
                <a:solidFill>
                  <a:schemeClr val="bg1"/>
                </a:solidFill>
                <a:latin typeface="Segoe UI Light" panose="020B0502040204020203" pitchFamily="34" charset="0"/>
              </a:rPr>
              <a:t>|</a:t>
            </a:r>
            <a:r>
              <a:rPr lang="es-ES" sz="1600" dirty="0">
                <a:solidFill>
                  <a:schemeClr val="lt1"/>
                </a:solidFill>
                <a:latin typeface="Segoe UI Light" panose="020B0502040204020203" pitchFamily="34" charset="0"/>
                <a:ea typeface="Calibri"/>
                <a:cs typeface="Calibri"/>
                <a:sym typeface="Calibri"/>
              </a:rPr>
              <a:t> PMI-SP </a:t>
            </a:r>
            <a:r>
              <a:rPr lang="es-PE" sz="1600" kern="0" dirty="0">
                <a:solidFill>
                  <a:schemeClr val="bg1"/>
                </a:solidFill>
                <a:latin typeface="Segoe UI Light" panose="020B0502040204020203" pitchFamily="34" charset="0"/>
              </a:rPr>
              <a:t>|</a:t>
            </a:r>
            <a:r>
              <a:rPr lang="es-ES" sz="1600" dirty="0">
                <a:solidFill>
                  <a:schemeClr val="lt1"/>
                </a:solidFill>
                <a:latin typeface="Segoe UI Light" panose="020B0502040204020203" pitchFamily="34" charset="0"/>
                <a:ea typeface="Calibri"/>
                <a:cs typeface="Calibri"/>
                <a:sym typeface="Calibri"/>
              </a:rPr>
              <a:t> PMI-ACP </a:t>
            </a:r>
            <a:r>
              <a:rPr lang="es-PE" sz="1600" kern="0" dirty="0">
                <a:solidFill>
                  <a:schemeClr val="bg1"/>
                </a:solidFill>
                <a:latin typeface="Segoe UI Light" panose="020B0502040204020203" pitchFamily="34" charset="0"/>
              </a:rPr>
              <a:t>|</a:t>
            </a:r>
            <a:r>
              <a:rPr lang="es-ES" sz="1600" dirty="0">
                <a:solidFill>
                  <a:schemeClr val="lt1"/>
                </a:solidFill>
                <a:latin typeface="Segoe UI Light" panose="020B0502040204020203" pitchFamily="34" charset="0"/>
                <a:ea typeface="Calibri"/>
                <a:cs typeface="Calibri"/>
                <a:sym typeface="Calibri"/>
              </a:rPr>
              <a:t> ITIL</a:t>
            </a:r>
            <a:r>
              <a:rPr lang="es-PE" sz="1600" kern="0" dirty="0">
                <a:solidFill>
                  <a:schemeClr val="bg1"/>
                </a:solidFill>
                <a:latin typeface="Segoe UI Light" panose="020B0502040204020203" pitchFamily="34" charset="0"/>
              </a:rPr>
              <a:t> |</a:t>
            </a:r>
            <a:r>
              <a:rPr lang="es-ES" sz="1600" dirty="0">
                <a:solidFill>
                  <a:schemeClr val="lt1"/>
                </a:solidFill>
                <a:latin typeface="Segoe UI Light" panose="020B0502040204020203" pitchFamily="34" charset="0"/>
                <a:ea typeface="Calibri"/>
                <a:cs typeface="Calibri"/>
                <a:sym typeface="Calibri"/>
              </a:rPr>
              <a:t> P6 </a:t>
            </a:r>
          </a:p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es-ES" sz="1600" dirty="0" smtClean="0">
                <a:solidFill>
                  <a:schemeClr val="lt1"/>
                </a:solidFill>
                <a:latin typeface="Segoe UI Light" panose="020B0502040204020203" pitchFamily="34" charset="0"/>
                <a:ea typeface="Calibri"/>
                <a:cs typeface="Calibri"/>
                <a:sym typeface="Calibri"/>
              </a:rPr>
              <a:t>CSP </a:t>
            </a:r>
            <a:r>
              <a:rPr lang="es-PE" sz="1600" kern="0" dirty="0">
                <a:solidFill>
                  <a:schemeClr val="bg1"/>
                </a:solidFill>
                <a:latin typeface="Segoe UI Light" panose="020B0502040204020203" pitchFamily="34" charset="0"/>
              </a:rPr>
              <a:t>|</a:t>
            </a:r>
            <a:r>
              <a:rPr lang="es-PE" sz="1600" kern="0" dirty="0">
                <a:solidFill>
                  <a:srgbClr val="FF0000"/>
                </a:solidFill>
                <a:latin typeface="Segoe UI Light" panose="020B0502040204020203" pitchFamily="34" charset="0"/>
              </a:rPr>
              <a:t> </a:t>
            </a:r>
            <a:r>
              <a:rPr lang="es-ES" sz="1600" dirty="0">
                <a:solidFill>
                  <a:schemeClr val="lt1"/>
                </a:solidFill>
                <a:latin typeface="Segoe UI Light" panose="020B0502040204020203" pitchFamily="34" charset="0"/>
                <a:ea typeface="Calibri"/>
                <a:cs typeface="Calibri"/>
                <a:sym typeface="Calibri"/>
              </a:rPr>
              <a:t>RUP</a:t>
            </a:r>
            <a:r>
              <a:rPr lang="es-PE" sz="1600" kern="0" dirty="0">
                <a:solidFill>
                  <a:schemeClr val="bg1"/>
                </a:solidFill>
                <a:latin typeface="Segoe UI Light" panose="020B0502040204020203" pitchFamily="34" charset="0"/>
              </a:rPr>
              <a:t> |</a:t>
            </a:r>
            <a:r>
              <a:rPr lang="es-ES" sz="1600" dirty="0">
                <a:solidFill>
                  <a:schemeClr val="lt1"/>
                </a:solidFill>
                <a:latin typeface="Segoe UI Light" panose="020B0502040204020203" pitchFamily="34" charset="0"/>
                <a:ea typeface="Calibri"/>
                <a:cs typeface="Calibri"/>
                <a:sym typeface="Calibri"/>
              </a:rPr>
              <a:t> MCTS</a:t>
            </a:r>
            <a:r>
              <a:rPr lang="es-PE" sz="1600" kern="0" dirty="0">
                <a:solidFill>
                  <a:schemeClr val="bg1"/>
                </a:solidFill>
                <a:latin typeface="Segoe UI Light" panose="020B0502040204020203" pitchFamily="34" charset="0"/>
              </a:rPr>
              <a:t> |</a:t>
            </a:r>
            <a:r>
              <a:rPr lang="es-ES" sz="1600" dirty="0">
                <a:solidFill>
                  <a:schemeClr val="lt1"/>
                </a:solidFill>
                <a:latin typeface="Segoe UI Light" panose="020B0502040204020203" pitchFamily="34" charset="0"/>
                <a:ea typeface="Calibri"/>
                <a:cs typeface="Calibri"/>
                <a:sym typeface="Calibri"/>
              </a:rPr>
              <a:t> COBIT</a:t>
            </a:r>
            <a:r>
              <a:rPr lang="es-PE" sz="1600" kern="0" dirty="0">
                <a:solidFill>
                  <a:schemeClr val="bg1"/>
                </a:solidFill>
                <a:latin typeface="Segoe UI Light" panose="020B0502040204020203" pitchFamily="34" charset="0"/>
              </a:rPr>
              <a:t> |</a:t>
            </a:r>
            <a:r>
              <a:rPr lang="es-ES" sz="1600" dirty="0">
                <a:solidFill>
                  <a:schemeClr val="lt1"/>
                </a:solidFill>
                <a:latin typeface="Segoe UI Light" panose="020B0502040204020203" pitchFamily="34" charset="0"/>
                <a:ea typeface="Calibri"/>
                <a:cs typeface="Calibri"/>
                <a:sym typeface="Calibri"/>
              </a:rPr>
              <a:t> PRINCE2</a:t>
            </a:r>
            <a:r>
              <a:rPr lang="es-PE" sz="1600" kern="0" dirty="0">
                <a:solidFill>
                  <a:schemeClr val="bg1"/>
                </a:solidFill>
                <a:latin typeface="Segoe UI Light" panose="020B0502040204020203" pitchFamily="34" charset="0"/>
              </a:rPr>
              <a:t> |</a:t>
            </a:r>
            <a:r>
              <a:rPr lang="es-ES" sz="1600" dirty="0">
                <a:solidFill>
                  <a:schemeClr val="lt1"/>
                </a:solidFill>
                <a:latin typeface="Segoe UI Light" panose="020B0502040204020203" pitchFamily="34" charset="0"/>
                <a:ea typeface="Calibri"/>
                <a:cs typeface="Calibri"/>
                <a:sym typeface="Calibri"/>
              </a:rPr>
              <a:t> MCP</a:t>
            </a:r>
          </a:p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es-ES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</p:txBody>
      </p:sp>
      <p:sp>
        <p:nvSpPr>
          <p:cNvPr id="5126" name="Rectángulo 1"/>
          <p:cNvSpPr>
            <a:spLocks noChangeArrowheads="1"/>
          </p:cNvSpPr>
          <p:nvPr/>
        </p:nvSpPr>
        <p:spPr bwMode="auto">
          <a:xfrm>
            <a:off x="7524750" y="4319588"/>
            <a:ext cx="1171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007AC2"/>
              </a:buClr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s-PE" sz="18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Lima, Perú</a:t>
            </a:r>
            <a:endParaRPr lang="es-PE" altLang="es-PE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7 Título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863600"/>
          </a:xfrm>
        </p:spPr>
        <p:txBody>
          <a:bodyPr/>
          <a:lstStyle/>
          <a:p>
            <a:pPr eaLnBrk="1" hangingPunct="1"/>
            <a:r>
              <a:rPr lang="es-PE" altLang="es-PE" sz="3200" b="0" smtClean="0"/>
              <a:t>Modelo de la Gestión Ágil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00" y="3243262"/>
            <a:ext cx="1752600" cy="3714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633357"/>
            <a:ext cx="8363272" cy="5728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sp>
        <p:nvSpPr>
          <p:cNvPr id="2" name="Rectángulo 1"/>
          <p:cNvSpPr/>
          <p:nvPr/>
        </p:nvSpPr>
        <p:spPr>
          <a:xfrm>
            <a:off x="3419872" y="1772816"/>
            <a:ext cx="619268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 err="1" smtClean="0">
                <a:latin typeface="Courier New" panose="02070309020205020404" pitchFamily="49" charset="0"/>
              </a:rPr>
              <a:t>o</a:t>
            </a:r>
            <a:r>
              <a:rPr lang="es-PE" sz="2800" dirty="0" err="1" smtClean="0">
                <a:latin typeface="Tahoma" panose="020B0604030504040204" pitchFamily="34" charset="0"/>
              </a:rPr>
              <a:t>Scrum</a:t>
            </a:r>
            <a:r>
              <a:rPr lang="es-PE" sz="2800" dirty="0" smtClean="0">
                <a:latin typeface="Tahoma" panose="020B0604030504040204" pitchFamily="34" charset="0"/>
              </a:rPr>
              <a:t> </a:t>
            </a:r>
            <a:endParaRPr lang="es-PE" sz="2800" dirty="0">
              <a:latin typeface="Tahoma" panose="020B0604030504040204" pitchFamily="34" charset="0"/>
            </a:endParaRPr>
          </a:p>
          <a:p>
            <a:r>
              <a:rPr lang="es-PE" dirty="0" err="1">
                <a:latin typeface="Courier New" panose="02070309020205020404" pitchFamily="49" charset="0"/>
              </a:rPr>
              <a:t>o</a:t>
            </a:r>
            <a:r>
              <a:rPr lang="es-PE" sz="2800" dirty="0" err="1">
                <a:latin typeface="Tahoma" panose="020B0604030504040204" pitchFamily="34" charset="0"/>
              </a:rPr>
              <a:t>Crystal</a:t>
            </a:r>
            <a:r>
              <a:rPr lang="es-PE" sz="2800" dirty="0">
                <a:latin typeface="Tahoma" panose="020B0604030504040204" pitchFamily="34" charset="0"/>
              </a:rPr>
              <a:t> </a:t>
            </a:r>
            <a:r>
              <a:rPr lang="es-PE" sz="2800" dirty="0" err="1">
                <a:latin typeface="Tahoma" panose="020B0604030504040204" pitchFamily="34" charset="0"/>
              </a:rPr>
              <a:t>Methods</a:t>
            </a:r>
            <a:r>
              <a:rPr lang="es-PE" sz="2800" dirty="0">
                <a:latin typeface="Tahoma" panose="020B0604030504040204" pitchFamily="34" charset="0"/>
              </a:rPr>
              <a:t> </a:t>
            </a:r>
          </a:p>
          <a:p>
            <a:r>
              <a:rPr lang="es-PE" dirty="0" err="1">
                <a:latin typeface="Courier New" panose="02070309020205020404" pitchFamily="49" charset="0"/>
              </a:rPr>
              <a:t>o</a:t>
            </a:r>
            <a:r>
              <a:rPr lang="es-PE" sz="2800" dirty="0" err="1">
                <a:latin typeface="Tahoma" panose="020B0604030504040204" pitchFamily="34" charset="0"/>
              </a:rPr>
              <a:t>Unified</a:t>
            </a:r>
            <a:r>
              <a:rPr lang="es-PE" sz="2800" dirty="0">
                <a:latin typeface="Tahoma" panose="020B0604030504040204" pitchFamily="34" charset="0"/>
              </a:rPr>
              <a:t> </a:t>
            </a:r>
            <a:r>
              <a:rPr lang="es-PE" sz="2800" dirty="0" err="1">
                <a:latin typeface="Tahoma" panose="020B0604030504040204" pitchFamily="34" charset="0"/>
              </a:rPr>
              <a:t>Process</a:t>
            </a:r>
            <a:r>
              <a:rPr lang="es-PE" sz="2800" dirty="0">
                <a:latin typeface="Tahoma" panose="020B0604030504040204" pitchFamily="34" charset="0"/>
              </a:rPr>
              <a:t> (UP) </a:t>
            </a:r>
          </a:p>
          <a:p>
            <a:r>
              <a:rPr lang="es-PE" dirty="0" err="1">
                <a:latin typeface="Courier New" panose="02070309020205020404" pitchFamily="49" charset="0"/>
              </a:rPr>
              <a:t>o</a:t>
            </a:r>
            <a:r>
              <a:rPr lang="es-PE" sz="2800" dirty="0" err="1">
                <a:latin typeface="Tahoma" panose="020B0604030504040204" pitchFamily="34" charset="0"/>
              </a:rPr>
              <a:t>Lean</a:t>
            </a:r>
            <a:r>
              <a:rPr lang="es-PE" sz="2800" dirty="0">
                <a:latin typeface="Tahoma" panose="020B0604030504040204" pitchFamily="34" charset="0"/>
              </a:rPr>
              <a:t> </a:t>
            </a:r>
            <a:r>
              <a:rPr lang="es-PE" sz="2800" dirty="0" err="1">
                <a:latin typeface="Tahoma" panose="020B0604030504040204" pitchFamily="34" charset="0"/>
              </a:rPr>
              <a:t>Development</a:t>
            </a:r>
            <a:r>
              <a:rPr lang="es-PE" sz="2800" dirty="0">
                <a:latin typeface="Tahoma" panose="020B0604030504040204" pitchFamily="34" charset="0"/>
              </a:rPr>
              <a:t> (LD) </a:t>
            </a:r>
          </a:p>
          <a:p>
            <a:r>
              <a:rPr lang="es-PE" dirty="0" err="1">
                <a:latin typeface="Courier New" panose="02070309020205020404" pitchFamily="49" charset="0"/>
              </a:rPr>
              <a:t>o</a:t>
            </a:r>
            <a:r>
              <a:rPr lang="es-PE" sz="2800" dirty="0" err="1">
                <a:latin typeface="Tahoma" panose="020B0604030504040204" pitchFamily="34" charset="0"/>
              </a:rPr>
              <a:t>Extreme</a:t>
            </a:r>
            <a:r>
              <a:rPr lang="es-PE" sz="2800" dirty="0">
                <a:latin typeface="Tahoma" panose="020B0604030504040204" pitchFamily="34" charset="0"/>
              </a:rPr>
              <a:t> </a:t>
            </a:r>
            <a:r>
              <a:rPr lang="es-PE" sz="2800" dirty="0" err="1">
                <a:latin typeface="Tahoma" panose="020B0604030504040204" pitchFamily="34" charset="0"/>
              </a:rPr>
              <a:t>Programming</a:t>
            </a:r>
            <a:r>
              <a:rPr lang="es-PE" sz="2800" dirty="0">
                <a:latin typeface="Tahoma" panose="020B0604030504040204" pitchFamily="34" charset="0"/>
              </a:rPr>
              <a:t> (XP) 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o</a:t>
            </a:r>
            <a:r>
              <a:rPr lang="en-US" sz="2800" dirty="0" err="1">
                <a:latin typeface="Tahoma" panose="020B0604030504040204" pitchFamily="34" charset="0"/>
              </a:rPr>
              <a:t>Dynamic</a:t>
            </a:r>
            <a:r>
              <a:rPr lang="en-US" sz="2800" dirty="0">
                <a:latin typeface="Tahoma" panose="020B0604030504040204" pitchFamily="34" charset="0"/>
              </a:rPr>
              <a:t> Systems Development Method (DSDM)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124895"/>
            <a:ext cx="2795418" cy="258593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721237" y="354056"/>
            <a:ext cx="619268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PE" sz="14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s-PE" sz="3600" b="1" dirty="0">
                <a:latin typeface="Tahoma" panose="020B0604030504040204" pitchFamily="34" charset="0"/>
              </a:rPr>
              <a:t>Varios colores de Agile 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1399499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042988" y="260350"/>
            <a:ext cx="74644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007AC2"/>
              </a:buClr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s-AR" altLang="es-PE" sz="2800" b="1">
              <a:solidFill>
                <a:srgbClr val="0099CC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40963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s-ES" altLang="es-PE" b="0" dirty="0" smtClean="0"/>
              <a:t>Elementos Claves en la Gestión de Proyectos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905273295"/>
              </p:ext>
            </p:extLst>
          </p:nvPr>
        </p:nvGraphicFramePr>
        <p:xfrm>
          <a:off x="971600" y="1469008"/>
          <a:ext cx="6828420" cy="4552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32" y="4098252"/>
            <a:ext cx="7368540" cy="176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457285" y="1981534"/>
            <a:ext cx="8048654" cy="103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IN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66768" y="5859252"/>
            <a:ext cx="8616815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en-IN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/>
          </p:cNvSpPr>
          <p:nvPr/>
        </p:nvSpPr>
        <p:spPr bwMode="auto">
          <a:xfrm>
            <a:off x="3637200" y="6395085"/>
            <a:ext cx="4537710" cy="44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05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Source: </a:t>
            </a:r>
            <a:r>
              <a:rPr lang="ja-JP" altLang="en-US" sz="105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z="105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The New </a:t>
            </a:r>
            <a:r>
              <a:rPr lang="en-US" altLang="ja-JP" sz="105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altLang="ja-JP" sz="105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Product Development Game</a:t>
            </a:r>
            <a:r>
              <a:rPr lang="ja-JP" altLang="en-US" sz="105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z="105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105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by Takeuchi and </a:t>
            </a:r>
            <a:r>
              <a:rPr lang="en-US" altLang="ja-JP" sz="105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Nonaka</a:t>
            </a:r>
            <a:r>
              <a:rPr lang="en-US" altLang="ja-JP" sz="105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ja-JP" sz="105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Harvard Business Review,</a:t>
            </a:r>
            <a:r>
              <a:rPr lang="en-US" altLang="ja-JP" sz="105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January 1986.</a:t>
            </a:r>
            <a:endParaRPr lang="en-US" sz="105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6"/>
          <p:cNvSpPr>
            <a:spLocks/>
          </p:cNvSpPr>
          <p:nvPr/>
        </p:nvSpPr>
        <p:spPr bwMode="auto">
          <a:xfrm>
            <a:off x="755432" y="2274866"/>
            <a:ext cx="3726180" cy="1108710"/>
          </a:xfrm>
          <a:prstGeom prst="roundRect">
            <a:avLst>
              <a:gd name="adj" fmla="val 24741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solidFill>
              <a:srgbClr val="003C83"/>
            </a:solidFill>
            <a:round/>
            <a:headEnd/>
            <a:tailEnd/>
          </a:ln>
          <a:effectLst>
            <a:outerShdw dist="63500" dir="2700000" algn="ctr" rotWithShape="0">
              <a:schemeClr val="bg2">
                <a:alpha val="29999"/>
              </a:schemeClr>
            </a:outerShdw>
          </a:effectLst>
        </p:spPr>
        <p:txBody>
          <a:bodyPr lIns="82296" tIns="41148" rIns="82296" bIns="41148"/>
          <a:lstStyle/>
          <a:p>
            <a:pPr>
              <a:defRPr/>
            </a:pPr>
            <a:endParaRPr lang="en-US">
              <a:latin typeface="Arial" pitchFamily="34" charset="0"/>
              <a:ea typeface="ヒラギノ角ゴ Pro W3" pitchFamily="80" charset="-128"/>
              <a:cs typeface="Arial" pitchFamily="34" charset="0"/>
              <a:sym typeface="Gill Sans" pitchFamily="80" charset="0"/>
            </a:endParaRPr>
          </a:p>
        </p:txBody>
      </p:sp>
      <p:sp>
        <p:nvSpPr>
          <p:cNvPr id="9" name="AutoShape 7"/>
          <p:cNvSpPr>
            <a:spLocks/>
          </p:cNvSpPr>
          <p:nvPr/>
        </p:nvSpPr>
        <p:spPr bwMode="auto">
          <a:xfrm>
            <a:off x="5152642" y="3301375"/>
            <a:ext cx="3726180" cy="1108710"/>
          </a:xfrm>
          <a:prstGeom prst="roundRect">
            <a:avLst>
              <a:gd name="adj" fmla="val 24741"/>
            </a:avLst>
          </a:prstGeom>
          <a:blipFill dpi="0" rotWithShape="0">
            <a:blip r:embed="rId4" cstate="print"/>
            <a:srcRect/>
            <a:tile tx="0" ty="0" sx="100000" sy="100000" flip="none" algn="tl"/>
          </a:blipFill>
          <a:ln w="25400">
            <a:solidFill>
              <a:srgbClr val="00531C"/>
            </a:solidFill>
            <a:round/>
            <a:headEnd/>
            <a:tailEnd/>
          </a:ln>
          <a:effectLst>
            <a:outerShdw dist="63500" dir="2700000" algn="ctr" rotWithShape="0">
              <a:schemeClr val="bg2">
                <a:alpha val="29999"/>
              </a:schemeClr>
            </a:outerShdw>
          </a:effectLst>
        </p:spPr>
        <p:txBody>
          <a:bodyPr lIns="82296" tIns="41148" rIns="82296" bIns="41148"/>
          <a:lstStyle/>
          <a:p>
            <a:pPr>
              <a:defRPr/>
            </a:pPr>
            <a:endParaRPr lang="en-US">
              <a:latin typeface="Arial" pitchFamily="34" charset="0"/>
              <a:ea typeface="ヒラギノ角ゴ Pro W3" pitchFamily="80" charset="-128"/>
              <a:cs typeface="Arial" pitchFamily="34" charset="0"/>
              <a:sym typeface="Gill Sans" pitchFamily="80" charset="0"/>
            </a:endParaRPr>
          </a:p>
        </p:txBody>
      </p:sp>
      <p:sp>
        <p:nvSpPr>
          <p:cNvPr id="10" name="Rectangle 8"/>
          <p:cNvSpPr>
            <a:spLocks/>
          </p:cNvSpPr>
          <p:nvPr/>
        </p:nvSpPr>
        <p:spPr bwMode="auto">
          <a:xfrm>
            <a:off x="869732" y="2389166"/>
            <a:ext cx="3486150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/>
          <a:p>
            <a:pPr>
              <a:tabLst>
                <a:tab pos="960120" algn="l"/>
              </a:tabLst>
            </a:pPr>
            <a:r>
              <a:rPr lang="en-US" sz="2000" dirty="0" err="1" smtClean="0">
                <a:solidFill>
                  <a:srgbClr val="FFFFFF"/>
                </a:solidFill>
                <a:cs typeface="Arial" pitchFamily="34" charset="0"/>
              </a:rPr>
              <a:t>Hacer</a:t>
            </a:r>
            <a:r>
              <a:rPr lang="en-US" sz="2000" dirty="0" smtClean="0">
                <a:solidFill>
                  <a:srgbClr val="FFFFFF"/>
                </a:solidFill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cs typeface="Arial" pitchFamily="34" charset="0"/>
              </a:rPr>
              <a:t>una</a:t>
            </a:r>
            <a:r>
              <a:rPr lang="en-US" sz="2000" dirty="0" smtClean="0">
                <a:solidFill>
                  <a:srgbClr val="FFFFFF"/>
                </a:solidFill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cs typeface="Arial" pitchFamily="34" charset="0"/>
              </a:rPr>
              <a:t>cosa</a:t>
            </a:r>
            <a:r>
              <a:rPr lang="en-US" sz="2000" dirty="0" smtClean="0">
                <a:solidFill>
                  <a:srgbClr val="FFFFFF"/>
                </a:solidFill>
                <a:cs typeface="Arial" pitchFamily="34" charset="0"/>
              </a:rPr>
              <a:t> a la </a:t>
            </a:r>
            <a:r>
              <a:rPr lang="en-US" sz="2000" dirty="0" err="1" smtClean="0">
                <a:solidFill>
                  <a:srgbClr val="FFFFFF"/>
                </a:solidFill>
                <a:cs typeface="Arial" pitchFamily="34" charset="0"/>
              </a:rPr>
              <a:t>vez</a:t>
            </a:r>
            <a:r>
              <a:rPr lang="en-US" sz="2000" dirty="0" smtClean="0">
                <a:solidFill>
                  <a:srgbClr val="FFFFFF"/>
                </a:solidFill>
                <a:cs typeface="Arial" pitchFamily="34" charset="0"/>
              </a:rPr>
              <a:t>...</a:t>
            </a:r>
            <a:endParaRPr lang="en-US" sz="20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1" name="Rectangle 9"/>
          <p:cNvSpPr>
            <a:spLocks/>
          </p:cNvSpPr>
          <p:nvPr/>
        </p:nvSpPr>
        <p:spPr bwMode="auto">
          <a:xfrm>
            <a:off x="5364088" y="3484453"/>
            <a:ext cx="3623310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/>
          <a:p>
            <a:pPr>
              <a:tabLst>
                <a:tab pos="960120" algn="l"/>
              </a:tabLst>
            </a:pPr>
            <a:r>
              <a:rPr lang="en-US" sz="20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n-US" sz="2000" dirty="0" err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equipo</a:t>
            </a:r>
            <a:r>
              <a:rPr lang="en-US" sz="20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hace</a:t>
            </a:r>
            <a:r>
              <a:rPr lang="en-US" sz="20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un </a:t>
            </a:r>
            <a:r>
              <a:rPr lang="en-US" sz="2000" dirty="0" err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poco</a:t>
            </a:r>
            <a:r>
              <a:rPr lang="en-US" sz="20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todo</a:t>
            </a:r>
            <a:r>
              <a:rPr lang="en-US" sz="20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todo</a:t>
            </a:r>
            <a:r>
              <a:rPr lang="en-US" sz="20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el </a:t>
            </a:r>
            <a:r>
              <a:rPr lang="en-US" sz="2000" dirty="0" err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tiempo</a:t>
            </a:r>
            <a:r>
              <a:rPr lang="en-US" sz="20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en-US" sz="20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0"/>
          <p:cNvSpPr>
            <a:spLocks/>
          </p:cNvSpPr>
          <p:nvPr/>
        </p:nvSpPr>
        <p:spPr bwMode="auto">
          <a:xfrm>
            <a:off x="757808" y="1047753"/>
            <a:ext cx="1771650" cy="5372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1400" b="1" dirty="0" err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Requerimientos</a:t>
            </a:r>
            <a:endParaRPr lang="en-US" sz="14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1"/>
          <p:cNvSpPr>
            <a:spLocks/>
          </p:cNvSpPr>
          <p:nvPr/>
        </p:nvSpPr>
        <p:spPr bwMode="auto">
          <a:xfrm>
            <a:off x="2685668" y="1040133"/>
            <a:ext cx="1771650" cy="537210"/>
          </a:xfrm>
          <a:prstGeom prst="rect">
            <a:avLst/>
          </a:prstGeom>
          <a:solidFill>
            <a:srgbClr val="01FF0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1400" b="1" dirty="0" err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Diseño</a:t>
            </a:r>
            <a:endParaRPr lang="en-US" sz="14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2"/>
          <p:cNvSpPr>
            <a:spLocks/>
          </p:cNvSpPr>
          <p:nvPr/>
        </p:nvSpPr>
        <p:spPr bwMode="auto">
          <a:xfrm>
            <a:off x="4644008" y="1047753"/>
            <a:ext cx="1771650" cy="53721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1400" b="1" dirty="0" err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Codificación</a:t>
            </a:r>
            <a:endParaRPr lang="en-US" sz="14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3"/>
          <p:cNvSpPr>
            <a:spLocks/>
          </p:cNvSpPr>
          <p:nvPr/>
        </p:nvSpPr>
        <p:spPr bwMode="auto">
          <a:xfrm>
            <a:off x="6587108" y="1047753"/>
            <a:ext cx="1771650" cy="53721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Testing</a:t>
            </a:r>
            <a:endParaRPr lang="en-US" sz="14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Placeholder 17"/>
          <p:cNvSpPr txBox="1">
            <a:spLocks/>
          </p:cNvSpPr>
          <p:nvPr/>
        </p:nvSpPr>
        <p:spPr>
          <a:xfrm>
            <a:off x="460376" y="145140"/>
            <a:ext cx="8229600" cy="55399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7AC2"/>
              </a:buClr>
              <a:buChar char="•"/>
              <a:defRPr sz="2000">
                <a:solidFill>
                  <a:srgbClr val="4555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55560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55560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55560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+mn-lt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+mn-lt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+mn-lt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+mn-lt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s-PE" sz="2800" kern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Desarrollo Secuencial vs Traslape</a:t>
            </a:r>
            <a:endParaRPr lang="es-PE" sz="2800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12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1042988" y="260350"/>
            <a:ext cx="74644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007AC2"/>
              </a:buClr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s-AR" altLang="es-PE" sz="2800" b="1">
              <a:solidFill>
                <a:srgbClr val="0099CC"/>
              </a:solidFill>
              <a:latin typeface="Microsoft Sans Serif" panose="020B0604020202020204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666688"/>
              </p:ext>
            </p:extLst>
          </p:nvPr>
        </p:nvGraphicFramePr>
        <p:xfrm>
          <a:off x="179512" y="116632"/>
          <a:ext cx="8856984" cy="57495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28492"/>
                <a:gridCol w="4428492"/>
              </a:tblGrid>
              <a:tr h="550676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800" b="0" dirty="0">
                          <a:solidFill>
                            <a:schemeClr val="tx1"/>
                          </a:solidFill>
                          <a:effectLst/>
                        </a:rPr>
                        <a:t>Diferencias </a:t>
                      </a:r>
                      <a:endParaRPr lang="es-PE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50" marR="29950" marT="29945" marB="29945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5506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800" b="0" dirty="0">
                          <a:solidFill>
                            <a:schemeClr val="tx1"/>
                          </a:solidFill>
                          <a:effectLst/>
                        </a:rPr>
                        <a:t>Tradicional</a:t>
                      </a:r>
                      <a:endParaRPr lang="es-PE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50" marR="29950" marT="29945" marB="29945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800" b="0" dirty="0">
                          <a:solidFill>
                            <a:schemeClr val="tx1"/>
                          </a:solidFill>
                          <a:effectLst/>
                        </a:rPr>
                        <a:t>Ágil</a:t>
                      </a:r>
                      <a:endParaRPr lang="es-PE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50" marR="29950" marT="29945" marB="29945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12500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 b="1" dirty="0">
                          <a:solidFill>
                            <a:schemeClr val="tx1"/>
                          </a:solidFill>
                          <a:effectLst/>
                        </a:rPr>
                        <a:t>Diagrama Gantt: </a:t>
                      </a:r>
                      <a:r>
                        <a:rPr lang="es-PE" sz="1600" b="0" dirty="0">
                          <a:solidFill>
                            <a:schemeClr val="tx1"/>
                          </a:solidFill>
                          <a:effectLst/>
                        </a:rPr>
                        <a:t>Es un diagrama de barras para ilustrar la planificación detallada de las actividades en el tiempo. El gráfico representa la fecha inicial y final de cada actividad y su secuencia.</a:t>
                      </a:r>
                      <a:endParaRPr lang="es-PE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50" marR="29950" marT="29945" marB="2994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 b="1" dirty="0">
                          <a:solidFill>
                            <a:schemeClr val="tx1"/>
                          </a:solidFill>
                          <a:effectLst/>
                        </a:rPr>
                        <a:t>Diagrama </a:t>
                      </a:r>
                      <a:r>
                        <a:rPr lang="es-PE" sz="1600" b="1" dirty="0" err="1" smtClean="0">
                          <a:solidFill>
                            <a:schemeClr val="tx1"/>
                          </a:solidFill>
                          <a:effectLst/>
                        </a:rPr>
                        <a:t>Burn</a:t>
                      </a:r>
                      <a:r>
                        <a:rPr lang="es-PE" sz="1600" b="1" dirty="0" smtClean="0">
                          <a:solidFill>
                            <a:schemeClr val="tx1"/>
                          </a:solidFill>
                          <a:effectLst/>
                        </a:rPr>
                        <a:t>-Down: </a:t>
                      </a:r>
                      <a:r>
                        <a:rPr lang="es-PE" sz="1600" b="0" dirty="0">
                          <a:solidFill>
                            <a:schemeClr val="tx1"/>
                          </a:solidFill>
                          <a:effectLst/>
                        </a:rPr>
                        <a:t>Es un diagrama que representa el trabajo del proyecto,  medido en puntos de esfuerzo o tareas, frente al tiempo o al número de iteración. </a:t>
                      </a:r>
                      <a:endParaRPr lang="es-PE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50" marR="29950" marT="29945" marB="29945"/>
                </a:tc>
              </a:tr>
              <a:tr h="1532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 b="1" dirty="0">
                          <a:solidFill>
                            <a:schemeClr val="tx1"/>
                          </a:solidFill>
                          <a:effectLst/>
                        </a:rPr>
                        <a:t>Reuniones de Seguimiento: </a:t>
                      </a:r>
                      <a:r>
                        <a:rPr lang="es-PE" sz="1600" b="0" dirty="0">
                          <a:solidFill>
                            <a:schemeClr val="tx1"/>
                          </a:solidFill>
                          <a:effectLst/>
                        </a:rPr>
                        <a:t>Se trata de reuniones programadas, en las cuales el gestor de proyecto revisa los detalles de cada actividad del proyecto: su estado, entregable y próximas fechas. </a:t>
                      </a:r>
                      <a:endParaRPr lang="es-PE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50" marR="29950" marT="29945" marB="2994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 b="1" dirty="0">
                          <a:solidFill>
                            <a:schemeClr val="tx1"/>
                          </a:solidFill>
                          <a:effectLst/>
                        </a:rPr>
                        <a:t>Reuniones diarias (Stand-Up Meetings): </a:t>
                      </a:r>
                      <a:r>
                        <a:rPr lang="es-PE" sz="1600" b="0" dirty="0">
                          <a:solidFill>
                            <a:schemeClr val="tx1"/>
                          </a:solidFill>
                          <a:effectLst/>
                        </a:rPr>
                        <a:t>Son reuniones cortas en las que  el </a:t>
                      </a:r>
                      <a:r>
                        <a:rPr lang="es-PE" sz="1600" b="0" dirty="0" smtClean="0">
                          <a:solidFill>
                            <a:schemeClr val="tx1"/>
                          </a:solidFill>
                          <a:effectLst/>
                        </a:rPr>
                        <a:t>facilitador </a:t>
                      </a:r>
                      <a:r>
                        <a:rPr lang="es-PE" sz="1600" b="0" dirty="0">
                          <a:solidFill>
                            <a:schemeClr val="tx1"/>
                          </a:solidFill>
                          <a:effectLst/>
                        </a:rPr>
                        <a:t>obtiene respuestas rápidas a las </a:t>
                      </a:r>
                      <a:r>
                        <a:rPr lang="es-PE" sz="1600" b="0" dirty="0" smtClean="0">
                          <a:solidFill>
                            <a:schemeClr val="tx1"/>
                          </a:solidFill>
                          <a:effectLst/>
                        </a:rPr>
                        <a:t>preguntas</a:t>
                      </a:r>
                      <a:r>
                        <a:rPr lang="es-PE" sz="1600" b="0" dirty="0">
                          <a:solidFill>
                            <a:schemeClr val="tx1"/>
                          </a:solidFill>
                          <a:effectLst/>
                        </a:rPr>
                        <a:t>: ¿Qué se ha hecho desde la última reunión?  ¿Qué problemas </a:t>
                      </a:r>
                      <a:r>
                        <a:rPr lang="es-PE" sz="1600" b="0" dirty="0" smtClean="0">
                          <a:solidFill>
                            <a:schemeClr val="tx1"/>
                          </a:solidFill>
                          <a:effectLst/>
                        </a:rPr>
                        <a:t>han </a:t>
                      </a:r>
                      <a:r>
                        <a:rPr lang="es-PE" sz="1600" b="0" dirty="0">
                          <a:solidFill>
                            <a:schemeClr val="tx1"/>
                          </a:solidFill>
                          <a:effectLst/>
                        </a:rPr>
                        <a:t>habido?  ¿Qué hay que hacer hasta la próxima reunión? </a:t>
                      </a:r>
                      <a:endParaRPr lang="es-PE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50" marR="29950" marT="29945" marB="29945"/>
                </a:tc>
              </a:tr>
              <a:tr h="12868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 b="1" dirty="0">
                          <a:solidFill>
                            <a:schemeClr val="tx1"/>
                          </a:solidFill>
                          <a:effectLst/>
                        </a:rPr>
                        <a:t>Cliente en Espera: </a:t>
                      </a:r>
                      <a:r>
                        <a:rPr lang="es-PE" sz="1600" b="0" dirty="0">
                          <a:solidFill>
                            <a:schemeClr val="tx1"/>
                          </a:solidFill>
                          <a:effectLst/>
                        </a:rPr>
                        <a:t>El cliente pone los objetivos del proyecto y luego espera hasta que se termina. Se le mantiene informado a cerca de aspectos del presupuesto y la fecha de entrega.</a:t>
                      </a:r>
                      <a:endParaRPr lang="es-PE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50" marR="29950" marT="29945" marB="2994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 b="1" dirty="0">
                          <a:solidFill>
                            <a:schemeClr val="tx1"/>
                          </a:solidFill>
                          <a:effectLst/>
                        </a:rPr>
                        <a:t>Cliente Comprometido: </a:t>
                      </a:r>
                      <a:r>
                        <a:rPr lang="es-PE" sz="1600" b="0" dirty="0">
                          <a:solidFill>
                            <a:schemeClr val="tx1"/>
                          </a:solidFill>
                          <a:effectLst/>
                        </a:rPr>
                        <a:t>El cliente participa activamente en el proceso de desarrollo. </a:t>
                      </a:r>
                      <a:r>
                        <a:rPr lang="es-PE" sz="1600" b="0" dirty="0" smtClean="0">
                          <a:solidFill>
                            <a:schemeClr val="tx1"/>
                          </a:solidFill>
                          <a:effectLst/>
                        </a:rPr>
                        <a:t>El </a:t>
                      </a:r>
                      <a:r>
                        <a:rPr lang="es-PE" sz="1600" b="0" dirty="0">
                          <a:solidFill>
                            <a:schemeClr val="tx1"/>
                          </a:solidFill>
                          <a:effectLst/>
                        </a:rPr>
                        <a:t>proyecto “fluye”, el cliente participa y toma decisiones en las reuniones diarias y es partícipe de los informes continuos. </a:t>
                      </a:r>
                      <a:endParaRPr lang="es-PE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50" marR="29950" marT="29945" marB="2994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9516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sp>
        <p:nvSpPr>
          <p:cNvPr id="2" name="Rectángulo 1"/>
          <p:cNvSpPr/>
          <p:nvPr/>
        </p:nvSpPr>
        <p:spPr>
          <a:xfrm>
            <a:off x="899592" y="338172"/>
            <a:ext cx="6120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 smtClean="0">
                <a:solidFill>
                  <a:srgbClr val="0000FF"/>
                </a:solidFill>
                <a:latin typeface="Tahoma" panose="020B0604030504040204" pitchFamily="34" charset="0"/>
              </a:rPr>
              <a:t>¿</a:t>
            </a:r>
            <a:r>
              <a:rPr lang="es-PE" sz="3600" b="1" dirty="0">
                <a:solidFill>
                  <a:srgbClr val="0000FF"/>
                </a:solidFill>
                <a:latin typeface="Tahoma" panose="020B0604030504040204" pitchFamily="34" charset="0"/>
              </a:rPr>
              <a:t>Cuándo utilizar Agile? </a:t>
            </a:r>
            <a:endParaRPr lang="es-PE" sz="3600" dirty="0">
              <a:solidFill>
                <a:srgbClr val="0000FF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296" y="476672"/>
            <a:ext cx="1659259" cy="19063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88132" y="1429834"/>
            <a:ext cx="725222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 err="1" smtClean="0">
                <a:latin typeface="Courier New" panose="02070309020205020404" pitchFamily="49" charset="0"/>
              </a:rPr>
              <a:t>o</a:t>
            </a:r>
            <a:r>
              <a:rPr lang="es-PE" sz="2400" b="1" dirty="0" err="1" smtClean="0">
                <a:latin typeface="Tahoma" panose="020B0604030504040204" pitchFamily="34" charset="0"/>
              </a:rPr>
              <a:t>Agile</a:t>
            </a:r>
            <a:r>
              <a:rPr lang="es-PE" sz="2400" b="1" dirty="0" smtClean="0">
                <a:latin typeface="Tahoma" panose="020B0604030504040204" pitchFamily="34" charset="0"/>
              </a:rPr>
              <a:t> </a:t>
            </a:r>
            <a:r>
              <a:rPr lang="es-PE" sz="2400" b="1" dirty="0">
                <a:latin typeface="Tahoma" panose="020B0604030504040204" pitchFamily="34" charset="0"/>
              </a:rPr>
              <a:t>SI </a:t>
            </a:r>
            <a:endParaRPr lang="es-PE" sz="2400" dirty="0">
              <a:latin typeface="Tahoma" panose="020B0604030504040204" pitchFamily="34" charset="0"/>
            </a:endParaRPr>
          </a:p>
          <a:p>
            <a:r>
              <a:rPr lang="es-PE" sz="1300" dirty="0" err="1">
                <a:latin typeface="Courier New" panose="02070309020205020404" pitchFamily="49" charset="0"/>
              </a:rPr>
              <a:t>o</a:t>
            </a:r>
            <a:r>
              <a:rPr lang="es-PE" dirty="0" err="1">
                <a:latin typeface="Tahoma" panose="020B0604030504040204" pitchFamily="34" charset="0"/>
              </a:rPr>
              <a:t>Si</a:t>
            </a:r>
            <a:r>
              <a:rPr lang="es-PE" dirty="0">
                <a:latin typeface="Tahoma" panose="020B0604030504040204" pitchFamily="34" charset="0"/>
              </a:rPr>
              <a:t> el cliente del proyecto está involucrado y disponible. </a:t>
            </a:r>
          </a:p>
          <a:p>
            <a:r>
              <a:rPr lang="es-PE" sz="1300" dirty="0" err="1">
                <a:latin typeface="Courier New" panose="02070309020205020404" pitchFamily="49" charset="0"/>
              </a:rPr>
              <a:t>o</a:t>
            </a:r>
            <a:r>
              <a:rPr lang="es-PE" dirty="0" err="1">
                <a:latin typeface="Tahoma" panose="020B0604030504040204" pitchFamily="34" charset="0"/>
              </a:rPr>
              <a:t>El</a:t>
            </a:r>
            <a:r>
              <a:rPr lang="es-PE" dirty="0">
                <a:latin typeface="Tahoma" panose="020B0604030504040204" pitchFamily="34" charset="0"/>
              </a:rPr>
              <a:t> equipo de trabajo está altamente calificado y motivado. </a:t>
            </a:r>
          </a:p>
          <a:p>
            <a:r>
              <a:rPr lang="es-PE" sz="1300" dirty="0" err="1">
                <a:latin typeface="Courier New" panose="02070309020205020404" pitchFamily="49" charset="0"/>
              </a:rPr>
              <a:t>o</a:t>
            </a:r>
            <a:r>
              <a:rPr lang="es-PE" dirty="0" err="1">
                <a:latin typeface="Tahoma" panose="020B0604030504040204" pitchFamily="34" charset="0"/>
              </a:rPr>
              <a:t>El</a:t>
            </a:r>
            <a:r>
              <a:rPr lang="es-PE" dirty="0">
                <a:latin typeface="Tahoma" panose="020B0604030504040204" pitchFamily="34" charset="0"/>
              </a:rPr>
              <a:t> proyecto es innovador, experimental o </a:t>
            </a:r>
            <a:r>
              <a:rPr lang="es-PE" dirty="0" smtClean="0">
                <a:latin typeface="Tahoma" panose="020B0604030504040204" pitchFamily="34" charset="0"/>
              </a:rPr>
              <a:t>novedoso</a:t>
            </a:r>
          </a:p>
          <a:p>
            <a:r>
              <a:rPr lang="es-PE" sz="1300" dirty="0" err="1" smtClean="0">
                <a:latin typeface="Courier New" panose="02070309020205020404" pitchFamily="49" charset="0"/>
              </a:rPr>
              <a:t>o</a:t>
            </a:r>
            <a:r>
              <a:rPr lang="es-PE" dirty="0" err="1" smtClean="0">
                <a:latin typeface="Tahoma" panose="020B0604030504040204" pitchFamily="34" charset="0"/>
              </a:rPr>
              <a:t>Si</a:t>
            </a:r>
            <a:r>
              <a:rPr lang="es-PE" dirty="0" smtClean="0">
                <a:latin typeface="Tahoma" panose="020B0604030504040204" pitchFamily="34" charset="0"/>
              </a:rPr>
              <a:t> </a:t>
            </a:r>
            <a:r>
              <a:rPr lang="es-PE" dirty="0">
                <a:latin typeface="Tahoma" panose="020B0604030504040204" pitchFamily="34" charset="0"/>
              </a:rPr>
              <a:t>va a haber colaboración dentro del equipo y con el cliente en forma diaria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861048"/>
            <a:ext cx="1378015" cy="1583203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195736" y="3792259"/>
            <a:ext cx="694826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 err="1" smtClean="0">
                <a:latin typeface="Courier New" panose="02070309020205020404" pitchFamily="49" charset="0"/>
              </a:rPr>
              <a:t>o</a:t>
            </a:r>
            <a:r>
              <a:rPr lang="es-PE" sz="2400" b="1" dirty="0" err="1" smtClean="0"/>
              <a:t>Agile</a:t>
            </a:r>
            <a:r>
              <a:rPr lang="es-PE" sz="2400" b="1" dirty="0" smtClean="0"/>
              <a:t> </a:t>
            </a:r>
            <a:r>
              <a:rPr lang="es-PE" sz="2400" b="1" dirty="0"/>
              <a:t>NO </a:t>
            </a:r>
            <a:endParaRPr lang="es-PE" sz="2400" dirty="0"/>
          </a:p>
          <a:p>
            <a:r>
              <a:rPr lang="es-PE" sz="1300" dirty="0" err="1">
                <a:latin typeface="Courier New" panose="02070309020205020404" pitchFamily="49" charset="0"/>
              </a:rPr>
              <a:t>o</a:t>
            </a:r>
            <a:r>
              <a:rPr lang="es-PE" dirty="0" err="1"/>
              <a:t>Si</a:t>
            </a:r>
            <a:r>
              <a:rPr lang="es-PE" dirty="0"/>
              <a:t> el proceso de control de cambios es formal y se requiere mucha documentación. </a:t>
            </a:r>
          </a:p>
          <a:p>
            <a:r>
              <a:rPr lang="es-PE" sz="1300" dirty="0" err="1">
                <a:latin typeface="Courier New" panose="02070309020205020404" pitchFamily="49" charset="0"/>
              </a:rPr>
              <a:t>o</a:t>
            </a:r>
            <a:r>
              <a:rPr lang="es-PE" dirty="0" err="1"/>
              <a:t>Equipos</a:t>
            </a:r>
            <a:r>
              <a:rPr lang="es-PE" dirty="0"/>
              <a:t> de trabajo con personal con poca experiencia en puestos claves </a:t>
            </a:r>
            <a:endParaRPr lang="es-PE" dirty="0" smtClean="0"/>
          </a:p>
          <a:p>
            <a:r>
              <a:rPr lang="es-PE" dirty="0" smtClean="0">
                <a:latin typeface="Courier New" panose="02070309020205020404" pitchFamily="49" charset="0"/>
              </a:rPr>
              <a:t>o </a:t>
            </a:r>
            <a:r>
              <a:rPr lang="es-PE" dirty="0" smtClean="0">
                <a:latin typeface="+mn-lt"/>
              </a:rPr>
              <a:t>Están </a:t>
            </a:r>
            <a:r>
              <a:rPr lang="es-PE" dirty="0">
                <a:latin typeface="+mn-lt"/>
              </a:rPr>
              <a:t>claros los </a:t>
            </a:r>
            <a:r>
              <a:rPr lang="es-PE" dirty="0" smtClean="0">
                <a:latin typeface="+mn-lt"/>
              </a:rPr>
              <a:t>requerimientos </a:t>
            </a:r>
            <a:r>
              <a:rPr lang="es-PE" dirty="0">
                <a:latin typeface="+mn-lt"/>
              </a:rPr>
              <a:t>y el producto final se conoce</a:t>
            </a:r>
          </a:p>
          <a:p>
            <a:r>
              <a:rPr lang="es-PE" sz="1300" dirty="0" err="1" smtClean="0">
                <a:latin typeface="Courier New" panose="02070309020205020404" pitchFamily="49" charset="0"/>
              </a:rPr>
              <a:t>o</a:t>
            </a:r>
            <a:r>
              <a:rPr lang="es-PE" dirty="0" err="1" smtClean="0"/>
              <a:t>Si</a:t>
            </a:r>
            <a:r>
              <a:rPr lang="es-PE" dirty="0" smtClean="0"/>
              <a:t> </a:t>
            </a:r>
            <a:r>
              <a:rPr lang="es-PE" dirty="0"/>
              <a:t>el cliente tiene una limitada participación. </a:t>
            </a:r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9645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sp>
        <p:nvSpPr>
          <p:cNvPr id="2" name="Rectángulo 1"/>
          <p:cNvSpPr/>
          <p:nvPr/>
        </p:nvSpPr>
        <p:spPr>
          <a:xfrm>
            <a:off x="323528" y="847883"/>
            <a:ext cx="874846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o</a:t>
            </a:r>
            <a:r>
              <a:rPr lang="es-PE" sz="24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Los</a:t>
            </a:r>
            <a:r>
              <a:rPr lang="es-PE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métodos </a:t>
            </a:r>
            <a:r>
              <a:rPr lang="es-PE" sz="2400" dirty="0">
                <a:solidFill>
                  <a:srgbClr val="0000FF"/>
                </a:solidFill>
                <a:latin typeface="Tahoma" panose="020B0604030504040204" pitchFamily="34" charset="0"/>
              </a:rPr>
              <a:t>agiles eliminan la necesidad de tener Aseguramiento de la Calidad y Gestión del Proyecto </a:t>
            </a:r>
            <a:r>
              <a:rPr lang="es-PE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es-PE" sz="2400" b="1" dirty="0" smtClean="0">
                <a:solidFill>
                  <a:srgbClr val="FF0000"/>
                </a:solidFill>
              </a:rPr>
              <a:t>Falso </a:t>
            </a:r>
            <a:endParaRPr lang="es-PE" sz="24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r>
              <a:rPr lang="es-PE" sz="1400" dirty="0" err="1">
                <a:latin typeface="Courier New" panose="02070309020205020404" pitchFamily="49" charset="0"/>
              </a:rPr>
              <a:t>o</a:t>
            </a:r>
            <a:r>
              <a:rPr lang="es-PE" sz="2000" dirty="0" err="1">
                <a:latin typeface="Tahoma" panose="020B0604030504040204" pitchFamily="34" charset="0"/>
              </a:rPr>
              <a:t>Muchas</a:t>
            </a:r>
            <a:r>
              <a:rPr lang="es-PE" sz="2000" dirty="0">
                <a:latin typeface="Tahoma" panose="020B0604030504040204" pitchFamily="34" charset="0"/>
              </a:rPr>
              <a:t> de las actividades tradicionales de QA y PM fueron distribuidas a lo largo de los procesos y en el </a:t>
            </a:r>
            <a:r>
              <a:rPr lang="es-PE" sz="2000" dirty="0" err="1">
                <a:latin typeface="Tahoma" panose="020B0604030504040204" pitchFamily="34" charset="0"/>
              </a:rPr>
              <a:t>team</a:t>
            </a:r>
            <a:r>
              <a:rPr lang="es-PE" sz="2000" dirty="0">
                <a:latin typeface="Tahoma" panose="020B0604030504040204" pitchFamily="34" charset="0"/>
              </a:rPr>
              <a:t>. </a:t>
            </a:r>
          </a:p>
          <a:p>
            <a:endParaRPr lang="es-PE" sz="2000" dirty="0">
              <a:latin typeface="Tahoma" panose="020B0604030504040204" pitchFamily="34" charset="0"/>
            </a:endParaRPr>
          </a:p>
          <a:p>
            <a:r>
              <a:rPr lang="es-PE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o</a:t>
            </a:r>
            <a:r>
              <a:rPr lang="es-PE" sz="2400" dirty="0" err="1">
                <a:solidFill>
                  <a:srgbClr val="0000FF"/>
                </a:solidFill>
                <a:latin typeface="Tahoma" panose="020B0604030504040204" pitchFamily="34" charset="0"/>
              </a:rPr>
              <a:t>Los</a:t>
            </a:r>
            <a:r>
              <a:rPr lang="es-PE" sz="2400" dirty="0">
                <a:solidFill>
                  <a:srgbClr val="0000FF"/>
                </a:solidFill>
                <a:latin typeface="Tahoma" panose="020B0604030504040204" pitchFamily="34" charset="0"/>
              </a:rPr>
              <a:t> equipos agiles no planifican ni documentan su </a:t>
            </a:r>
            <a:r>
              <a:rPr lang="es-PE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trabajo </a:t>
            </a:r>
            <a:r>
              <a:rPr lang="es-PE" sz="2400" b="1" dirty="0">
                <a:solidFill>
                  <a:srgbClr val="FF0000"/>
                </a:solidFill>
              </a:rPr>
              <a:t>Falso</a:t>
            </a:r>
            <a:r>
              <a:rPr lang="es-PE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endParaRPr lang="es-PE" sz="2400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r>
              <a:rPr lang="es-PE" sz="1400" dirty="0" err="1">
                <a:latin typeface="Courier New" panose="02070309020205020404" pitchFamily="49" charset="0"/>
              </a:rPr>
              <a:t>o</a:t>
            </a:r>
            <a:r>
              <a:rPr lang="es-PE" sz="2000" dirty="0" err="1">
                <a:latin typeface="Tahoma" panose="020B0604030504040204" pitchFamily="34" charset="0"/>
              </a:rPr>
              <a:t>Los</a:t>
            </a:r>
            <a:r>
              <a:rPr lang="es-PE" sz="2000" dirty="0">
                <a:latin typeface="Tahoma" panose="020B0604030504040204" pitchFamily="34" charset="0"/>
              </a:rPr>
              <a:t> planes se revisan y reconstruyen en forma regular y con el nivel de detalle necesario en cada etapa, con un estilo “</a:t>
            </a:r>
            <a:r>
              <a:rPr lang="es-PE" sz="2000" dirty="0" err="1">
                <a:latin typeface="Tahoma" panose="020B0604030504040204" pitchFamily="34" charset="0"/>
              </a:rPr>
              <a:t>rolling</a:t>
            </a:r>
            <a:r>
              <a:rPr lang="es-PE" sz="2000" dirty="0">
                <a:latin typeface="Tahoma" panose="020B0604030504040204" pitchFamily="34" charset="0"/>
              </a:rPr>
              <a:t> wave” (Ciclo de vida adaptativo</a:t>
            </a:r>
            <a:r>
              <a:rPr lang="es-PE" sz="2000" dirty="0" smtClean="0">
                <a:latin typeface="Tahoma" panose="020B0604030504040204" pitchFamily="34" charset="0"/>
              </a:rPr>
              <a:t>)</a:t>
            </a:r>
          </a:p>
          <a:p>
            <a:r>
              <a:rPr lang="es-PE" sz="2000" dirty="0" smtClean="0">
                <a:latin typeface="Tahoma" panose="020B0604030504040204" pitchFamily="34" charset="0"/>
              </a:rPr>
              <a:t> </a:t>
            </a:r>
            <a:endParaRPr lang="es-PE" sz="2000" dirty="0">
              <a:latin typeface="Tahoma" panose="020B0604030504040204" pitchFamily="34" charset="0"/>
            </a:endParaRPr>
          </a:p>
          <a:p>
            <a:r>
              <a:rPr lang="es-PE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o</a:t>
            </a:r>
            <a:r>
              <a:rPr lang="es-PE" sz="24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Quienes</a:t>
            </a:r>
            <a:r>
              <a:rPr lang="es-PE" sz="24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es-PE" sz="2400" dirty="0">
                <a:solidFill>
                  <a:srgbClr val="0000FF"/>
                </a:solidFill>
                <a:latin typeface="Tahoma" panose="020B0604030504040204" pitchFamily="34" charset="0"/>
              </a:rPr>
              <a:t>practican agile ven la definición de requerimientos y diseño como ceremonias a evitar y que no aportan valor para el cliente. </a:t>
            </a:r>
            <a:r>
              <a:rPr lang="es-PE" sz="2400" b="1" dirty="0">
                <a:solidFill>
                  <a:srgbClr val="FF0000"/>
                </a:solidFill>
              </a:rPr>
              <a:t>Falso </a:t>
            </a:r>
            <a:endParaRPr lang="es-PE" sz="2400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r>
              <a:rPr lang="es-PE" sz="1400" dirty="0" err="1">
                <a:latin typeface="Courier New" panose="02070309020205020404" pitchFamily="49" charset="0"/>
              </a:rPr>
              <a:t>o</a:t>
            </a:r>
            <a:r>
              <a:rPr lang="es-PE" sz="2000" dirty="0" err="1">
                <a:latin typeface="Tahoma" panose="020B0604030504040204" pitchFamily="34" charset="0"/>
              </a:rPr>
              <a:t>La</a:t>
            </a:r>
            <a:r>
              <a:rPr lang="es-PE" sz="2000" dirty="0">
                <a:latin typeface="Tahoma" panose="020B0604030504040204" pitchFamily="34" charset="0"/>
              </a:rPr>
              <a:t> definición de requerimientos es fundamental para el éxito de las iteraciones. 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524000" y="260648"/>
            <a:ext cx="6984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200" b="1" dirty="0" smtClean="0">
                <a:latin typeface="Tahoma" panose="020B0604030504040204" pitchFamily="34" charset="0"/>
              </a:rPr>
              <a:t>Mitos </a:t>
            </a:r>
            <a:r>
              <a:rPr lang="es-PE" sz="3200" b="1" dirty="0">
                <a:latin typeface="Tahoma" panose="020B0604030504040204" pitchFamily="34" charset="0"/>
              </a:rPr>
              <a:t>sobre Agile y PMI (</a:t>
            </a:r>
            <a:r>
              <a:rPr lang="es-PE" sz="3200" b="1" dirty="0" smtClean="0">
                <a:latin typeface="Tahoma" panose="020B0604030504040204" pitchFamily="34" charset="0"/>
              </a:rPr>
              <a:t>1/2) 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27730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sp>
        <p:nvSpPr>
          <p:cNvPr id="2" name="Rectángulo 1"/>
          <p:cNvSpPr/>
          <p:nvPr/>
        </p:nvSpPr>
        <p:spPr>
          <a:xfrm>
            <a:off x="395536" y="1124744"/>
            <a:ext cx="853244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PE" sz="16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s-PE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o</a:t>
            </a:r>
            <a:r>
              <a:rPr lang="es-PE" sz="2800" dirty="0" err="1" smtClean="0">
                <a:solidFill>
                  <a:srgbClr val="0000FF"/>
                </a:solidFill>
                <a:latin typeface="Tahoma" panose="020B0604030504040204" pitchFamily="34" charset="0"/>
              </a:rPr>
              <a:t>Los</a:t>
            </a:r>
            <a:r>
              <a:rPr lang="es-PE" sz="2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es-PE" sz="2800" dirty="0">
                <a:solidFill>
                  <a:srgbClr val="0000FF"/>
                </a:solidFill>
                <a:latin typeface="Tahoma" panose="020B0604030504040204" pitchFamily="34" charset="0"/>
              </a:rPr>
              <a:t>métodos ágiles entran en conflicto con los procesos del </a:t>
            </a:r>
            <a:r>
              <a:rPr lang="es-PE" sz="2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PMBOK. </a:t>
            </a:r>
            <a:r>
              <a:rPr lang="es-PE" sz="2800" b="1" dirty="0">
                <a:solidFill>
                  <a:srgbClr val="FF0000"/>
                </a:solidFill>
              </a:rPr>
              <a:t>Falso </a:t>
            </a:r>
            <a:endParaRPr lang="es-PE" sz="2800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r>
              <a:rPr lang="es-PE" sz="1600" dirty="0" err="1">
                <a:latin typeface="Courier New" panose="02070309020205020404" pitchFamily="49" charset="0"/>
              </a:rPr>
              <a:t>o</a:t>
            </a:r>
            <a:r>
              <a:rPr lang="es-PE" sz="2400" dirty="0" err="1">
                <a:latin typeface="Tahoma" panose="020B0604030504040204" pitchFamily="34" charset="0"/>
              </a:rPr>
              <a:t>Las</a:t>
            </a:r>
            <a:r>
              <a:rPr lang="es-PE" sz="2400" dirty="0">
                <a:latin typeface="Tahoma" panose="020B0604030504040204" pitchFamily="34" charset="0"/>
              </a:rPr>
              <a:t> áreas del </a:t>
            </a:r>
            <a:r>
              <a:rPr lang="es-PE" sz="2400" dirty="0" smtClean="0">
                <a:latin typeface="Tahoma" panose="020B0604030504040204" pitchFamily="34" charset="0"/>
              </a:rPr>
              <a:t>PMBOK </a:t>
            </a:r>
            <a:r>
              <a:rPr lang="es-PE" sz="2400" dirty="0">
                <a:latin typeface="Tahoma" panose="020B0604030504040204" pitchFamily="34" charset="0"/>
              </a:rPr>
              <a:t>se deben aplicar en cada iteración y deben ser planificadas y gestionadas para cumplir con los requerimientos en tiempo y según el presupuesto. </a:t>
            </a:r>
            <a:endParaRPr lang="es-PE" sz="2400" dirty="0" smtClean="0">
              <a:latin typeface="Tahoma" panose="020B0604030504040204" pitchFamily="34" charset="0"/>
            </a:endParaRPr>
          </a:p>
          <a:p>
            <a:endParaRPr lang="es-PE" sz="2400" dirty="0">
              <a:latin typeface="Tahoma" panose="020B0604030504040204" pitchFamily="34" charset="0"/>
            </a:endParaRPr>
          </a:p>
          <a:p>
            <a:r>
              <a:rPr lang="es-PE" dirty="0" err="1">
                <a:solidFill>
                  <a:srgbClr val="0000FF"/>
                </a:solidFill>
                <a:latin typeface="Courier New" panose="02070309020205020404" pitchFamily="49" charset="0"/>
              </a:rPr>
              <a:t>o</a:t>
            </a:r>
            <a:r>
              <a:rPr lang="es-PE" sz="2800" dirty="0" err="1">
                <a:solidFill>
                  <a:srgbClr val="0000FF"/>
                </a:solidFill>
                <a:latin typeface="Tahoma" panose="020B0604030504040204" pitchFamily="34" charset="0"/>
              </a:rPr>
              <a:t>Los</a:t>
            </a:r>
            <a:r>
              <a:rPr lang="es-PE" sz="2800" dirty="0">
                <a:solidFill>
                  <a:srgbClr val="0000FF"/>
                </a:solidFill>
                <a:latin typeface="Tahoma" panose="020B0604030504040204" pitchFamily="34" charset="0"/>
              </a:rPr>
              <a:t> proyectos ágiles se pueden hacer más rápido, con menos recursos y sin un PM. </a:t>
            </a:r>
            <a:r>
              <a:rPr lang="es-PE" sz="2800" b="1" dirty="0">
                <a:solidFill>
                  <a:srgbClr val="FF0000"/>
                </a:solidFill>
              </a:rPr>
              <a:t>Falso </a:t>
            </a:r>
            <a:endParaRPr lang="es-PE" sz="2800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r>
              <a:rPr lang="es-PE" sz="1600" dirty="0" err="1">
                <a:latin typeface="Courier New" panose="02070309020205020404" pitchFamily="49" charset="0"/>
              </a:rPr>
              <a:t>o</a:t>
            </a:r>
            <a:r>
              <a:rPr lang="es-PE" sz="2400" dirty="0" err="1">
                <a:latin typeface="Tahoma" panose="020B0604030504040204" pitchFamily="34" charset="0"/>
              </a:rPr>
              <a:t>El</a:t>
            </a:r>
            <a:r>
              <a:rPr lang="es-PE" sz="2400" dirty="0">
                <a:latin typeface="Tahoma" panose="020B0604030504040204" pitchFamily="34" charset="0"/>
              </a:rPr>
              <a:t> PM debe ser un facilitador, dedicándose más a liderar y menos a </a:t>
            </a:r>
            <a:r>
              <a:rPr lang="es-PE" sz="2400" dirty="0" err="1">
                <a:latin typeface="Tahoma" panose="020B0604030504040204" pitchFamily="34" charset="0"/>
              </a:rPr>
              <a:t>gerenciar</a:t>
            </a:r>
            <a:r>
              <a:rPr lang="es-PE" sz="2400" dirty="0">
                <a:latin typeface="Tahoma" panose="020B0604030504040204" pitchFamily="34" charset="0"/>
              </a:rPr>
              <a:t>. 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043608" y="404664"/>
            <a:ext cx="6409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200" b="1" dirty="0">
                <a:latin typeface="Tahoma" panose="020B0604030504040204" pitchFamily="34" charset="0"/>
              </a:rPr>
              <a:t>Mitos sobre Agile y PMI (2/2) </a:t>
            </a:r>
            <a:endParaRPr lang="es-PE" sz="32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28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42988" y="260350"/>
            <a:ext cx="74644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007AC2"/>
              </a:buClr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s-AR" altLang="es-PE" sz="3200" b="1">
              <a:solidFill>
                <a:srgbClr val="0099CC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43011" name="Rectángulo 1"/>
          <p:cNvSpPr>
            <a:spLocks noChangeArrowheads="1"/>
          </p:cNvSpPr>
          <p:nvPr/>
        </p:nvSpPr>
        <p:spPr bwMode="auto">
          <a:xfrm>
            <a:off x="468313" y="1133475"/>
            <a:ext cx="8496175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007AC2"/>
              </a:buClr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PE" altLang="es-PE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contexto cambia de manera permanente, y tenemos que ser flexibles con el cliente para adaptarnos rápidamente a esos </a:t>
            </a:r>
            <a:r>
              <a:rPr lang="es-PE" altLang="es-PE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cambios</a:t>
            </a:r>
            <a:endParaRPr lang="es-PE" altLang="es-PE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s-PE" altLang="es-PE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PE" altLang="es-PE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s-PE" altLang="es-PE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 una “forma ideal” o “mejor manera” de establecer un ciclo de vida de un Proyecto. Bajo dicha premisa, el enfoque ágil es compatible con PMI.</a:t>
            </a:r>
            <a:br>
              <a:rPr lang="es-PE" altLang="es-PE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altLang="es-PE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PE" altLang="es-PE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altLang="es-PE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Director de Proyecto y el equipo son los responsables de definir que procesos aplicarán y bajo qué forma los implementaran. </a:t>
            </a:r>
            <a:br>
              <a:rPr lang="es-PE" altLang="es-PE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altLang="es-PE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PE" altLang="es-PE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PE" altLang="es-PE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89768" y="459213"/>
            <a:ext cx="8134350" cy="51117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s-PE" b="0" dirty="0" smtClean="0"/>
              <a:t>Conclusiones</a:t>
            </a:r>
            <a:endParaRPr lang="es-PE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Shape 109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2412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Shape 111"/>
          <p:cNvSpPr txBox="1">
            <a:spLocks noChangeArrowheads="1"/>
          </p:cNvSpPr>
          <p:nvPr/>
        </p:nvSpPr>
        <p:spPr bwMode="auto">
          <a:xfrm>
            <a:off x="1277432" y="5662367"/>
            <a:ext cx="655272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007AC2"/>
              </a:buClr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Pct val="25000"/>
              <a:buFontTx/>
              <a:buNone/>
            </a:pPr>
            <a:r>
              <a:rPr lang="es-PE" sz="3200" dirty="0" smtClean="0">
                <a:solidFill>
                  <a:srgbClr val="0000FF"/>
                </a:solidFill>
              </a:rPr>
              <a:t>www.linkedin.com/in/ernestocalvo</a:t>
            </a:r>
            <a:endParaRPr lang="es-ES" altLang="es-PE" sz="32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293814" y="3933825"/>
            <a:ext cx="599440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" sz="2800" dirty="0">
                <a:solidFill>
                  <a:srgbClr val="FF0000"/>
                </a:solidFill>
                <a:latin typeface="+mn-lt"/>
              </a:rPr>
              <a:t> ernesto.calvo@pmi.org.pe</a:t>
            </a:r>
          </a:p>
        </p:txBody>
      </p:sp>
      <p:pic>
        <p:nvPicPr>
          <p:cNvPr id="47110" name="Picture 2" descr="D:\Trabajo\DotNet\EC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0"/>
            <a:ext cx="1403648" cy="2016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1" name="4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62" b="17966"/>
          <a:stretch>
            <a:fillRect/>
          </a:stretch>
        </p:blipFill>
        <p:spPr bwMode="auto">
          <a:xfrm>
            <a:off x="1293813" y="346075"/>
            <a:ext cx="5994400" cy="300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Rectángulo"/>
          <p:cNvSpPr>
            <a:spLocks noChangeArrowheads="1"/>
          </p:cNvSpPr>
          <p:nvPr/>
        </p:nvSpPr>
        <p:spPr bwMode="auto">
          <a:xfrm>
            <a:off x="107950" y="92075"/>
            <a:ext cx="8640763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007AC2"/>
              </a:buClr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PE" altLang="es-PE" sz="2400" dirty="0">
                <a:solidFill>
                  <a:srgbClr val="0070C0"/>
                </a:solidFill>
                <a:cs typeface="Arial" panose="020B0604020202020204" pitchFamily="34" charset="0"/>
              </a:rPr>
              <a:t>Expositor: Ernesto Calvo. </a:t>
            </a:r>
            <a:r>
              <a:rPr lang="es-PE" altLang="es-PE" sz="1800" dirty="0">
                <a:solidFill>
                  <a:srgbClr val="0070C0"/>
                </a:solidFill>
                <a:cs typeface="Arial" panose="020B0604020202020204" pitchFamily="34" charset="0"/>
              </a:rPr>
              <a:t> 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PE" altLang="es-PE" sz="1600" dirty="0">
                <a:solidFill>
                  <a:srgbClr val="0070C0"/>
                </a:solidFill>
                <a:cs typeface="Arial" panose="020B0604020202020204" pitchFamily="34" charset="0"/>
              </a:rPr>
              <a:t>PMP, PMI-RMP, PMI-SP, PMI-ACP, ITIL, MCTS, EPPM, </a:t>
            </a:r>
            <a:r>
              <a:rPr lang="es-PE" altLang="es-PE" sz="1600" dirty="0" smtClean="0">
                <a:solidFill>
                  <a:srgbClr val="0070C0"/>
                </a:solidFill>
                <a:cs typeface="Arial" panose="020B0604020202020204" pitchFamily="34" charset="0"/>
              </a:rPr>
              <a:t>CSP, </a:t>
            </a:r>
            <a:r>
              <a:rPr lang="es-PE" altLang="es-PE" sz="1600" dirty="0">
                <a:solidFill>
                  <a:srgbClr val="0070C0"/>
                </a:solidFill>
                <a:cs typeface="Arial" panose="020B0604020202020204" pitchFamily="34" charset="0"/>
              </a:rPr>
              <a:t>RUP, COBIT, PRINCE2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s-PE" altLang="es-PE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PE" altLang="es-PE" dirty="0">
                <a:solidFill>
                  <a:schemeClr val="tx1"/>
                </a:solidFill>
                <a:cs typeface="Arial" panose="020B0604020202020204" pitchFamily="34" charset="0"/>
              </a:rPr>
              <a:t>Líder de Proyectos en la implementación y consultoría de soluciones empresariales en empresas del sector privado y gubernamental. Graduado de ESAN en Gerencia de Tecnologías de Información. Especialización en Arquitectura Informática en la Universidad La Salle -España. Consultor en gestión de proyectos y mejoramiento de procesos -BPM, ha implementado soluciones de tecnología en empresas locales y en el extranjero. Instructor oficial de Oracle </a:t>
            </a:r>
            <a:r>
              <a:rPr lang="es-PE" altLang="es-PE" dirty="0" err="1">
                <a:solidFill>
                  <a:schemeClr val="tx1"/>
                </a:solidFill>
                <a:cs typeface="Arial" panose="020B0604020202020204" pitchFamily="34" charset="0"/>
              </a:rPr>
              <a:t>University</a:t>
            </a:r>
            <a:r>
              <a:rPr lang="es-PE" altLang="es-PE" dirty="0">
                <a:solidFill>
                  <a:schemeClr val="tx1"/>
                </a:solidFill>
                <a:cs typeface="Arial" panose="020B0604020202020204" pitchFamily="34" charset="0"/>
              </a:rPr>
              <a:t>. Miembro actual del PMI.  Expositor del PMI entre otras instituciones. 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PE" altLang="es-PE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s-PE" altLang="es-PE" sz="240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s-PE" altLang="es-PE" dirty="0" smtClean="0">
                <a:solidFill>
                  <a:schemeClr val="tx1"/>
                </a:solidFill>
                <a:cs typeface="Arial" panose="020B0604020202020204" pitchFamily="34" charset="0"/>
              </a:rPr>
              <a:t>Posee </a:t>
            </a:r>
            <a:r>
              <a:rPr lang="es-PE" altLang="es-PE" dirty="0">
                <a:solidFill>
                  <a:schemeClr val="tx1"/>
                </a:solidFill>
                <a:cs typeface="Arial" panose="020B0604020202020204" pitchFamily="34" charset="0"/>
              </a:rPr>
              <a:t>las certificaciones: PMP, PMI-RMP, PMI-SP, PMI-ACP, MS Project, ITIL, Oracle Primavera P6, </a:t>
            </a:r>
            <a:r>
              <a:rPr lang="es-PE" altLang="es-PE" dirty="0" err="1">
                <a:solidFill>
                  <a:schemeClr val="tx1"/>
                </a:solidFill>
                <a:cs typeface="Arial" panose="020B0604020202020204" pitchFamily="34" charset="0"/>
              </a:rPr>
              <a:t>Certified</a:t>
            </a:r>
            <a:r>
              <a:rPr lang="es-PE" altLang="es-PE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s-PE" altLang="es-PE" dirty="0" err="1">
                <a:solidFill>
                  <a:schemeClr val="tx1"/>
                </a:solidFill>
                <a:cs typeface="Arial" panose="020B0604020202020204" pitchFamily="34" charset="0"/>
              </a:rPr>
              <a:t>ScrumMaster</a:t>
            </a:r>
            <a:r>
              <a:rPr lang="es-PE" altLang="es-PE" dirty="0">
                <a:solidFill>
                  <a:schemeClr val="tx1"/>
                </a:solidFill>
                <a:cs typeface="Arial" panose="020B0604020202020204" pitchFamily="34" charset="0"/>
              </a:rPr>
              <a:t> (CSM), </a:t>
            </a:r>
            <a:r>
              <a:rPr lang="es-PE" altLang="es-PE" dirty="0" err="1">
                <a:solidFill>
                  <a:schemeClr val="tx1"/>
                </a:solidFill>
                <a:cs typeface="Arial" panose="020B0604020202020204" pitchFamily="34" charset="0"/>
              </a:rPr>
              <a:t>Certified</a:t>
            </a:r>
            <a:r>
              <a:rPr lang="es-PE" altLang="es-PE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s-PE" altLang="es-PE" dirty="0" err="1">
                <a:solidFill>
                  <a:schemeClr val="tx1"/>
                </a:solidFill>
                <a:cs typeface="Arial" panose="020B0604020202020204" pitchFamily="34" charset="0"/>
              </a:rPr>
              <a:t>ProductOwner</a:t>
            </a:r>
            <a:r>
              <a:rPr lang="es-PE" altLang="es-PE" dirty="0">
                <a:solidFill>
                  <a:schemeClr val="tx1"/>
                </a:solidFill>
                <a:cs typeface="Arial" panose="020B0604020202020204" pitchFamily="34" charset="0"/>
              </a:rPr>
              <a:t> (CSPO), </a:t>
            </a:r>
            <a:r>
              <a:rPr lang="es-PE" altLang="es-PE" dirty="0" err="1">
                <a:solidFill>
                  <a:schemeClr val="tx1"/>
                </a:solidFill>
                <a:cs typeface="Arial" panose="020B0604020202020204" pitchFamily="34" charset="0"/>
              </a:rPr>
              <a:t>Certified</a:t>
            </a:r>
            <a:r>
              <a:rPr lang="es-PE" altLang="es-PE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s-PE" altLang="es-PE" dirty="0" err="1">
                <a:solidFill>
                  <a:schemeClr val="tx1"/>
                </a:solidFill>
                <a:cs typeface="Arial" panose="020B0604020202020204" pitchFamily="34" charset="0"/>
              </a:rPr>
              <a:t>Scrum</a:t>
            </a:r>
            <a:r>
              <a:rPr lang="es-PE" altLang="es-PE" dirty="0">
                <a:solidFill>
                  <a:schemeClr val="tx1"/>
                </a:solidFill>
                <a:cs typeface="Arial" panose="020B0604020202020204" pitchFamily="34" charset="0"/>
              </a:rPr>
              <a:t> Professional (</a:t>
            </a:r>
            <a:r>
              <a:rPr lang="es-PE" altLang="es-PE" dirty="0" smtClean="0">
                <a:solidFill>
                  <a:schemeClr val="tx1"/>
                </a:solidFill>
                <a:cs typeface="Arial" panose="020B0604020202020204" pitchFamily="34" charset="0"/>
              </a:rPr>
              <a:t>CSP), MS </a:t>
            </a:r>
            <a:r>
              <a:rPr lang="es-PE" altLang="es-PE" dirty="0">
                <a:solidFill>
                  <a:schemeClr val="tx1"/>
                </a:solidFill>
                <a:cs typeface="Arial" panose="020B0604020202020204" pitchFamily="34" charset="0"/>
              </a:rPr>
              <a:t>Project Server, RUP-IBM, MCP, COBIT, PRINCE2. </a:t>
            </a:r>
            <a:endParaRPr lang="es-PE" altLang="es-PE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PE" altLang="es-PE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VicePresidente</a:t>
            </a:r>
            <a:r>
              <a:rPr lang="es-PE" altLang="es-PE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s-PE" altLang="es-PE" dirty="0">
                <a:solidFill>
                  <a:schemeClr val="tx1"/>
                </a:solidFill>
                <a:cs typeface="Arial" panose="020B0604020202020204" pitchFamily="34" charset="0"/>
              </a:rPr>
              <a:t>de Marketing del PMI Lima-Perú.</a:t>
            </a:r>
          </a:p>
        </p:txBody>
      </p:sp>
      <p:pic>
        <p:nvPicPr>
          <p:cNvPr id="7171" name="Picture 2" descr="D:\Trabajo\DotNet\EC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4 Rectángulo"/>
          <p:cNvSpPr>
            <a:spLocks noChangeArrowheads="1"/>
          </p:cNvSpPr>
          <p:nvPr/>
        </p:nvSpPr>
        <p:spPr bwMode="auto">
          <a:xfrm>
            <a:off x="6000750" y="5732463"/>
            <a:ext cx="2881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007AC2"/>
              </a:buClr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PE" altLang="es-PE" sz="1800" i="1">
                <a:solidFill>
                  <a:srgbClr val="0000FF"/>
                </a:solidFill>
              </a:rPr>
              <a:t>ernesto.calvo@pmi.org.pe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042988" y="260350"/>
            <a:ext cx="74644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007AC2"/>
              </a:buClr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s-AR" altLang="es-PE" sz="2800" b="1">
              <a:solidFill>
                <a:srgbClr val="0099CC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20483" name="Text Box 46"/>
          <p:cNvSpPr txBox="1">
            <a:spLocks noChangeArrowheads="1"/>
          </p:cNvSpPr>
          <p:nvPr/>
        </p:nvSpPr>
        <p:spPr bwMode="auto">
          <a:xfrm>
            <a:off x="2103438" y="1460500"/>
            <a:ext cx="6697662" cy="863600"/>
          </a:xfrm>
          <a:prstGeom prst="rect">
            <a:avLst/>
          </a:prstGeom>
          <a:noFill/>
          <a:ln w="6350" algn="ctr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007AC2"/>
              </a:buClr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PE" altLang="es-PE">
                <a:solidFill>
                  <a:schemeClr val="tx1"/>
                </a:solidFill>
              </a:rPr>
              <a:t>Los proyectos varían mucho desde su concepción inicial. </a:t>
            </a:r>
            <a:endParaRPr lang="es-ES_tradnl" altLang="zh-CN">
              <a:solidFill>
                <a:schemeClr val="tx1"/>
              </a:solidFill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0484" name="Text Box 47"/>
          <p:cNvSpPr txBox="1">
            <a:spLocks noChangeArrowheads="1"/>
          </p:cNvSpPr>
          <p:nvPr/>
        </p:nvSpPr>
        <p:spPr bwMode="auto">
          <a:xfrm>
            <a:off x="2122488" y="2597150"/>
            <a:ext cx="6697662" cy="707886"/>
          </a:xfrm>
          <a:prstGeom prst="rect">
            <a:avLst/>
          </a:prstGeom>
          <a:noFill/>
          <a:ln w="6350" algn="ctr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007AC2"/>
              </a:buClr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PE" altLang="es-PE">
                <a:solidFill>
                  <a:schemeClr val="tx1"/>
                </a:solidFill>
              </a:rPr>
              <a:t>Las desviaciones son considerables, sobre todo a nivel de esfuerzo</a:t>
            </a:r>
            <a:endParaRPr lang="es-ES_tradnl" altLang="zh-CN">
              <a:solidFill>
                <a:schemeClr val="tx1"/>
              </a:solidFill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0485" name="Text Box 48"/>
          <p:cNvSpPr txBox="1">
            <a:spLocks noChangeArrowheads="1"/>
          </p:cNvSpPr>
          <p:nvPr/>
        </p:nvSpPr>
        <p:spPr bwMode="auto">
          <a:xfrm>
            <a:off x="2122488" y="3970338"/>
            <a:ext cx="6697662" cy="707886"/>
          </a:xfrm>
          <a:prstGeom prst="rect">
            <a:avLst/>
          </a:prstGeom>
          <a:noFill/>
          <a:ln w="6350" algn="ctr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007AC2"/>
              </a:buClr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PE" altLang="es-PE">
                <a:solidFill>
                  <a:schemeClr val="tx1"/>
                </a:solidFill>
              </a:rPr>
              <a:t>Los clientes ven como, en la medida de que avanza el proyecto, sus prioridades varian</a:t>
            </a:r>
            <a:endParaRPr lang="es-ES_tradnl" altLang="zh-CN">
              <a:solidFill>
                <a:schemeClr val="tx1"/>
              </a:solidFill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0486" name="Text Box 49"/>
          <p:cNvSpPr txBox="1">
            <a:spLocks noChangeArrowheads="1"/>
          </p:cNvSpPr>
          <p:nvPr/>
        </p:nvSpPr>
        <p:spPr bwMode="auto">
          <a:xfrm>
            <a:off x="2122488" y="5184775"/>
            <a:ext cx="6697662" cy="707886"/>
          </a:xfrm>
          <a:prstGeom prst="rect">
            <a:avLst/>
          </a:prstGeom>
          <a:noFill/>
          <a:ln w="6350" algn="ctr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007AC2"/>
              </a:buClr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PE" altLang="es-PE">
                <a:solidFill>
                  <a:schemeClr val="tx1"/>
                </a:solidFill>
              </a:rPr>
              <a:t>Mantener el plan de proyecto actualizado requiere un esfuerzo considerable y mucha disciplina</a:t>
            </a:r>
            <a:endParaRPr lang="es-ES_tradnl" altLang="es-PE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487" name="Picture 51" descr="img0361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316038"/>
            <a:ext cx="16891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134350" cy="51117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s-PE" b="0" dirty="0"/>
              <a:t>Dificultades actuales en la Gestión de Proyectos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15913"/>
            <a:ext cx="7772400" cy="762000"/>
          </a:xfrm>
        </p:spPr>
        <p:txBody>
          <a:bodyPr/>
          <a:lstStyle/>
          <a:p>
            <a:pPr eaLnBrk="1" hangingPunct="1"/>
            <a:r>
              <a:rPr lang="es-ES_tradnl" altLang="es-PE" smtClean="0"/>
              <a:t>Tipos de Proyectos</a:t>
            </a:r>
            <a:endParaRPr lang="es-ES" altLang="es-PE" smtClean="0">
              <a:solidFill>
                <a:schemeClr val="tx1"/>
              </a:solidFill>
            </a:endParaRPr>
          </a:p>
        </p:txBody>
      </p:sp>
      <p:sp>
        <p:nvSpPr>
          <p:cNvPr id="24579" name="AutoShape 3"/>
          <p:cNvSpPr>
            <a:spLocks/>
          </p:cNvSpPr>
          <p:nvPr/>
        </p:nvSpPr>
        <p:spPr bwMode="auto">
          <a:xfrm>
            <a:off x="2376488" y="1550988"/>
            <a:ext cx="360362" cy="1800225"/>
          </a:xfrm>
          <a:prstGeom prst="leftBrace">
            <a:avLst>
              <a:gd name="adj1" fmla="val 4163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007AC2"/>
              </a:buClr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s-PE" altLang="es-PE" sz="1800">
              <a:solidFill>
                <a:schemeClr val="tx1"/>
              </a:solidFill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23850" y="2151063"/>
            <a:ext cx="20161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007AC2"/>
              </a:buClr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s-ES" altLang="es-PE" sz="2400" dirty="0" smtClean="0">
                <a:solidFill>
                  <a:schemeClr val="tx1"/>
                </a:solidFill>
              </a:rPr>
              <a:t>Tradicionales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endParaRPr lang="es-ES" altLang="es-PE" sz="2400" dirty="0">
              <a:solidFill>
                <a:schemeClr val="tx1"/>
              </a:solidFill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965450" y="1431925"/>
            <a:ext cx="61785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007AC2"/>
              </a:buClr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Pct val="70000"/>
              <a:buFont typeface="Wingdings" panose="05000000000000000000" pitchFamily="2" charset="2"/>
              <a:buChar char="§"/>
            </a:pPr>
            <a:r>
              <a:rPr lang="es-ES" altLang="es-PE" dirty="0">
                <a:solidFill>
                  <a:schemeClr val="tx1"/>
                </a:solidFill>
              </a:rPr>
              <a:t> Grandes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Pct val="70000"/>
              <a:buFont typeface="Wingdings" panose="05000000000000000000" pitchFamily="2" charset="2"/>
              <a:buChar char="§"/>
            </a:pPr>
            <a:r>
              <a:rPr lang="es-ES" altLang="es-PE" dirty="0">
                <a:solidFill>
                  <a:schemeClr val="tx1"/>
                </a:solidFill>
              </a:rPr>
              <a:t> Requerimientos estables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Pct val="70000"/>
              <a:buFont typeface="Wingdings" panose="05000000000000000000" pitchFamily="2" charset="2"/>
              <a:buChar char="§"/>
            </a:pPr>
            <a:r>
              <a:rPr lang="es-ES" altLang="es-PE" dirty="0">
                <a:solidFill>
                  <a:schemeClr val="tx1"/>
                </a:solidFill>
              </a:rPr>
              <a:t> Aplicaciones críticas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Pct val="70000"/>
              <a:buFont typeface="Wingdings" panose="05000000000000000000" pitchFamily="2" charset="2"/>
              <a:buChar char="§"/>
            </a:pPr>
            <a:r>
              <a:rPr lang="es-ES" altLang="es-PE" dirty="0">
                <a:solidFill>
                  <a:schemeClr val="tx1"/>
                </a:solidFill>
              </a:rPr>
              <a:t> Grandes equipos de desarrollo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Pct val="70000"/>
              <a:buFont typeface="Wingdings" panose="05000000000000000000" pitchFamily="2" charset="2"/>
              <a:buChar char="§"/>
            </a:pPr>
            <a:r>
              <a:rPr lang="es-ES" altLang="es-PE" dirty="0">
                <a:solidFill>
                  <a:schemeClr val="tx1"/>
                </a:solidFill>
              </a:rPr>
              <a:t> Equipos distribuidos geográficamente</a:t>
            </a:r>
          </a:p>
        </p:txBody>
      </p:sp>
      <p:sp>
        <p:nvSpPr>
          <p:cNvPr id="24582" name="AutoShape 6"/>
          <p:cNvSpPr>
            <a:spLocks/>
          </p:cNvSpPr>
          <p:nvPr/>
        </p:nvSpPr>
        <p:spPr bwMode="auto">
          <a:xfrm>
            <a:off x="1763713" y="4149725"/>
            <a:ext cx="360362" cy="1800225"/>
          </a:xfrm>
          <a:prstGeom prst="leftBrace">
            <a:avLst>
              <a:gd name="adj1" fmla="val 4163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007AC2"/>
              </a:buClr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s-PE" altLang="es-PE" sz="1800">
              <a:solidFill>
                <a:schemeClr val="tx1"/>
              </a:solidFill>
            </a:endParaRP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468313" y="4797425"/>
            <a:ext cx="1077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007AC2"/>
              </a:buClr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s-ES" altLang="es-PE" sz="2400">
                <a:solidFill>
                  <a:schemeClr val="tx1"/>
                </a:solidFill>
              </a:rPr>
              <a:t>Agiles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2124075" y="4221163"/>
            <a:ext cx="7019925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007AC2"/>
              </a:buClr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Pct val="70000"/>
              <a:buFont typeface="Wingdings" panose="05000000000000000000" pitchFamily="2" charset="2"/>
              <a:buChar char="§"/>
            </a:pPr>
            <a:r>
              <a:rPr lang="es-ES" altLang="es-PE">
                <a:solidFill>
                  <a:schemeClr val="tx1"/>
                </a:solidFill>
              </a:rPr>
              <a:t> Ambientes dinámicos, equipos de trabajo pequeños y produciendo aplicaciones no críticas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Pct val="70000"/>
              <a:buFont typeface="Wingdings" panose="05000000000000000000" pitchFamily="2" charset="2"/>
              <a:buChar char="§"/>
            </a:pPr>
            <a:r>
              <a:rPr lang="es-ES" altLang="es-PE">
                <a:solidFill>
                  <a:schemeClr val="tx1"/>
                </a:solidFill>
              </a:rPr>
              <a:t> Requerimientos desconocidos o inestables, garantizando un menor riesgo ante cambios en los requerimientos</a:t>
            </a:r>
          </a:p>
        </p:txBody>
      </p:sp>
    </p:spTree>
    <p:extLst>
      <p:ext uri="{BB962C8B-B14F-4D97-AF65-F5344CB8AC3E}">
        <p14:creationId xmlns:p14="http://schemas.microsoft.com/office/powerpoint/2010/main" val="245267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277565" y="548576"/>
            <a:ext cx="45288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200" b="1" dirty="0" smtClean="0">
                <a:solidFill>
                  <a:srgbClr val="0000FF"/>
                </a:solidFill>
                <a:latin typeface="Tahoma" panose="020B0604030504040204" pitchFamily="34" charset="0"/>
              </a:rPr>
              <a:t>Gestión de Proyectos</a:t>
            </a:r>
            <a:endParaRPr lang="es-PE" sz="3200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56792"/>
            <a:ext cx="8866376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7 Título"/>
          <p:cNvSpPr>
            <a:spLocks noGrp="1"/>
          </p:cNvSpPr>
          <p:nvPr>
            <p:ph type="title"/>
          </p:nvPr>
        </p:nvSpPr>
        <p:spPr>
          <a:xfrm>
            <a:off x="338138" y="260350"/>
            <a:ext cx="8686800" cy="863600"/>
          </a:xfrm>
        </p:spPr>
        <p:txBody>
          <a:bodyPr/>
          <a:lstStyle/>
          <a:p>
            <a:pPr eaLnBrk="1" hangingPunct="1"/>
            <a:r>
              <a:rPr lang="es-PE" altLang="es-PE" sz="3200" b="0" dirty="0" smtClean="0"/>
              <a:t>Modelos de Gestión de Proyectos</a:t>
            </a:r>
          </a:p>
        </p:txBody>
      </p:sp>
      <p:sp>
        <p:nvSpPr>
          <p:cNvPr id="26627" name="Rectángulo 1"/>
          <p:cNvSpPr>
            <a:spLocks noChangeArrowheads="1"/>
          </p:cNvSpPr>
          <p:nvPr/>
        </p:nvSpPr>
        <p:spPr bwMode="auto">
          <a:xfrm>
            <a:off x="677863" y="2133600"/>
            <a:ext cx="8008937" cy="232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007AC2"/>
              </a:buClr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es-PE" altLang="es-PE" sz="3200" dirty="0">
                <a:solidFill>
                  <a:schemeClr val="tx1"/>
                </a:solidFill>
                <a:cs typeface="Times New Roman" panose="02020603050405020304" pitchFamily="18" charset="0"/>
              </a:rPr>
              <a:t>Evaluar el concepto de </a:t>
            </a:r>
            <a:r>
              <a:rPr lang="es-PE" altLang="es-PE" sz="3200" i="1" dirty="0">
                <a:solidFill>
                  <a:srgbClr val="0000FF"/>
                </a:solidFill>
                <a:cs typeface="Times New Roman" panose="02020603050405020304" pitchFamily="18" charset="0"/>
              </a:rPr>
              <a:t>Predictivo</a:t>
            </a:r>
            <a:r>
              <a:rPr lang="es-PE" altLang="es-PE" sz="3200" dirty="0">
                <a:solidFill>
                  <a:schemeClr val="tx1"/>
                </a:solidFill>
                <a:cs typeface="Times New Roman" panose="02020603050405020304" pitchFamily="18" charset="0"/>
              </a:rPr>
              <a:t> (requisitos, diseño, planificación y seguimiento) por el enfoque </a:t>
            </a:r>
            <a:r>
              <a:rPr lang="es-PE" altLang="es-PE" sz="3200" i="1" dirty="0">
                <a:solidFill>
                  <a:srgbClr val="0000FF"/>
                </a:solidFill>
                <a:cs typeface="Times New Roman" panose="02020603050405020304" pitchFamily="18" charset="0"/>
              </a:rPr>
              <a:t>Adaptativo</a:t>
            </a:r>
            <a:r>
              <a:rPr lang="es-PE" altLang="es-PE" sz="3200" dirty="0">
                <a:solidFill>
                  <a:schemeClr val="tx1"/>
                </a:solidFill>
                <a:cs typeface="Times New Roman" panose="02020603050405020304" pitchFamily="18" charset="0"/>
              </a:rPr>
              <a:t> (visión, exploración y adaptación) </a:t>
            </a:r>
            <a:endParaRPr lang="es-PE" altLang="es-PE" sz="32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ángulo 4"/>
          <p:cNvSpPr>
            <a:spLocks noChangeArrowheads="1"/>
          </p:cNvSpPr>
          <p:nvPr/>
        </p:nvSpPr>
        <p:spPr bwMode="auto">
          <a:xfrm>
            <a:off x="395288" y="1557338"/>
            <a:ext cx="84963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007AC2"/>
              </a:buClr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PE" altLang="es-PE" sz="2800" b="1" dirty="0" err="1">
                <a:solidFill>
                  <a:schemeClr val="tx1"/>
                </a:solidFill>
              </a:rPr>
              <a:t>Jim</a:t>
            </a:r>
            <a:r>
              <a:rPr lang="es-PE" altLang="es-PE" sz="2800" b="1" dirty="0">
                <a:solidFill>
                  <a:schemeClr val="tx1"/>
                </a:solidFill>
              </a:rPr>
              <a:t> </a:t>
            </a:r>
            <a:r>
              <a:rPr lang="es-PE" altLang="es-PE" sz="2800" b="1" dirty="0" err="1">
                <a:solidFill>
                  <a:schemeClr val="tx1"/>
                </a:solidFill>
              </a:rPr>
              <a:t>Highsmith</a:t>
            </a:r>
            <a:r>
              <a:rPr lang="es-PE" altLang="es-PE" sz="2800" b="1" dirty="0">
                <a:solidFill>
                  <a:schemeClr val="tx1"/>
                </a:solidFill>
              </a:rPr>
              <a:t> (proyecto espacial Apolo):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s-PE" altLang="es-PE" sz="2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PE" altLang="es-PE" sz="2800" dirty="0">
                <a:solidFill>
                  <a:schemeClr val="tx1"/>
                </a:solidFill>
              </a:rPr>
              <a:t>Cuando le pidieron consejo acerca de cómo dejar de atrasarse constantemente en los proyectos ?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s-PE" altLang="es-PE" sz="2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PE" altLang="es-PE" sz="2800" i="1" dirty="0">
                <a:solidFill>
                  <a:srgbClr val="0000FF"/>
                </a:solidFill>
              </a:rPr>
              <a:t>- Respondió, “Inícielos antes”.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042988" y="260350"/>
            <a:ext cx="74644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007AC2"/>
              </a:buClr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s-AR" altLang="es-PE" sz="2800" b="1">
              <a:solidFill>
                <a:srgbClr val="0099CC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27651" name="Título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7931150" cy="1012825"/>
          </a:xfrm>
        </p:spPr>
        <p:txBody>
          <a:bodyPr/>
          <a:lstStyle/>
          <a:p>
            <a:pPr eaLnBrk="1" hangingPunct="1"/>
            <a:r>
              <a:rPr lang="es-PE" altLang="es-PE" sz="3600" smtClean="0"/>
              <a:t>Objetivos de la Gestión Ágil</a:t>
            </a:r>
            <a:r>
              <a:rPr lang="es-ES" altLang="es-PE" sz="3600" i="1" smtClean="0"/>
              <a:t/>
            </a:r>
            <a:br>
              <a:rPr lang="es-ES" altLang="es-PE" sz="3600" i="1" smtClean="0"/>
            </a:br>
            <a:endParaRPr lang="es-ES" altLang="es-PE" sz="3600" smtClean="0"/>
          </a:p>
        </p:txBody>
      </p:sp>
      <p:sp>
        <p:nvSpPr>
          <p:cNvPr id="4" name="Elipse 3"/>
          <p:cNvSpPr/>
          <p:nvPr/>
        </p:nvSpPr>
        <p:spPr>
          <a:xfrm>
            <a:off x="611188" y="2874963"/>
            <a:ext cx="1870075" cy="187007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3600" dirty="0">
                <a:solidFill>
                  <a:srgbClr val="FF0000"/>
                </a:solidFill>
              </a:rPr>
              <a:t>Valor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5" name="Cheurón 4"/>
          <p:cNvSpPr/>
          <p:nvPr/>
        </p:nvSpPr>
        <p:spPr>
          <a:xfrm>
            <a:off x="3016250" y="3473450"/>
            <a:ext cx="1631950" cy="669925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solidFill>
                <a:srgbClr val="002060"/>
              </a:solidFill>
            </a:endParaRPr>
          </a:p>
        </p:txBody>
      </p:sp>
      <p:graphicFrame>
        <p:nvGraphicFramePr>
          <p:cNvPr id="6" name="Diagrama 5"/>
          <p:cNvGraphicFramePr/>
          <p:nvPr/>
        </p:nvGraphicFramePr>
        <p:xfrm>
          <a:off x="4462854" y="908720"/>
          <a:ext cx="4613894" cy="5672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042988" y="260350"/>
            <a:ext cx="74644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007AC2"/>
              </a:buClr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s-AR" altLang="es-PE" sz="2800" b="1">
              <a:solidFill>
                <a:srgbClr val="0099CC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31747" name="Rectangle 24"/>
          <p:cNvSpPr>
            <a:spLocks noChangeArrowheads="1"/>
          </p:cNvSpPr>
          <p:nvPr/>
        </p:nvSpPr>
        <p:spPr bwMode="auto">
          <a:xfrm>
            <a:off x="1763713" y="5032375"/>
            <a:ext cx="7129462" cy="762000"/>
          </a:xfrm>
          <a:prstGeom prst="rect">
            <a:avLst/>
          </a:prstGeom>
          <a:solidFill>
            <a:srgbClr val="EBF7FF"/>
          </a:solidFill>
          <a:ln w="9525" algn="ctr">
            <a:solidFill>
              <a:srgbClr val="99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/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007AC2"/>
              </a:buClr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s-PE" altLang="es-PE" sz="1800">
                <a:solidFill>
                  <a:schemeClr val="tx1"/>
                </a:solidFill>
              </a:rPr>
              <a:t>Combina un uso eficaz de los conocimientos de la gente junto con las técnicas</a:t>
            </a:r>
            <a:endParaRPr lang="es-ES" altLang="es-PE" sz="18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1748" name="Rectangle 37"/>
          <p:cNvSpPr>
            <a:spLocks noChangeArrowheads="1"/>
          </p:cNvSpPr>
          <p:nvPr/>
        </p:nvSpPr>
        <p:spPr bwMode="auto">
          <a:xfrm>
            <a:off x="544513" y="5075238"/>
            <a:ext cx="1143000" cy="685800"/>
          </a:xfrm>
          <a:prstGeom prst="rect">
            <a:avLst/>
          </a:prstGeom>
          <a:solidFill>
            <a:srgbClr val="8CA9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007AC2"/>
              </a:buClr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s-ES" altLang="es-PE" sz="1800">
              <a:solidFill>
                <a:schemeClr val="tx1"/>
              </a:solidFill>
            </a:endParaRPr>
          </a:p>
        </p:txBody>
      </p:sp>
      <p:sp>
        <p:nvSpPr>
          <p:cNvPr id="31749" name="Rectangle 19"/>
          <p:cNvSpPr>
            <a:spLocks noChangeArrowheads="1"/>
          </p:cNvSpPr>
          <p:nvPr/>
        </p:nvSpPr>
        <p:spPr bwMode="auto">
          <a:xfrm>
            <a:off x="1763713" y="3205163"/>
            <a:ext cx="7056437" cy="762000"/>
          </a:xfrm>
          <a:prstGeom prst="rect">
            <a:avLst/>
          </a:prstGeom>
          <a:solidFill>
            <a:srgbClr val="EBF7FF"/>
          </a:solidFill>
          <a:ln w="9525" algn="ctr">
            <a:solidFill>
              <a:srgbClr val="99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/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007AC2"/>
              </a:buClr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s-PE" altLang="es-PE" sz="1800">
                <a:solidFill>
                  <a:schemeClr val="tx1"/>
                </a:solidFill>
                <a:cs typeface="Arial" panose="020B0604020202020204" pitchFamily="34" charset="0"/>
              </a:rPr>
              <a:t>L</a:t>
            </a:r>
            <a:r>
              <a:rPr lang="es-PE" altLang="es-PE" sz="1800">
                <a:solidFill>
                  <a:schemeClr val="tx1"/>
                </a:solidFill>
              </a:rPr>
              <a:t>a organización puede simplemente adoptar un enfoque comprobado</a:t>
            </a:r>
            <a:endParaRPr lang="es-ES" altLang="es-PE" sz="18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1750" name="Rectangle 21"/>
          <p:cNvSpPr>
            <a:spLocks noChangeArrowheads="1"/>
          </p:cNvSpPr>
          <p:nvPr/>
        </p:nvSpPr>
        <p:spPr bwMode="auto">
          <a:xfrm>
            <a:off x="1763713" y="1341438"/>
            <a:ext cx="7056437" cy="762000"/>
          </a:xfrm>
          <a:prstGeom prst="rect">
            <a:avLst/>
          </a:prstGeom>
          <a:solidFill>
            <a:srgbClr val="EBF7FF"/>
          </a:solidFill>
          <a:ln w="9525" algn="ctr">
            <a:solidFill>
              <a:srgbClr val="99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/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007AC2"/>
              </a:buClr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s-PE" altLang="es-PE" sz="1800">
                <a:solidFill>
                  <a:schemeClr val="tx1"/>
                </a:solidFill>
              </a:rPr>
              <a:t>Ofrece agilidad pero conserva los conceptos de  proyecto, entrega de producto y gestión del proyecto</a:t>
            </a:r>
            <a:endParaRPr lang="es-ES" altLang="es-PE" sz="18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1751" name="Rectangle 22"/>
          <p:cNvSpPr>
            <a:spLocks noChangeArrowheads="1"/>
          </p:cNvSpPr>
          <p:nvPr/>
        </p:nvSpPr>
        <p:spPr bwMode="auto">
          <a:xfrm>
            <a:off x="1763713" y="2257425"/>
            <a:ext cx="7056437" cy="762000"/>
          </a:xfrm>
          <a:prstGeom prst="rect">
            <a:avLst/>
          </a:prstGeom>
          <a:solidFill>
            <a:srgbClr val="EBF7FF"/>
          </a:solidFill>
          <a:ln w="9525" algn="ctr">
            <a:solidFill>
              <a:srgbClr val="99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/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007AC2"/>
              </a:buClr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s-PE" altLang="es-PE" sz="1800">
                <a:solidFill>
                  <a:schemeClr val="tx1"/>
                </a:solidFill>
              </a:rPr>
              <a:t>Permite a las organizaciones obtener los beneficios de un enfoque ágil, sin introducir riesgos innecesarios. </a:t>
            </a:r>
            <a:endParaRPr lang="es-ES" altLang="es-PE" sz="18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1752" name="Rectangle 23"/>
          <p:cNvSpPr>
            <a:spLocks noChangeArrowheads="1"/>
          </p:cNvSpPr>
          <p:nvPr/>
        </p:nvSpPr>
        <p:spPr bwMode="auto">
          <a:xfrm>
            <a:off x="1763713" y="4111625"/>
            <a:ext cx="7129462" cy="762000"/>
          </a:xfrm>
          <a:prstGeom prst="rect">
            <a:avLst/>
          </a:prstGeom>
          <a:solidFill>
            <a:srgbClr val="EBF7FF"/>
          </a:solidFill>
          <a:ln w="9525" algn="ctr">
            <a:solidFill>
              <a:srgbClr val="99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/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007AC2"/>
              </a:buClr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5556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s-PE" altLang="es-PE" sz="1800">
                <a:solidFill>
                  <a:schemeClr val="tx1"/>
                </a:solidFill>
              </a:rPr>
              <a:t>La adopción de la Gestión Ágil de Proyectos permite el uso continuado de cualquier otra metodología o marco</a:t>
            </a:r>
            <a:endParaRPr lang="es-ES" altLang="es-PE" sz="18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31753" name="Picture 26" descr="FAO_21843_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1341438"/>
            <a:ext cx="12271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4" name="Picture 30" descr="freccia-argentata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7F9F9"/>
              </a:clrFrom>
              <a:clrTo>
                <a:srgbClr val="F7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5108575"/>
            <a:ext cx="1020762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5" name="Picture 3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3246438"/>
            <a:ext cx="1219200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6" name="Picture 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7780"/>
          <a:stretch>
            <a:fillRect/>
          </a:stretch>
        </p:blipFill>
        <p:spPr bwMode="auto">
          <a:xfrm>
            <a:off x="544513" y="2255838"/>
            <a:ext cx="121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134350" cy="5111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PE" b="0" dirty="0"/>
              <a:t>Características de la Gestión Ágil de Proyectos</a:t>
            </a:r>
          </a:p>
        </p:txBody>
      </p:sp>
      <p:pic>
        <p:nvPicPr>
          <p:cNvPr id="31758" name="Imagen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4102100"/>
            <a:ext cx="1219200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des_custom_blu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Slides_custom_blue</Template>
  <TotalTime>2185</TotalTime>
  <Words>1309</Words>
  <Application>Microsoft Office PowerPoint</Application>
  <PresentationFormat>Presentación en pantalla (4:3)</PresentationFormat>
  <Paragraphs>147</Paragraphs>
  <Slides>19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31" baseType="lpstr">
      <vt:lpstr>SimSun</vt:lpstr>
      <vt:lpstr>Arial</vt:lpstr>
      <vt:lpstr>Calibri</vt:lpstr>
      <vt:lpstr>Courier New</vt:lpstr>
      <vt:lpstr>Gill Sans</vt:lpstr>
      <vt:lpstr>Microsoft Sans Serif</vt:lpstr>
      <vt:lpstr>Segoe UI Light</vt:lpstr>
      <vt:lpstr>Tahoma</vt:lpstr>
      <vt:lpstr>Times New Roman</vt:lpstr>
      <vt:lpstr>Wingdings</vt:lpstr>
      <vt:lpstr>ヒラギノ角ゴ Pro W3</vt:lpstr>
      <vt:lpstr>Slides_custom_blue</vt:lpstr>
      <vt:lpstr>La Gestión Tradicional vs  la Gestión Ágil de Proyectos </vt:lpstr>
      <vt:lpstr>Presentación de PowerPoint</vt:lpstr>
      <vt:lpstr>Dificultades actuales en la Gestión de Proyectos</vt:lpstr>
      <vt:lpstr>Tipos de Proyectos</vt:lpstr>
      <vt:lpstr>Presentación de PowerPoint</vt:lpstr>
      <vt:lpstr>Modelos de Gestión de Proyectos</vt:lpstr>
      <vt:lpstr>Presentación de PowerPoint</vt:lpstr>
      <vt:lpstr>Objetivos de la Gestión Ágil </vt:lpstr>
      <vt:lpstr>Características de la Gestión Ágil de Proyectos</vt:lpstr>
      <vt:lpstr>Modelo de la Gestión Ágil</vt:lpstr>
      <vt:lpstr>Presentación de PowerPoint</vt:lpstr>
      <vt:lpstr>Elementos Claves en la Gestión de Proyectos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PMI Nuevo Cuyo Argentina</dc:title>
  <dc:creator>Pablo Lledó</dc:creator>
  <cp:lastModifiedBy>Claudio Ramirez</cp:lastModifiedBy>
  <cp:revision>223</cp:revision>
  <cp:lastPrinted>2015-11-19T15:21:07Z</cp:lastPrinted>
  <dcterms:created xsi:type="dcterms:W3CDTF">2011-03-11T11:31:14Z</dcterms:created>
  <dcterms:modified xsi:type="dcterms:W3CDTF">2017-05-16T22:04:14Z</dcterms:modified>
</cp:coreProperties>
</file>