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614" r:id="rId4"/>
    <p:sldId id="617" r:id="rId5"/>
    <p:sldId id="618" r:id="rId6"/>
    <p:sldId id="619" r:id="rId7"/>
    <p:sldId id="678" r:id="rId8"/>
    <p:sldId id="622" r:id="rId9"/>
    <p:sldId id="621" r:id="rId10"/>
    <p:sldId id="628" r:id="rId11"/>
    <p:sldId id="680" r:id="rId12"/>
    <p:sldId id="679" r:id="rId13"/>
    <p:sldId id="682" r:id="rId14"/>
    <p:sldId id="625" r:id="rId15"/>
    <p:sldId id="626" r:id="rId16"/>
    <p:sldId id="627" r:id="rId17"/>
    <p:sldId id="629" r:id="rId18"/>
    <p:sldId id="690" r:id="rId19"/>
    <p:sldId id="681" r:id="rId20"/>
    <p:sldId id="692" r:id="rId21"/>
    <p:sldId id="693" r:id="rId22"/>
    <p:sldId id="694" r:id="rId23"/>
    <p:sldId id="688" r:id="rId24"/>
    <p:sldId id="689" r:id="rId25"/>
    <p:sldId id="695" r:id="rId26"/>
    <p:sldId id="696" r:id="rId27"/>
    <p:sldId id="697" r:id="rId28"/>
    <p:sldId id="635" r:id="rId29"/>
    <p:sldId id="691" r:id="rId30"/>
    <p:sldId id="636" r:id="rId31"/>
    <p:sldId id="637" r:id="rId32"/>
    <p:sldId id="638" r:id="rId33"/>
    <p:sldId id="639" r:id="rId34"/>
    <p:sldId id="640" r:id="rId35"/>
    <p:sldId id="641" r:id="rId36"/>
    <p:sldId id="642" r:id="rId37"/>
    <p:sldId id="649" r:id="rId38"/>
    <p:sldId id="687" r:id="rId39"/>
    <p:sldId id="686" r:id="rId40"/>
    <p:sldId id="650" r:id="rId41"/>
    <p:sldId id="684" r:id="rId42"/>
    <p:sldId id="685" r:id="rId43"/>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0" d="100"/>
          <a:sy n="70" d="100"/>
        </p:scale>
        <p:origin x="-1374" y="-180"/>
      </p:cViewPr>
      <p:guideLst>
        <p:guide orient="horz" pos="2160"/>
        <p:guide pos="2880"/>
      </p:guideLst>
    </p:cSldViewPr>
  </p:slideViewPr>
  <p:notesTextViewPr>
    <p:cViewPr>
      <p:scale>
        <a:sx n="1" d="1"/>
        <a:sy n="1" d="1"/>
      </p:scale>
      <p:origin x="0" y="0"/>
    </p:cViewPr>
  </p:notesTextViewPr>
  <p:sorterViewPr>
    <p:cViewPr>
      <p:scale>
        <a:sx n="90" d="100"/>
        <a:sy n="90" d="100"/>
      </p:scale>
      <p:origin x="0" y="73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F2FD9-A4C2-44BB-9CE4-D0C3BF535A78}" type="datetimeFigureOut">
              <a:rPr lang="es-PE" smtClean="0"/>
              <a:t>16/05/2017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EEDD50-F3EE-44C8-A971-8E6FDB8DF7FD}" type="slidenum">
              <a:rPr lang="es-PE" smtClean="0"/>
              <a:t>‹Nº›</a:t>
            </a:fld>
            <a:endParaRPr lang="es-PE"/>
          </a:p>
        </p:txBody>
      </p:sp>
    </p:spTree>
    <p:extLst>
      <p:ext uri="{BB962C8B-B14F-4D97-AF65-F5344CB8AC3E}">
        <p14:creationId xmlns:p14="http://schemas.microsoft.com/office/powerpoint/2010/main" val="380507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6" eaLnBrk="0" hangingPunct="0">
              <a:defRPr sz="2300" b="1">
                <a:solidFill>
                  <a:srgbClr val="FF6600"/>
                </a:solidFill>
                <a:latin typeface="Formata Regular" pitchFamily="34" charset="0"/>
              </a:defRPr>
            </a:lvl1pPr>
            <a:lvl2pPr marL="702756" indent="-270291" defTabSz="915986" eaLnBrk="0" hangingPunct="0">
              <a:defRPr sz="2300" b="1">
                <a:solidFill>
                  <a:srgbClr val="FF6600"/>
                </a:solidFill>
                <a:latin typeface="Formata Regular" pitchFamily="34" charset="0"/>
              </a:defRPr>
            </a:lvl2pPr>
            <a:lvl3pPr marL="1081164" indent="-216233" defTabSz="915986" eaLnBrk="0" hangingPunct="0">
              <a:defRPr sz="2300" b="1">
                <a:solidFill>
                  <a:srgbClr val="FF6600"/>
                </a:solidFill>
                <a:latin typeface="Formata Regular" pitchFamily="34" charset="0"/>
              </a:defRPr>
            </a:lvl3pPr>
            <a:lvl4pPr marL="1513629" indent="-216233" defTabSz="915986" eaLnBrk="0" hangingPunct="0">
              <a:defRPr sz="2300" b="1">
                <a:solidFill>
                  <a:srgbClr val="FF6600"/>
                </a:solidFill>
                <a:latin typeface="Formata Regular" pitchFamily="34" charset="0"/>
              </a:defRPr>
            </a:lvl4pPr>
            <a:lvl5pPr marL="1946095" indent="-216233" defTabSz="915986" eaLnBrk="0" hangingPunct="0">
              <a:defRPr sz="2300" b="1">
                <a:solidFill>
                  <a:srgbClr val="FF6600"/>
                </a:solidFill>
                <a:latin typeface="Formata Regular" pitchFamily="34" charset="0"/>
              </a:defRPr>
            </a:lvl5pPr>
            <a:lvl6pPr marL="2378560" indent="-216233" algn="ctr" defTabSz="915986" eaLnBrk="0" fontAlgn="base" hangingPunct="0">
              <a:spcBef>
                <a:spcPct val="0"/>
              </a:spcBef>
              <a:spcAft>
                <a:spcPct val="0"/>
              </a:spcAft>
              <a:defRPr sz="2300" b="1">
                <a:solidFill>
                  <a:srgbClr val="FF6600"/>
                </a:solidFill>
                <a:latin typeface="Formata Regular" pitchFamily="34" charset="0"/>
              </a:defRPr>
            </a:lvl6pPr>
            <a:lvl7pPr marL="2811026" indent="-216233" algn="ctr" defTabSz="915986" eaLnBrk="0" fontAlgn="base" hangingPunct="0">
              <a:spcBef>
                <a:spcPct val="0"/>
              </a:spcBef>
              <a:spcAft>
                <a:spcPct val="0"/>
              </a:spcAft>
              <a:defRPr sz="2300" b="1">
                <a:solidFill>
                  <a:srgbClr val="FF6600"/>
                </a:solidFill>
                <a:latin typeface="Formata Regular" pitchFamily="34" charset="0"/>
              </a:defRPr>
            </a:lvl7pPr>
            <a:lvl8pPr marL="3243491" indent="-216233" algn="ctr" defTabSz="915986" eaLnBrk="0" fontAlgn="base" hangingPunct="0">
              <a:spcBef>
                <a:spcPct val="0"/>
              </a:spcBef>
              <a:spcAft>
                <a:spcPct val="0"/>
              </a:spcAft>
              <a:defRPr sz="2300" b="1">
                <a:solidFill>
                  <a:srgbClr val="FF6600"/>
                </a:solidFill>
                <a:latin typeface="Formata Regular" pitchFamily="34" charset="0"/>
              </a:defRPr>
            </a:lvl8pPr>
            <a:lvl9pPr marL="3675957" indent="-216233" algn="ctr" defTabSz="915986" eaLnBrk="0" fontAlgn="base" hangingPunct="0">
              <a:spcBef>
                <a:spcPct val="0"/>
              </a:spcBef>
              <a:spcAft>
                <a:spcPct val="0"/>
              </a:spcAft>
              <a:defRPr sz="2300" b="1">
                <a:solidFill>
                  <a:srgbClr val="FF6600"/>
                </a:solidFill>
                <a:latin typeface="Formata Regular" pitchFamily="34" charset="0"/>
              </a:defRPr>
            </a:lvl9pPr>
          </a:lstStyle>
          <a:p>
            <a:pPr eaLnBrk="1" hangingPunct="1"/>
            <a:fld id="{A31AD99B-28EA-4E98-B68F-73C1E6C81928}" type="slidenum">
              <a:rPr lang="es-ES_tradnl" sz="1200" b="0">
                <a:solidFill>
                  <a:schemeClr val="tx1"/>
                </a:solidFill>
                <a:latin typeface="Times New Roman" pitchFamily="18" charset="0"/>
              </a:rPr>
              <a:pPr eaLnBrk="1" hangingPunct="1"/>
              <a:t>1</a:t>
            </a:fld>
            <a:endParaRPr lang="es-ES_tradnl" sz="1200" b="0" dirty="0">
              <a:solidFill>
                <a:schemeClr val="tx1"/>
              </a:solidFill>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6961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s-ES" smtClean="0"/>
          </a:p>
        </p:txBody>
      </p:sp>
      <p:sp>
        <p:nvSpPr>
          <p:cNvPr id="69636" name="Slide Number Placeholder 3"/>
          <p:cNvSpPr>
            <a:spLocks noGrp="1"/>
          </p:cNvSpPr>
          <p:nvPr>
            <p:ph type="sldNum" sz="quarter" idx="5"/>
          </p:nvPr>
        </p:nvSpPr>
        <p:spPr/>
        <p:txBody>
          <a:bodyPr/>
          <a:lstStyle/>
          <a:p>
            <a:pPr>
              <a:defRPr/>
            </a:pPr>
            <a:fld id="{796D308D-B413-4D0C-A691-3106345A43CB}" type="slidenum">
              <a:rPr lang="en-US" smtClean="0"/>
              <a:pPr>
                <a:defRPr/>
              </a:pPr>
              <a:t>3</a:t>
            </a:fld>
            <a:endParaRPr lang="en-US" smtClean="0"/>
          </a:p>
        </p:txBody>
      </p:sp>
    </p:spTree>
    <p:extLst>
      <p:ext uri="{BB962C8B-B14F-4D97-AF65-F5344CB8AC3E}">
        <p14:creationId xmlns:p14="http://schemas.microsoft.com/office/powerpoint/2010/main" val="173285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a:xfrm>
            <a:off x="692696" y="4427984"/>
            <a:ext cx="5486400" cy="4114800"/>
          </a:xfrm>
        </p:spPr>
        <p:txBody>
          <a:bodyPr>
            <a:normAutofit/>
          </a:bodyPr>
          <a:lstStyle/>
          <a:p>
            <a:pPr>
              <a:buFont typeface="Arial" pitchFamily="34" charset="0"/>
              <a:buChar char="•"/>
            </a:pPr>
            <a:r>
              <a:rPr lang="en-US" dirty="0"/>
              <a:t>Falta alineación con la estrategia de negocio….y  falta de claridad en la estrategia de negocio</a:t>
            </a:r>
            <a:r>
              <a:rPr lang="en-US" dirty="0" smtClean="0"/>
              <a:t>.</a:t>
            </a:r>
            <a:endParaRPr lang="en-US" dirty="0"/>
          </a:p>
          <a:p>
            <a:pPr>
              <a:buFont typeface="Arial" pitchFamily="34" charset="0"/>
              <a:buChar char="•"/>
            </a:pPr>
            <a:r>
              <a:rPr lang="en-US" dirty="0"/>
              <a:t>Mejora en la definición y aplicación de procesos, tanto de negocios como de apoyo así como la definición de servicios y funciones que atraviecen las diferentes unidades organizacionales. Falta definir claramente los principios de negocio.</a:t>
            </a:r>
          </a:p>
          <a:p>
            <a:pPr>
              <a:buFont typeface="Arial" pitchFamily="34" charset="0"/>
              <a:buChar char="•"/>
            </a:pPr>
            <a:r>
              <a:rPr lang="en-US" dirty="0" smtClean="0"/>
              <a:t>Ausencia </a:t>
            </a:r>
            <a:r>
              <a:rPr lang="en-US" dirty="0"/>
              <a:t>de políticas claras y principios para manejo de la información en su Ciclo de vida lo cual se traduce en información no consistente con problemas de calidad, consistencia y oportunidad.</a:t>
            </a:r>
          </a:p>
          <a:p>
            <a:pPr>
              <a:buFont typeface="Arial" pitchFamily="34" charset="0"/>
              <a:buChar char="•"/>
            </a:pPr>
            <a:r>
              <a:rPr lang="en-US" dirty="0" smtClean="0"/>
              <a:t>Presencia </a:t>
            </a:r>
            <a:r>
              <a:rPr lang="en-US" dirty="0"/>
              <a:t>de “silos” en el manejo de la información, procesos  y sistemas.</a:t>
            </a:r>
          </a:p>
          <a:p>
            <a:pPr>
              <a:buFont typeface="Arial" pitchFamily="34" charset="0"/>
              <a:buChar char="•"/>
            </a:pPr>
            <a:r>
              <a:rPr lang="en-US" dirty="0" smtClean="0"/>
              <a:t>Necesidad </a:t>
            </a:r>
            <a:r>
              <a:rPr lang="en-US" dirty="0"/>
              <a:t>de aumentar la agilidad para implementar cambios. Reutilización y</a:t>
            </a:r>
          </a:p>
          <a:p>
            <a:pPr>
              <a:buFont typeface="Arial" pitchFamily="34" charset="0"/>
              <a:buChar char="•"/>
            </a:pPr>
            <a:r>
              <a:rPr lang="en-US" dirty="0"/>
              <a:t>Portabilidad. Urgencia de migrar los sistemas legados.</a:t>
            </a:r>
          </a:p>
          <a:p>
            <a:pPr>
              <a:buFont typeface="Arial" pitchFamily="34" charset="0"/>
              <a:buChar char="•"/>
            </a:pPr>
            <a:r>
              <a:rPr lang="en-US" dirty="0" smtClean="0"/>
              <a:t>Mejora </a:t>
            </a:r>
            <a:r>
              <a:rPr lang="en-US" dirty="0"/>
              <a:t>en gestión de adquisiciones y desarrollos : requerimientos, modelos, diseños. Mejora gestión con terceros:proveedores, aliados negocio.</a:t>
            </a:r>
          </a:p>
          <a:p>
            <a:pPr>
              <a:buFont typeface="Arial" pitchFamily="34" charset="0"/>
              <a:buChar char="•"/>
            </a:pPr>
            <a:endParaRPr lang="en-US" dirty="0"/>
          </a:p>
          <a:p>
            <a:pPr>
              <a:buFont typeface="Arial" pitchFamily="34" charset="0"/>
              <a:buChar char="•"/>
            </a:pPr>
            <a:r>
              <a:rPr lang="en-US" dirty="0"/>
              <a:t>Necesidad de contar con estándares.</a:t>
            </a:r>
          </a:p>
          <a:p>
            <a:pPr>
              <a:buFont typeface="Arial" pitchFamily="34" charset="0"/>
              <a:buChar char="•"/>
            </a:pPr>
            <a:endParaRPr lang="en-US" dirty="0"/>
          </a:p>
          <a:p>
            <a:pPr>
              <a:buFont typeface="Arial" pitchFamily="34" charset="0"/>
              <a:buChar char="•"/>
            </a:pPr>
            <a:r>
              <a:rPr lang="en-US" dirty="0"/>
              <a:t>Necesidad de implementar métricas:niveles de servicio de negocios y operativos.</a:t>
            </a:r>
          </a:p>
          <a:p>
            <a:pPr>
              <a:buFont typeface="Arial" pitchFamily="34" charset="0"/>
              <a:buChar char="•"/>
            </a:pPr>
            <a:endParaRPr lang="en-US" dirty="0"/>
          </a:p>
          <a:p>
            <a:pPr>
              <a:buFont typeface="Arial" pitchFamily="34" charset="0"/>
              <a:buChar char="•"/>
            </a:pPr>
            <a:r>
              <a:rPr lang="en-US" dirty="0"/>
              <a:t>Dificultades en la integración de sistema</a:t>
            </a:r>
          </a:p>
        </p:txBody>
      </p:sp>
      <p:sp>
        <p:nvSpPr>
          <p:cNvPr id="4" name="3 Marcador de número de diapositiva"/>
          <p:cNvSpPr>
            <a:spLocks noGrp="1"/>
          </p:cNvSpPr>
          <p:nvPr>
            <p:ph type="sldNum" sz="quarter" idx="10"/>
          </p:nvPr>
        </p:nvSpPr>
        <p:spPr/>
        <p:txBody>
          <a:bodyPr/>
          <a:lstStyle/>
          <a:p>
            <a:pPr>
              <a:defRPr/>
            </a:pPr>
            <a:fld id="{6CD64E29-BCCD-47B8-B0DF-DE05D4B25B78}" type="slidenum">
              <a:rPr lang="es-CR" smtClean="0"/>
              <a:pPr>
                <a:defRPr/>
              </a:pPr>
              <a:t>5</a:t>
            </a:fld>
            <a:endParaRPr lang="es-CR" dirty="0"/>
          </a:p>
        </p:txBody>
      </p:sp>
    </p:spTree>
    <p:extLst>
      <p:ext uri="{BB962C8B-B14F-4D97-AF65-F5344CB8AC3E}">
        <p14:creationId xmlns:p14="http://schemas.microsoft.com/office/powerpoint/2010/main" val="271247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E3F4CDA-987A-4D0C-AAA3-60CD0AE517CE}" type="slidenum">
              <a:rPr lang="es-PE" sz="1200">
                <a:latin typeface="Times New Roman" panose="02020603050405020304" pitchFamily="18" charset="0"/>
              </a:rPr>
              <a:pPr/>
              <a:t>7</a:t>
            </a:fld>
            <a:endParaRPr lang="es-PE" sz="120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extLst>
      <p:ext uri="{BB962C8B-B14F-4D97-AF65-F5344CB8AC3E}">
        <p14:creationId xmlns:p14="http://schemas.microsoft.com/office/powerpoint/2010/main" val="3585730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E3F4CDA-987A-4D0C-AAA3-60CD0AE517CE}" type="slidenum">
              <a:rPr lang="es-PE" sz="1200">
                <a:latin typeface="Times New Roman" panose="02020603050405020304" pitchFamily="18" charset="0"/>
              </a:rPr>
              <a:pPr/>
              <a:t>19</a:t>
            </a:fld>
            <a:endParaRPr lang="es-PE" sz="120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extLst>
      <p:ext uri="{BB962C8B-B14F-4D97-AF65-F5344CB8AC3E}">
        <p14:creationId xmlns:p14="http://schemas.microsoft.com/office/powerpoint/2010/main" val="3585730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574B224-E4A8-4206-B11D-B7D39C85A777}" type="slidenum">
              <a:rPr lang="es-PE" sz="1200">
                <a:latin typeface="Times New Roman" panose="02020603050405020304" pitchFamily="18" charset="0"/>
              </a:rPr>
              <a:pPr/>
              <a:t>28</a:t>
            </a:fld>
            <a:endParaRPr lang="es-PE" sz="120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extLst>
      <p:ext uri="{BB962C8B-B14F-4D97-AF65-F5344CB8AC3E}">
        <p14:creationId xmlns:p14="http://schemas.microsoft.com/office/powerpoint/2010/main" val="145152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E96EE3D-1AB9-4DFA-A695-A827811DD168}" type="slidenum">
              <a:rPr lang="es-PE" sz="1200">
                <a:latin typeface="Times New Roman" panose="02020603050405020304" pitchFamily="18" charset="0"/>
              </a:rPr>
              <a:pPr/>
              <a:t>36</a:t>
            </a:fld>
            <a:endParaRPr lang="es-PE" sz="120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extLst>
      <p:ext uri="{BB962C8B-B14F-4D97-AF65-F5344CB8AC3E}">
        <p14:creationId xmlns:p14="http://schemas.microsoft.com/office/powerpoint/2010/main" val="28206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293050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70874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278981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65212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290078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394385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110399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40064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648605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192718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F72C346-9A02-4EE3-80D3-6E8E040256C2}" type="datetimeFigureOut">
              <a:rPr lang="es-PE" smtClean="0"/>
              <a:t>16/05/2017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8D96A8CF-8A61-4AE5-86BF-F9DBB7479BFA}" type="slidenum">
              <a:rPr lang="es-PE" smtClean="0"/>
              <a:t>‹Nº›</a:t>
            </a:fld>
            <a:endParaRPr lang="es-PE"/>
          </a:p>
        </p:txBody>
      </p:sp>
    </p:spTree>
    <p:extLst>
      <p:ext uri="{BB962C8B-B14F-4D97-AF65-F5344CB8AC3E}">
        <p14:creationId xmlns:p14="http://schemas.microsoft.com/office/powerpoint/2010/main" val="379795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2C346-9A02-4EE3-80D3-6E8E040256C2}" type="datetimeFigureOut">
              <a:rPr lang="es-PE" smtClean="0"/>
              <a:t>16/05/2017</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6A8CF-8A61-4AE5-86BF-F9DBB7479BFA}" type="slidenum">
              <a:rPr lang="es-PE" smtClean="0"/>
              <a:t>‹Nº›</a:t>
            </a:fld>
            <a:endParaRPr lang="es-PE"/>
          </a:p>
        </p:txBody>
      </p:sp>
    </p:spTree>
    <p:extLst>
      <p:ext uri="{BB962C8B-B14F-4D97-AF65-F5344CB8AC3E}">
        <p14:creationId xmlns:p14="http://schemas.microsoft.com/office/powerpoint/2010/main" val="1014615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9.jpeg"/><Relationship Id="rId2" Type="http://schemas.openxmlformats.org/officeDocument/2006/relationships/hyperlink" Target="http://www.google.co.cr/imgres?imgurl=http://www.arab4share.com/wp-content/uploads/2011/06/businesss-unit-Manager.jpg&amp;imgrefurl=http://www.arab4share.com/business-unit-manager/&amp;usg=__-z_7zLsXllH8A1FtoQ6rktMALEw=&amp;h=300&amp;w=495&amp;sz=32&amp;hl=es&amp;start=74&amp;zoom=1&amp;tbnid=f_uUrW0D4q9l-M:&amp;tbnh=79&amp;tbnw=130&amp;ei=a3YYT8G9DYLatgfS3tyBBA&amp;prev=/search?q=BUSINESS+UNITS&amp;start=63&amp;um=1&amp;hl=es&amp;sa=N&amp;gbv=2&amp;tbm=isch&amp;um=1&amp;itbs=1" TargetMode="External"/><Relationship Id="rId1" Type="http://schemas.openxmlformats.org/officeDocument/2006/relationships/slideLayout" Target="../slideLayouts/slideLayout2.xml"/><Relationship Id="rId6" Type="http://schemas.openxmlformats.org/officeDocument/2006/relationships/hyperlink" Target="http://www.google.co.cr/imgres?imgurl=http://pic90.picturetrail.com/VOL2271/12276822/21837441/360417213.jpg&amp;imgrefurl=http://sofiaperu.blogspot.com/&amp;usg=__O6S5mKHJ2JCwUErJFhLjjZAzlUQ=&amp;h=272&amp;w=476&amp;sz=40&amp;hl=es&amp;start=4&amp;zoom=1&amp;tbnid=UXjgz9nc7r-H1M:&amp;tbnh=74&amp;tbnw=129&amp;ei=4nkYT63EAYTAtged8Jy6Cw&amp;prev=/search?q=GERENCIA+GENERAL&amp;um=1&amp;hl=es&amp;sa=N&amp;gbv=2&amp;tbm=isch&amp;um=1&amp;itbs=1" TargetMode="External"/><Relationship Id="rId5" Type="http://schemas.openxmlformats.org/officeDocument/2006/relationships/image" Target="../media/image28.jpeg"/><Relationship Id="rId4" Type="http://schemas.openxmlformats.org/officeDocument/2006/relationships/hyperlink" Target="http://www.google.co.cr/imgres?imgurl=http://sujanil.files.wordpress.com/2010/02/scenario2.png&amp;imgrefurl=http://sujanil.wordpress.com/&amp;usg=__1gcqiKYI-jxIKHvbpSJUuMATi9s=&amp;h=345&amp;w=329&amp;sz=19&amp;hl=es&amp;start=89&amp;zoom=1&amp;tbnid=kDgGSuId44CW7M:&amp;tbnh=120&amp;tbnw=114&amp;ei=k3YYT_vEGMS4twfkyfCUCw&amp;prev=/search?q=BUSINESS+UNITS&amp;start=84&amp;um=1&amp;hl=es&amp;sa=N&amp;gbv=2&amp;tbm=isch&amp;um=1&amp;itbs=1"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2.jpeg"/><Relationship Id="rId2" Type="http://schemas.openxmlformats.org/officeDocument/2006/relationships/hyperlink" Target="http://www.google.co.cr/imgres?imgurl=http://www.dcgglobal.com/wp-content/uploads/2011/01/Management-Consulting6.jpg&amp;imgrefurl=http://www.dcgglobal.com/32-confronting-project-management-challenges-by-adding-a-project-management-consulting-firm.html&amp;usg=__D7zy9ZvediKYbeEAgT0_YhdUJfw=&amp;h=311&amp;w=300&amp;sz=14&amp;hl=es&amp;start=4&amp;zoom=1&amp;tbnid=iAINmj92joE1bM:&amp;tbnh=117&amp;tbnw=113&amp;ei=LXgYT_m_EcOEtge2h-yiCw&amp;prev=/search?q=project+manager&amp;um=1&amp;hl=es&amp;gbv=2&amp;tbm=isch&amp;um=1&amp;itbs=1" TargetMode="External"/><Relationship Id="rId1" Type="http://schemas.openxmlformats.org/officeDocument/2006/relationships/slideLayout" Target="../slideLayouts/slideLayout2.xml"/><Relationship Id="rId6" Type="http://schemas.openxmlformats.org/officeDocument/2006/relationships/hyperlink" Target="http://www.google.co.cr/imgres?imgurl=http://matrix-mam.com/wp-content/uploads/2010/08/business-operations.jpg&amp;imgrefurl=http://matrix-mam.com/business-operations&amp;usg=__pDKWy4i1IAaYfFsPF0QVbs8hwHs=&amp;h=206&amp;w=245&amp;sz=7&amp;hl=es&amp;start=5&amp;zoom=1&amp;tbnid=LDJMM-KGZ2Tk4M:&amp;tbnh=92&amp;tbnw=110&amp;ei=z38YT7jQC4S2tweZnujACw&amp;prev=/search?q=business+operations&amp;um=1&amp;hl=es&amp;gbv=2&amp;tbm=isch&amp;um=1&amp;itbs=1" TargetMode="External"/><Relationship Id="rId5" Type="http://schemas.openxmlformats.org/officeDocument/2006/relationships/image" Target="../media/image31.jpeg"/><Relationship Id="rId4" Type="http://schemas.openxmlformats.org/officeDocument/2006/relationships/hyperlink" Target="http://www.google.co.cr/imgres?imgurl=http://programmedevelopment.com/public/uploads/images/figure_with_blueprints.png&amp;imgrefurl=http://programmedevelopment.com/evaluating-ability/evaluating-people/enterprise-solution-architect&amp;usg=__jb_Be5BvvxXrJ3bzR_vwunQC8kg=&amp;h=500&amp;w=375&amp;sz=91&amp;hl=es&amp;start=27&amp;zoom=1&amp;tbnid=Ux0aYuEdnRM0cM:&amp;tbnh=130&amp;tbnw=98&amp;ei=C3kYT5eXIIaFtgfoztivCw&amp;prev=/search?q=solution+architects&amp;start=21&amp;um=1&amp;hl=es&amp;sa=N&amp;gbv=2&amp;tbm=isch&amp;um=1&amp;itbs=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hyperlink" Target="http://images.google.co.cr/imgres?imgurl=http://hothardware.com/newsimages/Item8912/server-room.jpg&amp;imgrefurl=http://hothardware.com/News/Could-Atombased-Servers-Save-Energy/&amp;usg=__MgRKOCa1aoFQuZGT9ywCUynFuSo=&amp;h=466&amp;w=600&amp;sz=84&amp;hl=es&amp;start=51&amp;um=1&amp;itbs=1&amp;tbnid=vn1ntXOcPhaVQM:&amp;tbnh=105&amp;tbnw=135&amp;prev=/images?q=servers&amp;start=36&amp;um=1&amp;hl=es&amp;sa=N&amp;ndsp=18&amp;tbs=isch:1" TargetMode="External"/><Relationship Id="rId18" Type="http://schemas.openxmlformats.org/officeDocument/2006/relationships/image" Target="../media/image13.jpeg"/><Relationship Id="rId3" Type="http://schemas.openxmlformats.org/officeDocument/2006/relationships/hyperlink" Target="http://images.google.co.cr/imgres?imgurl=http://www.cartoonstock.com/lowres/aba0311l.jpg&amp;imgrefurl=http://www.cartoonstock.com/directory/m/monograms.asp&amp;usg=__IMf1bv0NQIefr4u3bo3WMqBygwg=&amp;h=400&amp;w=371&amp;sz=34&amp;hl=es&amp;start=1&amp;um=1&amp;itbs=1&amp;tbnid=LGxIDgpUXt4x6M:&amp;tbnh=124&amp;tbnw=115&amp;prev=/images?q=bank+cashier&amp;um=1&amp;hl=es&amp;tbs=isch:1" TargetMode="External"/><Relationship Id="rId7" Type="http://schemas.openxmlformats.org/officeDocument/2006/relationships/hyperlink" Target="http://images.google.co.cr/imgres?imgurl=http://www.wescodns.net/services/images/server1.gif&amp;imgrefurl=http://www.wescodns.net/services/serverconfig.htm&amp;usg=__-bcI4asuf8ClwfdQsTCh41xjl84=&amp;h=415&amp;w=415&amp;sz=61&amp;hl=es&amp;start=11&amp;um=1&amp;itbs=1&amp;tbnid=ZlWf631HzzlKwM:&amp;tbnh=125&amp;tbnw=125&amp;prev=/images?q=servers&amp;um=1&amp;hl=es&amp;tbs=isch:1" TargetMode="External"/><Relationship Id="rId12" Type="http://schemas.openxmlformats.org/officeDocument/2006/relationships/image" Target="../media/image10.jpeg"/><Relationship Id="rId17" Type="http://schemas.openxmlformats.org/officeDocument/2006/relationships/hyperlink" Target="http://images.google.co.cr/imgres?imgurl=http://www.cartoonstock.com/newscartoons/cartoonists/jlv/lowres/jlvn374l.jpg&amp;imgrefurl=http://www.cartoonstock.com/directory/s/saving_account.asp&amp;usg=__8aGagITEf_-uZurLfAG13l94bpc=&amp;h=400&amp;w=344&amp;sz=51&amp;hl=es&amp;start=12&amp;um=1&amp;itbs=1&amp;tbnid=iDnLpOxzy0dlqM:&amp;tbnh=124&amp;tbnw=107&amp;prev=/images?q=bank+cashier&amp;um=1&amp;hl=es&amp;tbs=isch:1" TargetMode="External"/><Relationship Id="rId2" Type="http://schemas.openxmlformats.org/officeDocument/2006/relationships/notesSlide" Target="../notesSlides/notesSlide3.xml"/><Relationship Id="rId16" Type="http://schemas.openxmlformats.org/officeDocument/2006/relationships/image" Target="../media/image12.jpeg"/><Relationship Id="rId20"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hyperlink" Target="http://images.google.co.cr/imgres?imgurl=http://www.stonecastlerecycling.com/uploads/images/sun%20servers.jpg&amp;imgrefurl=http://www.stonecastlerecycling.com/server-servers-workstation-workstations-ibm-risc-sun-etc.html&amp;usg=__ZW_dSTais3m5THgySmb2T15AocU=&amp;h=500&amp;w=400&amp;sz=19&amp;hl=es&amp;start=25&amp;um=1&amp;itbs=1&amp;tbnid=m1BQfOyQ99DRbM:&amp;tbnh=130&amp;tbnw=104&amp;prev=/images?q=servers&amp;start=18&amp;um=1&amp;hl=es&amp;sa=N&amp;ndsp=18&amp;tbs=isch:1" TargetMode="External"/><Relationship Id="rId5" Type="http://schemas.openxmlformats.org/officeDocument/2006/relationships/hyperlink" Target="http://willscullypower.files.wordpress.com/2008/12/omniture-servers.jpg" TargetMode="External"/><Relationship Id="rId15" Type="http://schemas.openxmlformats.org/officeDocument/2006/relationships/hyperlink" Target="http://images.google.co.cr/imgres?imgurl=http://enterprisesystemsconsulting.com/uploads/web_servers.jpg&amp;imgrefurl=http://enterprisesystemsconsulting.com/index.php?/categories/12-Photography&amp;usg=__Sef9bRzHG-zBqZKbelYFqSiSLEw=&amp;h=600&amp;w=800&amp;sz=215&amp;hl=es&amp;start=10&amp;um=1&amp;itbs=1&amp;tbnid=4x5OK6AGUpleqM:&amp;tbnh=107&amp;tbnw=143&amp;prev=/images?q=web+servers&amp;um=1&amp;hl=es&amp;tbs=isch:1" TargetMode="External"/><Relationship Id="rId10" Type="http://schemas.openxmlformats.org/officeDocument/2006/relationships/image" Target="../media/image9.jpeg"/><Relationship Id="rId19" Type="http://schemas.openxmlformats.org/officeDocument/2006/relationships/hyperlink" Target="http://images.google.co.cr/imgres?imgurl=http://www.cartoonstock.com/newscartoons/cartoonists/aba/lowres/aban358l.jpg&amp;imgrefurl=http://www.cartoonstock.com/directory/h/helpline.asp&amp;usg=__vV0k1Wx8zKQLEfFsRCCqfMHEYKw=&amp;h=400&amp;w=393&amp;sz=94&amp;hl=es&amp;start=1&amp;um=1&amp;itbs=1&amp;tbnid=he0lkTnfkM8IbM:&amp;tbnh=124&amp;tbnw=122&amp;prev=/images?q=internet+banking+customer&amp;um=1&amp;hl=es&amp;tbs=isch:1" TargetMode="External"/><Relationship Id="rId4" Type="http://schemas.openxmlformats.org/officeDocument/2006/relationships/image" Target="../media/image6.jpeg"/><Relationship Id="rId9" Type="http://schemas.openxmlformats.org/officeDocument/2006/relationships/hyperlink" Target="http://images.google.co.cr/imgres?imgurl=http://media.bestofmicro.com/hp-server-web-2-0,E-Y-106810-13.jpg&amp;imgrefurl=http://www.tomshardware.com/reviews/hp-server-web,1943.html&amp;usg=__hhdb6df0NGR80wogLKJkPwnIf5U=&amp;h=338&amp;w=450&amp;sz=36&amp;hl=es&amp;start=7&amp;um=1&amp;itbs=1&amp;tbnid=ubfc6rj7uhhmvM:&amp;tbnh=95&amp;tbnw=127&amp;prev=/images?q=servers&amp;um=1&amp;hl=es&amp;tbs=isch:1" TargetMode="External"/><Relationship Id="rId1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7.jpeg"/><Relationship Id="rId18" Type="http://schemas.openxmlformats.org/officeDocument/2006/relationships/hyperlink" Target="http://images.google.co.cr/imgres?imgurl=http://www.cartoonstock.com/newscartoons/cartoonists/jlv/lowres/jlvn374l.jpg&amp;imgrefurl=http://www.cartoonstock.com/directory/s/saving_account.asp&amp;usg=__8aGagITEf_-uZurLfAG13l94bpc=&amp;h=400&amp;w=344&amp;sz=51&amp;hl=es&amp;start=12&amp;um=1&amp;itbs=1&amp;tbnid=iDnLpOxzy0dlqM:&amp;tbnh=124&amp;tbnw=107&amp;prev=/images?q=bank+cashier&amp;um=1&amp;hl=es&amp;tbs=isch:1" TargetMode="External"/><Relationship Id="rId3" Type="http://schemas.openxmlformats.org/officeDocument/2006/relationships/hyperlink" Target="http://willscullypower.files.wordpress.com/2008/12/omniture-servers.jpg" TargetMode="External"/><Relationship Id="rId21" Type="http://schemas.openxmlformats.org/officeDocument/2006/relationships/image" Target="../media/image14.jpeg"/><Relationship Id="rId7" Type="http://schemas.openxmlformats.org/officeDocument/2006/relationships/hyperlink" Target="http://images.google.co.cr/imgres?imgurl=http://media.bestofmicro.com/hp-server-web-2-0,E-Y-106810-13.jpg&amp;imgrefurl=http://www.tomshardware.com/reviews/hp-server-web,1943.html&amp;usg=__hhdb6df0NGR80wogLKJkPwnIf5U=&amp;h=338&amp;w=450&amp;sz=36&amp;hl=es&amp;start=7&amp;um=1&amp;itbs=1&amp;tbnid=ubfc6rj7uhhmvM:&amp;tbnh=95&amp;tbnw=127&amp;prev=/images?q=servers&amp;um=1&amp;hl=es&amp;tbs=isch:1" TargetMode="External"/><Relationship Id="rId12" Type="http://schemas.openxmlformats.org/officeDocument/2006/relationships/hyperlink" Target="http://images.google.co.cr/imgres?imgurl=http://www.magicdraw.com/images/noteworthy/168/cameo_business_modeler/3_bpmn_collaboration_diagram.png&amp;imgrefurl=http://www.magicdraw.com/cameobusinessmodeler&amp;usg=__K8kuPvMyW2wBo1ig_fDmGXLIKgc=&amp;h=478&amp;w=737&amp;sz=10&amp;hl=es&amp;start=1&amp;um=1&amp;itbs=1&amp;tbnid=BvkmIrxdmdwEWM:&amp;tbnh=91&amp;tbnw=141&amp;prev=/images?q=bpmn+process+swim+lanes&amp;um=1&amp;hl=es&amp;tbs=isch:1" TargetMode="External"/><Relationship Id="rId17" Type="http://schemas.openxmlformats.org/officeDocument/2006/relationships/image" Target="../media/image6.jpeg"/><Relationship Id="rId2" Type="http://schemas.openxmlformats.org/officeDocument/2006/relationships/image" Target="../media/image15.jpeg"/><Relationship Id="rId16" Type="http://schemas.openxmlformats.org/officeDocument/2006/relationships/hyperlink" Target="http://images.google.co.cr/imgres?imgurl=http://www.cartoonstock.com/lowres/aba0311l.jpg&amp;imgrefurl=http://www.cartoonstock.com/directory/m/monograms.asp&amp;usg=__IMf1bv0NQIefr4u3bo3WMqBygwg=&amp;h=400&amp;w=371&amp;sz=34&amp;hl=es&amp;start=1&amp;um=1&amp;itbs=1&amp;tbnid=LGxIDgpUXt4x6M:&amp;tbnh=124&amp;tbnw=115&amp;prev=/images?q=bank+cashier&amp;um=1&amp;hl=es&amp;tbs=isch:1" TargetMode="External"/><Relationship Id="rId20" Type="http://schemas.openxmlformats.org/officeDocument/2006/relationships/hyperlink" Target="http://images.google.co.cr/imgres?imgurl=http://www.cartoonstock.com/newscartoons/cartoonists/aba/lowres/aban358l.jpg&amp;imgrefurl=http://www.cartoonstock.com/directory/h/helpline.asp&amp;usg=__vV0k1Wx8zKQLEfFsRCCqfMHEYKw=&amp;h=400&amp;w=393&amp;sz=94&amp;hl=es&amp;start=1&amp;um=1&amp;itbs=1&amp;tbnid=he0lkTnfkM8IbM:&amp;tbnh=124&amp;tbnw=122&amp;prev=/images?q=internet+banking+customer&amp;um=1&amp;hl=es&amp;tbs=isch:1" TargetMode="Externa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6.png"/><Relationship Id="rId5" Type="http://schemas.openxmlformats.org/officeDocument/2006/relationships/hyperlink" Target="http://images.google.co.cr/imgres?imgurl=http://www.wescodns.net/services/images/server1.gif&amp;imgrefurl=http://www.wescodns.net/services/serverconfig.htm&amp;usg=__-bcI4asuf8ClwfdQsTCh41xjl84=&amp;h=415&amp;w=415&amp;sz=61&amp;hl=es&amp;start=11&amp;um=1&amp;itbs=1&amp;tbnid=ZlWf631HzzlKwM:&amp;tbnh=125&amp;tbnw=125&amp;prev=/images?q=servers&amp;um=1&amp;hl=es&amp;tbs=isch:1" TargetMode="External"/><Relationship Id="rId15" Type="http://schemas.openxmlformats.org/officeDocument/2006/relationships/image" Target="../media/image18.jpeg"/><Relationship Id="rId10" Type="http://schemas.openxmlformats.org/officeDocument/2006/relationships/image" Target="../media/image12.jpeg"/><Relationship Id="rId19"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hyperlink" Target="http://images.google.co.cr/imgres?imgurl=http://enterprisesystemsconsulting.com/uploads/web_servers.jpg&amp;imgrefurl=http://enterprisesystemsconsulting.com/index.php?/categories/12-Photography&amp;usg=__Sef9bRzHG-zBqZKbelYFqSiSLEw=&amp;h=600&amp;w=800&amp;sz=215&amp;hl=es&amp;start=10&amp;um=1&amp;itbs=1&amp;tbnid=4x5OK6AGUpleqM:&amp;tbnh=107&amp;tbnw=143&amp;prev=/images?q=web+servers&amp;um=1&amp;hl=es&amp;tbs=isch:1" TargetMode="External"/><Relationship Id="rId14" Type="http://schemas.openxmlformats.org/officeDocument/2006/relationships/hyperlink" Target="http://images.google.co.cr/imgres?imgurl=http://www.yworks.com/products/yfiles/doc/developers-guide/figures/table-bpmn-smaller.png&amp;imgrefurl=http://www.yworks.com/products/yfiles/doc/developers-guide/tabular_presentation.html&amp;usg=__hXcLTQFmBmVfgbz0DQy965zMJdc=&amp;h=250&amp;w=468&amp;sz=18&amp;hl=es&amp;start=20&amp;um=1&amp;itbs=1&amp;tbnid=zSwdjIaLHPpL0M:&amp;tbnh=68&amp;tbnw=128&amp;prev=/images?q=bpmn+process+swim+lanes&amp;start=18&amp;um=1&amp;hl=es&amp;sa=N&amp;ndsp=18&amp;tbs=isch:1"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4164754" y="1628800"/>
            <a:ext cx="4583710"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s-ES" sz="6000" b="1" dirty="0" smtClean="0">
                <a:solidFill>
                  <a:srgbClr val="000000"/>
                </a:solidFill>
              </a:rPr>
              <a:t>Arquitectura </a:t>
            </a:r>
          </a:p>
          <a:p>
            <a:pPr algn="l"/>
            <a:r>
              <a:rPr lang="es-ES" sz="6000" b="1" dirty="0" smtClean="0">
                <a:solidFill>
                  <a:srgbClr val="000000"/>
                </a:solidFill>
              </a:rPr>
              <a:t>Empresarial</a:t>
            </a:r>
            <a:endParaRPr lang="es-ES" sz="6000" b="1" dirty="0">
              <a:solidFill>
                <a:srgbClr val="000000"/>
              </a:solidFill>
            </a:endParaRPr>
          </a:p>
        </p:txBody>
      </p:sp>
      <p:sp>
        <p:nvSpPr>
          <p:cNvPr id="2053" name="Rectangle 11"/>
          <p:cNvSpPr>
            <a:spLocks noChangeArrowheads="1"/>
          </p:cNvSpPr>
          <p:nvPr/>
        </p:nvSpPr>
        <p:spPr bwMode="auto">
          <a:xfrm>
            <a:off x="0" y="0"/>
            <a:ext cx="9144000" cy="981075"/>
          </a:xfrm>
          <a:prstGeom prst="rect">
            <a:avLst/>
          </a:prstGeom>
          <a:solidFill>
            <a:srgbClr val="FEAD0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dirty="0">
              <a:solidFill>
                <a:schemeClr val="tx1"/>
              </a:solidFill>
              <a:latin typeface="Arial" charset="0"/>
            </a:endParaRPr>
          </a:p>
        </p:txBody>
      </p:sp>
      <p:pic>
        <p:nvPicPr>
          <p:cNvPr id="6" name="4 Imagen" descr="http://congreso.us.es/ingegraf/marcos/menu/presentacion/images/organizacion.gif"/>
          <p:cNvPicPr/>
          <p:nvPr/>
        </p:nvPicPr>
        <p:blipFill>
          <a:blip r:embed="rId3" cstate="print"/>
          <a:srcRect/>
          <a:stretch>
            <a:fillRect/>
          </a:stretch>
        </p:blipFill>
        <p:spPr bwMode="auto">
          <a:xfrm>
            <a:off x="323528" y="1340768"/>
            <a:ext cx="3500462" cy="3286128"/>
          </a:xfrm>
          <a:prstGeom prst="rect">
            <a:avLst/>
          </a:prstGeom>
          <a:noFill/>
          <a:ln w="9525">
            <a:noFill/>
            <a:miter lim="800000"/>
            <a:headEnd/>
            <a:tailEnd/>
          </a:ln>
        </p:spPr>
      </p:pic>
      <p:sp>
        <p:nvSpPr>
          <p:cNvPr id="7" name="2 Marcador de texto"/>
          <p:cNvSpPr txBox="1">
            <a:spLocks/>
          </p:cNvSpPr>
          <p:nvPr/>
        </p:nvSpPr>
        <p:spPr>
          <a:xfrm>
            <a:off x="323528" y="5570160"/>
            <a:ext cx="5040560" cy="66715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b="1" dirty="0" smtClean="0"/>
              <a:t>Ing. Luis Contreras</a:t>
            </a:r>
            <a:endParaRPr lang="es-PE" sz="2400" b="1" dirty="0"/>
          </a:p>
        </p:txBody>
      </p:sp>
    </p:spTree>
    <p:extLst>
      <p:ext uri="{BB962C8B-B14F-4D97-AF65-F5344CB8AC3E}">
        <p14:creationId xmlns:p14="http://schemas.microsoft.com/office/powerpoint/2010/main" val="257417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1" name="Picture 3"/>
          <p:cNvPicPr>
            <a:picLocks noChangeAspect="1" noChangeArrowheads="1"/>
          </p:cNvPicPr>
          <p:nvPr/>
        </p:nvPicPr>
        <p:blipFill>
          <a:blip r:embed="rId2"/>
          <a:srcRect/>
          <a:stretch>
            <a:fillRect/>
          </a:stretch>
        </p:blipFill>
        <p:spPr bwMode="auto">
          <a:xfrm>
            <a:off x="611188" y="1412875"/>
            <a:ext cx="7705725" cy="43672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79" name="1 Título"/>
          <p:cNvSpPr>
            <a:spLocks noGrp="1"/>
          </p:cNvSpPr>
          <p:nvPr>
            <p:ph type="title"/>
          </p:nvPr>
        </p:nvSpPr>
        <p:spPr>
          <a:xfrm>
            <a:off x="539750" y="476250"/>
            <a:ext cx="8229600" cy="523875"/>
          </a:xfrm>
        </p:spPr>
        <p:txBody>
          <a:bodyPr>
            <a:normAutofit fontScale="90000"/>
          </a:bodyPr>
          <a:lstStyle/>
          <a:p>
            <a:r>
              <a:rPr lang="es-ES_tradnl" sz="3600" b="1" smtClean="0"/>
              <a:t>1.1. Concepto de AE</a:t>
            </a:r>
            <a:endParaRPr lang="es-MX" sz="3600" b="1" smtClean="0"/>
          </a:p>
        </p:txBody>
      </p:sp>
    </p:spTree>
    <p:extLst>
      <p:ext uri="{BB962C8B-B14F-4D97-AF65-F5344CB8AC3E}">
        <p14:creationId xmlns:p14="http://schemas.microsoft.com/office/powerpoint/2010/main" val="997850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1 Título"/>
          <p:cNvSpPr>
            <a:spLocks noGrp="1"/>
          </p:cNvSpPr>
          <p:nvPr>
            <p:ph type="title"/>
          </p:nvPr>
        </p:nvSpPr>
        <p:spPr>
          <a:xfrm>
            <a:off x="539750" y="476250"/>
            <a:ext cx="8229600" cy="523875"/>
          </a:xfrm>
        </p:spPr>
        <p:txBody>
          <a:bodyPr>
            <a:normAutofit fontScale="90000"/>
          </a:bodyPr>
          <a:lstStyle/>
          <a:p>
            <a:r>
              <a:rPr lang="es-ES_tradnl" sz="3600" b="1" dirty="0" smtClean="0"/>
              <a:t>1.1. Concepto de AE</a:t>
            </a:r>
            <a:endParaRPr lang="es-MX" sz="3600"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70861"/>
            <a:ext cx="8760198" cy="4131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171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395288" y="1341438"/>
            <a:ext cx="8229600" cy="3886200"/>
          </a:xfrm>
        </p:spPr>
        <p:txBody>
          <a:bodyPr>
            <a:noAutofit/>
          </a:bodyPr>
          <a:lstStyle/>
          <a:p>
            <a:pPr algn="just"/>
            <a:r>
              <a:rPr lang="es-MX" sz="2800" dirty="0"/>
              <a:t>Arquitectura Empresarial es el conjunto de elementos organizacionales (objetivos estratégicos, departamentos, procesos, tecnología, personal, etc.) que describen a la empresa y se relacionan entre </a:t>
            </a:r>
            <a:r>
              <a:rPr lang="es-MX" sz="2800" dirty="0" smtClean="0"/>
              <a:t>sí</a:t>
            </a:r>
          </a:p>
          <a:p>
            <a:pPr algn="just"/>
            <a:r>
              <a:rPr lang="es-MX" sz="2800" dirty="0" smtClean="0"/>
              <a:t>garantizando </a:t>
            </a:r>
            <a:r>
              <a:rPr lang="es-MX" sz="2800" dirty="0"/>
              <a:t>la alineación desde los niveles más altos (estratégicos) hasta los más bajos (operativos), </a:t>
            </a:r>
            <a:endParaRPr lang="es-MX" sz="2800" dirty="0" smtClean="0"/>
          </a:p>
          <a:p>
            <a:pPr algn="just"/>
            <a:r>
              <a:rPr lang="es-MX" sz="2800" dirty="0" smtClean="0"/>
              <a:t>con </a:t>
            </a:r>
            <a:r>
              <a:rPr lang="es-MX" sz="2800" dirty="0"/>
              <a:t>el fin de optimizar la generación de productos y servicios que conforman la propuesta de valor entregada a los clientes.</a:t>
            </a:r>
            <a:endParaRPr lang="en-US" sz="2800" dirty="0" smtClean="0"/>
          </a:p>
        </p:txBody>
      </p:sp>
      <p:sp>
        <p:nvSpPr>
          <p:cNvPr id="44035" name="1 Título"/>
          <p:cNvSpPr>
            <a:spLocks noGrp="1"/>
          </p:cNvSpPr>
          <p:nvPr>
            <p:ph type="title"/>
          </p:nvPr>
        </p:nvSpPr>
        <p:spPr>
          <a:xfrm>
            <a:off x="539750" y="476250"/>
            <a:ext cx="8229600" cy="523875"/>
          </a:xfrm>
        </p:spPr>
        <p:txBody>
          <a:bodyPr>
            <a:normAutofit fontScale="90000"/>
          </a:bodyPr>
          <a:lstStyle/>
          <a:p>
            <a:r>
              <a:rPr lang="es-ES_tradnl" sz="3600" b="1" smtClean="0"/>
              <a:t>1.1. Concepto de AE</a:t>
            </a:r>
            <a:endParaRPr lang="es-MX" sz="3600" b="1" smtClean="0"/>
          </a:p>
        </p:txBody>
      </p:sp>
    </p:spTree>
    <p:extLst>
      <p:ext uri="{BB962C8B-B14F-4D97-AF65-F5344CB8AC3E}">
        <p14:creationId xmlns:p14="http://schemas.microsoft.com/office/powerpoint/2010/main" val="2193201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1 Título"/>
          <p:cNvSpPr>
            <a:spLocks noGrp="1"/>
          </p:cNvSpPr>
          <p:nvPr>
            <p:ph type="title"/>
          </p:nvPr>
        </p:nvSpPr>
        <p:spPr>
          <a:xfrm>
            <a:off x="539750" y="476250"/>
            <a:ext cx="8229600" cy="523875"/>
          </a:xfrm>
        </p:spPr>
        <p:txBody>
          <a:bodyPr>
            <a:normAutofit fontScale="90000"/>
          </a:bodyPr>
          <a:lstStyle/>
          <a:p>
            <a:r>
              <a:rPr lang="es-ES_tradnl" sz="3600" b="1" smtClean="0"/>
              <a:t>1.1. Concepto de AE</a:t>
            </a:r>
            <a:endParaRPr lang="es-MX" sz="3600" b="1" smtClean="0"/>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376891"/>
            <a:ext cx="8710870" cy="4428373"/>
          </a:xfrm>
          <a:prstGeom prst="rect">
            <a:avLst/>
          </a:prstGeom>
        </p:spPr>
      </p:pic>
    </p:spTree>
    <p:extLst>
      <p:ext uri="{BB962C8B-B14F-4D97-AF65-F5344CB8AC3E}">
        <p14:creationId xmlns:p14="http://schemas.microsoft.com/office/powerpoint/2010/main" val="1372215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a:spLocks noGrp="1"/>
          </p:cNvSpPr>
          <p:nvPr>
            <p:ph type="title"/>
          </p:nvPr>
        </p:nvSpPr>
        <p:spPr>
          <a:xfrm>
            <a:off x="539750" y="476250"/>
            <a:ext cx="8229600" cy="523875"/>
          </a:xfrm>
        </p:spPr>
        <p:txBody>
          <a:bodyPr>
            <a:normAutofit fontScale="90000"/>
          </a:bodyPr>
          <a:lstStyle/>
          <a:p>
            <a:r>
              <a:rPr lang="es-ES_tradnl" sz="3600" b="1" smtClean="0"/>
              <a:t>1.1. Concepto de AE</a:t>
            </a:r>
            <a:endParaRPr lang="es-MX" sz="3600" b="1" smtClean="0"/>
          </a:p>
        </p:txBody>
      </p:sp>
      <p:pic>
        <p:nvPicPr>
          <p:cNvPr id="110595" name="Picture 3"/>
          <p:cNvPicPr>
            <a:picLocks noChangeAspect="1" noChangeArrowheads="1"/>
          </p:cNvPicPr>
          <p:nvPr/>
        </p:nvPicPr>
        <p:blipFill>
          <a:blip r:embed="rId2"/>
          <a:srcRect/>
          <a:stretch>
            <a:fillRect/>
          </a:stretch>
        </p:blipFill>
        <p:spPr bwMode="auto">
          <a:xfrm>
            <a:off x="1042988" y="1131888"/>
            <a:ext cx="4537075" cy="528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108" name="TextBox 8"/>
          <p:cNvSpPr txBox="1">
            <a:spLocks noChangeArrowheads="1"/>
          </p:cNvSpPr>
          <p:nvPr/>
        </p:nvSpPr>
        <p:spPr bwMode="auto">
          <a:xfrm>
            <a:off x="6011863" y="2122488"/>
            <a:ext cx="295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dirty="0"/>
              <a:t>AE </a:t>
            </a:r>
            <a:r>
              <a:rPr lang="en-US" dirty="0" err="1"/>
              <a:t>es</a:t>
            </a:r>
            <a:r>
              <a:rPr lang="en-US" dirty="0"/>
              <a:t> el </a:t>
            </a:r>
            <a:r>
              <a:rPr lang="en-US" dirty="0" err="1"/>
              <a:t>engranaje</a:t>
            </a:r>
            <a:r>
              <a:rPr lang="en-US" dirty="0"/>
              <a:t> que </a:t>
            </a:r>
            <a:r>
              <a:rPr lang="en-US" dirty="0" err="1"/>
              <a:t>falta</a:t>
            </a:r>
            <a:endParaRPr lang="en-US" dirty="0"/>
          </a:p>
        </p:txBody>
      </p:sp>
    </p:spTree>
    <p:extLst>
      <p:ext uri="{BB962C8B-B14F-4D97-AF65-F5344CB8AC3E}">
        <p14:creationId xmlns:p14="http://schemas.microsoft.com/office/powerpoint/2010/main" val="29705751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fade">
                                      <p:cBhvr>
                                        <p:cTn id="7"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Título"/>
          <p:cNvSpPr>
            <a:spLocks noGrp="1"/>
          </p:cNvSpPr>
          <p:nvPr>
            <p:ph type="title"/>
          </p:nvPr>
        </p:nvSpPr>
        <p:spPr>
          <a:xfrm>
            <a:off x="539750" y="476250"/>
            <a:ext cx="8229600" cy="523875"/>
          </a:xfrm>
        </p:spPr>
        <p:txBody>
          <a:bodyPr>
            <a:normAutofit fontScale="90000"/>
          </a:bodyPr>
          <a:lstStyle/>
          <a:p>
            <a:r>
              <a:rPr lang="es-ES_tradnl" sz="3600" b="1" smtClean="0"/>
              <a:t>1.1. Concepto de AE</a:t>
            </a:r>
            <a:endParaRPr lang="es-MX" sz="3600" b="1" smtClean="0"/>
          </a:p>
        </p:txBody>
      </p:sp>
      <p:pic>
        <p:nvPicPr>
          <p:cNvPr id="111618" name="Picture 2"/>
          <p:cNvPicPr>
            <a:picLocks noChangeAspect="1" noChangeArrowheads="1"/>
          </p:cNvPicPr>
          <p:nvPr/>
        </p:nvPicPr>
        <p:blipFill>
          <a:blip r:embed="rId2"/>
          <a:srcRect/>
          <a:stretch>
            <a:fillRect/>
          </a:stretch>
        </p:blipFill>
        <p:spPr bwMode="auto">
          <a:xfrm>
            <a:off x="630238" y="1143000"/>
            <a:ext cx="5729287" cy="55451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132" name="TextBox 6"/>
          <p:cNvSpPr txBox="1">
            <a:spLocks noChangeArrowheads="1"/>
          </p:cNvSpPr>
          <p:nvPr/>
        </p:nvSpPr>
        <p:spPr bwMode="auto">
          <a:xfrm>
            <a:off x="6011863" y="2122488"/>
            <a:ext cx="295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t>AE es el engranaje que falta</a:t>
            </a:r>
          </a:p>
        </p:txBody>
      </p:sp>
    </p:spTree>
    <p:extLst>
      <p:ext uri="{BB962C8B-B14F-4D97-AF65-F5344CB8AC3E}">
        <p14:creationId xmlns:p14="http://schemas.microsoft.com/office/powerpoint/2010/main" val="3986870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Título"/>
          <p:cNvSpPr>
            <a:spLocks noGrp="1"/>
          </p:cNvSpPr>
          <p:nvPr>
            <p:ph type="title"/>
          </p:nvPr>
        </p:nvSpPr>
        <p:spPr>
          <a:xfrm>
            <a:off x="539750" y="476250"/>
            <a:ext cx="8229600" cy="523875"/>
          </a:xfrm>
        </p:spPr>
        <p:txBody>
          <a:bodyPr>
            <a:normAutofit fontScale="90000"/>
          </a:bodyPr>
          <a:lstStyle/>
          <a:p>
            <a:r>
              <a:rPr lang="es-ES_tradnl" sz="3600" b="1" smtClean="0"/>
              <a:t>1.1. Concepto de AE</a:t>
            </a:r>
            <a:endParaRPr lang="es-MX" sz="3600" b="1" smtClean="0"/>
          </a:p>
        </p:txBody>
      </p:sp>
      <p:pic>
        <p:nvPicPr>
          <p:cNvPr id="112642" name="Picture 2"/>
          <p:cNvPicPr>
            <a:picLocks noChangeAspect="1" noChangeArrowheads="1"/>
          </p:cNvPicPr>
          <p:nvPr/>
        </p:nvPicPr>
        <p:blipFill>
          <a:blip r:embed="rId2"/>
          <a:srcRect/>
          <a:stretch>
            <a:fillRect/>
          </a:stretch>
        </p:blipFill>
        <p:spPr bwMode="auto">
          <a:xfrm>
            <a:off x="549275" y="1052513"/>
            <a:ext cx="5872163" cy="561816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156" name="TextBox 7"/>
          <p:cNvSpPr txBox="1">
            <a:spLocks noChangeArrowheads="1"/>
          </p:cNvSpPr>
          <p:nvPr/>
        </p:nvSpPr>
        <p:spPr bwMode="auto">
          <a:xfrm>
            <a:off x="6011863" y="2122488"/>
            <a:ext cx="29527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t>AE es el engranaje que falta.</a:t>
            </a:r>
          </a:p>
          <a:p>
            <a:pPr eaLnBrk="1" hangingPunct="1"/>
            <a:r>
              <a:rPr lang="en-US"/>
              <a:t>Se complementa con BPM y SOA</a:t>
            </a:r>
          </a:p>
        </p:txBody>
      </p:sp>
    </p:spTree>
    <p:extLst>
      <p:ext uri="{BB962C8B-B14F-4D97-AF65-F5344CB8AC3E}">
        <p14:creationId xmlns:p14="http://schemas.microsoft.com/office/powerpoint/2010/main" val="3724613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1"/>
          <p:cNvSpPr>
            <a:spLocks noGrp="1"/>
          </p:cNvSpPr>
          <p:nvPr>
            <p:ph idx="1"/>
          </p:nvPr>
        </p:nvSpPr>
        <p:spPr>
          <a:xfrm>
            <a:off x="395288" y="1125538"/>
            <a:ext cx="8229600" cy="1004887"/>
          </a:xfrm>
        </p:spPr>
        <p:txBody>
          <a:bodyPr/>
          <a:lstStyle/>
          <a:p>
            <a:pPr algn="just"/>
            <a:r>
              <a:rPr lang="en-US" sz="2400" smtClean="0"/>
              <a:t>Marco de </a:t>
            </a:r>
            <a:r>
              <a:rPr lang="es-PE" sz="2400" smtClean="0"/>
              <a:t>referencia</a:t>
            </a:r>
          </a:p>
        </p:txBody>
      </p:sp>
      <p:sp>
        <p:nvSpPr>
          <p:cNvPr id="51204" name="1 Título"/>
          <p:cNvSpPr>
            <a:spLocks noGrp="1"/>
          </p:cNvSpPr>
          <p:nvPr>
            <p:ph type="title"/>
          </p:nvPr>
        </p:nvSpPr>
        <p:spPr>
          <a:xfrm>
            <a:off x="539750" y="476250"/>
            <a:ext cx="8229600" cy="523875"/>
          </a:xfrm>
        </p:spPr>
        <p:txBody>
          <a:bodyPr>
            <a:normAutofit fontScale="90000"/>
          </a:bodyPr>
          <a:lstStyle/>
          <a:p>
            <a:r>
              <a:rPr lang="es-ES_tradnl" sz="3600" b="1" smtClean="0"/>
              <a:t>1.1. Concepto de AE</a:t>
            </a:r>
            <a:endParaRPr lang="es-MX" sz="3600" b="1" smtClean="0"/>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9787"/>
            <a:ext cx="9144000" cy="5858213"/>
          </a:xfrm>
          <a:prstGeom prst="rect">
            <a:avLst/>
          </a:prstGeom>
        </p:spPr>
      </p:pic>
    </p:spTree>
    <p:extLst>
      <p:ext uri="{BB962C8B-B14F-4D97-AF65-F5344CB8AC3E}">
        <p14:creationId xmlns:p14="http://schemas.microsoft.com/office/powerpoint/2010/main" val="1403367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7082" y="476672"/>
            <a:ext cx="8153400" cy="579437"/>
          </a:xfrm>
        </p:spPr>
        <p:txBody>
          <a:bodyPr/>
          <a:lstStyle/>
          <a:p>
            <a:pPr algn="ctr"/>
            <a:r>
              <a:rPr lang="en-US" sz="2400" b="1" dirty="0" smtClean="0">
                <a:solidFill>
                  <a:schemeClr val="tx1"/>
                </a:solidFill>
              </a:rPr>
              <a:t>ISO 38500 - </a:t>
            </a:r>
            <a:r>
              <a:rPr lang="en-US" sz="2400" b="1" dirty="0" err="1" smtClean="0">
                <a:solidFill>
                  <a:schemeClr val="tx1"/>
                </a:solidFill>
              </a:rPr>
              <a:t>Gobierno</a:t>
            </a:r>
            <a:r>
              <a:rPr lang="en-US" sz="2400" b="1" dirty="0" smtClean="0">
                <a:solidFill>
                  <a:schemeClr val="tx1"/>
                </a:solidFill>
              </a:rPr>
              <a:t> de </a:t>
            </a:r>
            <a:r>
              <a:rPr lang="en-US" sz="2400" b="1" dirty="0" err="1" smtClean="0">
                <a:solidFill>
                  <a:schemeClr val="tx1"/>
                </a:solidFill>
              </a:rPr>
              <a:t>Procesos</a:t>
            </a:r>
            <a:r>
              <a:rPr lang="en-US" sz="2400" b="1" dirty="0" smtClean="0">
                <a:solidFill>
                  <a:schemeClr val="tx1"/>
                </a:solidFill>
              </a:rPr>
              <a:t> de </a:t>
            </a:r>
            <a:r>
              <a:rPr lang="en-US" sz="2400" b="1" dirty="0" err="1" smtClean="0">
                <a:solidFill>
                  <a:schemeClr val="tx1"/>
                </a:solidFill>
              </a:rPr>
              <a:t>gestion</a:t>
            </a:r>
            <a:r>
              <a:rPr lang="en-US" sz="2400" b="1" dirty="0" smtClean="0">
                <a:solidFill>
                  <a:schemeClr val="tx1"/>
                </a:solidFill>
              </a:rPr>
              <a:t> de TI</a:t>
            </a:r>
            <a:endParaRPr lang="es-CR" sz="2400" b="1" dirty="0">
              <a:solidFill>
                <a:schemeClr val="tx1"/>
              </a:solidFill>
            </a:endParaRPr>
          </a:p>
        </p:txBody>
      </p:sp>
      <p:sp>
        <p:nvSpPr>
          <p:cNvPr id="4" name="3 Rectángulo redondeado"/>
          <p:cNvSpPr/>
          <p:nvPr/>
        </p:nvSpPr>
        <p:spPr>
          <a:xfrm>
            <a:off x="398172" y="1464972"/>
            <a:ext cx="8305800" cy="381000"/>
          </a:xfrm>
          <a:prstGeom prst="roundRect">
            <a:avLst/>
          </a:prstGeom>
          <a:solidFill>
            <a:srgbClr val="0070C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Vision                                 – the goals the organization aims to achieve</a:t>
            </a:r>
            <a:endParaRPr lang="es-CR" dirty="0"/>
          </a:p>
        </p:txBody>
      </p:sp>
      <p:sp>
        <p:nvSpPr>
          <p:cNvPr id="5" name="4 Rectángulo redondeado"/>
          <p:cNvSpPr/>
          <p:nvPr/>
        </p:nvSpPr>
        <p:spPr>
          <a:xfrm>
            <a:off x="382073" y="2133600"/>
            <a:ext cx="8305800" cy="762000"/>
          </a:xfrm>
          <a:prstGeom prst="roundRect">
            <a:avLst/>
          </a:prstGeom>
          <a:solidFill>
            <a:srgbClr val="00B0F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Strategy                                      </a:t>
            </a:r>
            <a:r>
              <a:rPr lang="en-US" dirty="0"/>
              <a:t>– the board of actions to attain the goals</a:t>
            </a:r>
            <a:endParaRPr lang="es-CR" dirty="0"/>
          </a:p>
        </p:txBody>
      </p:sp>
      <p:sp>
        <p:nvSpPr>
          <p:cNvPr id="6" name="5 Rectángulo redondeado"/>
          <p:cNvSpPr/>
          <p:nvPr/>
        </p:nvSpPr>
        <p:spPr>
          <a:xfrm>
            <a:off x="382073" y="3180277"/>
            <a:ext cx="8305800" cy="838200"/>
          </a:xfrm>
          <a:prstGeom prst="roundRect">
            <a:avLst/>
          </a:prstGeom>
          <a:solidFill>
            <a:srgbClr val="1AC4D6"/>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Plans </a:t>
            </a:r>
            <a:r>
              <a:rPr lang="en-US" dirty="0" smtClean="0"/>
              <a:t>–                                 </a:t>
            </a:r>
            <a:r>
              <a:rPr lang="en-US" dirty="0"/>
              <a:t>the specific actions to implement the strategy</a:t>
            </a:r>
            <a:endParaRPr lang="es-CR" dirty="0"/>
          </a:p>
        </p:txBody>
      </p:sp>
      <p:sp>
        <p:nvSpPr>
          <p:cNvPr id="7" name="6 Rectángulo redondeado"/>
          <p:cNvSpPr/>
          <p:nvPr/>
        </p:nvSpPr>
        <p:spPr>
          <a:xfrm>
            <a:off x="348802" y="4343400"/>
            <a:ext cx="8305800" cy="762000"/>
          </a:xfrm>
          <a:prstGeom prst="roundRect">
            <a:avLst/>
          </a:prstGeom>
          <a:solidFill>
            <a:srgbClr val="33CCFF"/>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Initiatives                                 – the detailed work to implement the plans</a:t>
            </a:r>
            <a:endParaRPr lang="es-CR" dirty="0"/>
          </a:p>
        </p:txBody>
      </p:sp>
      <p:sp>
        <p:nvSpPr>
          <p:cNvPr id="8" name="7 Rectángulo redondeado"/>
          <p:cNvSpPr/>
          <p:nvPr/>
        </p:nvSpPr>
        <p:spPr>
          <a:xfrm>
            <a:off x="370267" y="5486400"/>
            <a:ext cx="8305800" cy="838200"/>
          </a:xfrm>
          <a:prstGeom prst="roundRect">
            <a:avLst/>
          </a:prstGeom>
          <a:solidFill>
            <a:srgbClr val="66CCFF"/>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a:t>
            </a:r>
            <a:r>
              <a:rPr lang="en-US" dirty="0" smtClean="0"/>
              <a:t>                                                 – </a:t>
            </a:r>
            <a:r>
              <a:rPr lang="en-US" dirty="0"/>
              <a:t>day by day realization of value</a:t>
            </a:r>
            <a:endParaRPr lang="es-CR" dirty="0"/>
          </a:p>
        </p:txBody>
      </p:sp>
      <p:sp>
        <p:nvSpPr>
          <p:cNvPr id="9" name="8 Rectángulo redondeado"/>
          <p:cNvSpPr/>
          <p:nvPr/>
        </p:nvSpPr>
        <p:spPr>
          <a:xfrm>
            <a:off x="1828800" y="1866900"/>
            <a:ext cx="381000" cy="4570927"/>
          </a:xfrm>
          <a:prstGeom prst="roundRect">
            <a:avLst/>
          </a:prstGeom>
          <a:solidFill>
            <a:srgbClr val="FF996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a:t>
            </a:r>
          </a:p>
          <a:p>
            <a:pPr algn="ctr"/>
            <a:r>
              <a:rPr lang="en-US" sz="1400" dirty="0" smtClean="0">
                <a:solidFill>
                  <a:schemeClr val="tx1"/>
                </a:solidFill>
              </a:rPr>
              <a:t>N</a:t>
            </a:r>
          </a:p>
          <a:p>
            <a:pPr algn="ctr"/>
            <a:r>
              <a:rPr lang="en-US" sz="1400" dirty="0" smtClean="0">
                <a:solidFill>
                  <a:schemeClr val="tx1"/>
                </a:solidFill>
              </a:rPr>
              <a:t>F</a:t>
            </a:r>
          </a:p>
          <a:p>
            <a:pPr algn="ctr"/>
            <a:r>
              <a:rPr lang="en-US" sz="1400" dirty="0" smtClean="0">
                <a:solidFill>
                  <a:schemeClr val="tx1"/>
                </a:solidFill>
              </a:rPr>
              <a:t>O</a:t>
            </a:r>
          </a:p>
          <a:p>
            <a:pPr algn="ctr"/>
            <a:r>
              <a:rPr lang="en-US" sz="1400" dirty="0" smtClean="0">
                <a:solidFill>
                  <a:schemeClr val="tx1"/>
                </a:solidFill>
              </a:rPr>
              <a:t>R</a:t>
            </a:r>
          </a:p>
          <a:p>
            <a:pPr algn="ctr"/>
            <a:r>
              <a:rPr lang="en-US" sz="1400" dirty="0" smtClean="0">
                <a:solidFill>
                  <a:schemeClr val="tx1"/>
                </a:solidFill>
              </a:rPr>
              <a:t>M</a:t>
            </a:r>
          </a:p>
          <a:p>
            <a:pPr algn="ctr"/>
            <a:r>
              <a:rPr lang="en-US" sz="1400" dirty="0" smtClean="0">
                <a:solidFill>
                  <a:schemeClr val="tx1"/>
                </a:solidFill>
              </a:rPr>
              <a:t>A</a:t>
            </a:r>
          </a:p>
          <a:p>
            <a:pPr algn="ctr"/>
            <a:r>
              <a:rPr lang="en-US" sz="1400" dirty="0" smtClean="0">
                <a:solidFill>
                  <a:schemeClr val="tx1"/>
                </a:solidFill>
              </a:rPr>
              <a:t>T</a:t>
            </a:r>
          </a:p>
          <a:p>
            <a:pPr algn="ctr"/>
            <a:r>
              <a:rPr lang="en-US" sz="1400" dirty="0" smtClean="0">
                <a:solidFill>
                  <a:schemeClr val="tx1"/>
                </a:solidFill>
              </a:rPr>
              <a:t>I</a:t>
            </a:r>
          </a:p>
          <a:p>
            <a:pPr algn="ctr"/>
            <a:r>
              <a:rPr lang="en-US" sz="1400" dirty="0" smtClean="0">
                <a:solidFill>
                  <a:schemeClr val="tx1"/>
                </a:solidFill>
              </a:rPr>
              <a:t>O</a:t>
            </a:r>
          </a:p>
          <a:p>
            <a:pPr algn="ctr"/>
            <a:r>
              <a:rPr lang="en-US" sz="1400" dirty="0" smtClean="0">
                <a:solidFill>
                  <a:schemeClr val="tx1"/>
                </a:solidFill>
              </a:rPr>
              <a:t>N</a:t>
            </a:r>
          </a:p>
          <a:p>
            <a:pPr algn="ctr"/>
            <a:endParaRPr lang="en-US" sz="1400" dirty="0" smtClean="0">
              <a:solidFill>
                <a:schemeClr val="tx1"/>
              </a:solidFill>
            </a:endParaRPr>
          </a:p>
          <a:p>
            <a:pPr algn="ctr"/>
            <a:r>
              <a:rPr lang="en-US" sz="1400" dirty="0" smtClean="0">
                <a:solidFill>
                  <a:schemeClr val="tx1"/>
                </a:solidFill>
              </a:rPr>
              <a:t>S</a:t>
            </a:r>
          </a:p>
          <a:p>
            <a:pPr algn="ctr"/>
            <a:r>
              <a:rPr lang="en-US" sz="1400" dirty="0" smtClean="0">
                <a:solidFill>
                  <a:schemeClr val="tx1"/>
                </a:solidFill>
              </a:rPr>
              <a:t>E</a:t>
            </a:r>
          </a:p>
          <a:p>
            <a:pPr algn="ctr"/>
            <a:r>
              <a:rPr lang="en-US" sz="1400" dirty="0" smtClean="0">
                <a:solidFill>
                  <a:schemeClr val="tx1"/>
                </a:solidFill>
              </a:rPr>
              <a:t>C</a:t>
            </a:r>
          </a:p>
          <a:p>
            <a:pPr algn="ctr"/>
            <a:r>
              <a:rPr lang="en-US" sz="1400" dirty="0" smtClean="0">
                <a:solidFill>
                  <a:schemeClr val="tx1"/>
                </a:solidFill>
              </a:rPr>
              <a:t>U</a:t>
            </a:r>
          </a:p>
          <a:p>
            <a:pPr algn="ctr"/>
            <a:r>
              <a:rPr lang="en-US" sz="1400" dirty="0" smtClean="0">
                <a:solidFill>
                  <a:schemeClr val="tx1"/>
                </a:solidFill>
              </a:rPr>
              <a:t>R</a:t>
            </a:r>
          </a:p>
          <a:p>
            <a:pPr algn="ctr"/>
            <a:r>
              <a:rPr lang="en-US" sz="1400" dirty="0" smtClean="0">
                <a:solidFill>
                  <a:schemeClr val="tx1"/>
                </a:solidFill>
              </a:rPr>
              <a:t>I</a:t>
            </a:r>
          </a:p>
          <a:p>
            <a:pPr algn="ctr"/>
            <a:r>
              <a:rPr lang="en-US" sz="1400" dirty="0" smtClean="0">
                <a:solidFill>
                  <a:schemeClr val="tx1"/>
                </a:solidFill>
              </a:rPr>
              <a:t>T</a:t>
            </a:r>
          </a:p>
          <a:p>
            <a:pPr algn="ctr"/>
            <a:r>
              <a:rPr lang="en-US" sz="1400" dirty="0" smtClean="0">
                <a:solidFill>
                  <a:schemeClr val="tx1"/>
                </a:solidFill>
              </a:rPr>
              <a:t>Y</a:t>
            </a:r>
          </a:p>
          <a:p>
            <a:pPr algn="ctr"/>
            <a:endParaRPr lang="es-CR" sz="1400" dirty="0">
              <a:solidFill>
                <a:schemeClr val="tx1"/>
              </a:solidFill>
            </a:endParaRPr>
          </a:p>
        </p:txBody>
      </p:sp>
      <p:sp>
        <p:nvSpPr>
          <p:cNvPr id="10" name="9 Rectángulo redondeado"/>
          <p:cNvSpPr/>
          <p:nvPr/>
        </p:nvSpPr>
        <p:spPr>
          <a:xfrm>
            <a:off x="8269309" y="1845972"/>
            <a:ext cx="381000" cy="4591854"/>
          </a:xfrm>
          <a:prstGeom prst="roundRect">
            <a:avLst/>
          </a:prstGeom>
          <a:solidFill>
            <a:srgbClr val="FF996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a:t>
            </a:r>
          </a:p>
          <a:p>
            <a:pPr algn="ctr"/>
            <a:r>
              <a:rPr lang="en-US" sz="1400" dirty="0" smtClean="0">
                <a:solidFill>
                  <a:schemeClr val="tx1"/>
                </a:solidFill>
              </a:rPr>
              <a:t>N</a:t>
            </a:r>
          </a:p>
          <a:p>
            <a:pPr algn="ctr"/>
            <a:r>
              <a:rPr lang="en-US" sz="1400" dirty="0" smtClean="0">
                <a:solidFill>
                  <a:schemeClr val="tx1"/>
                </a:solidFill>
              </a:rPr>
              <a:t>F</a:t>
            </a:r>
          </a:p>
          <a:p>
            <a:pPr algn="ctr"/>
            <a:r>
              <a:rPr lang="en-US" sz="1400" dirty="0" smtClean="0">
                <a:solidFill>
                  <a:schemeClr val="tx1"/>
                </a:solidFill>
              </a:rPr>
              <a:t>O</a:t>
            </a:r>
          </a:p>
          <a:p>
            <a:pPr algn="ctr"/>
            <a:r>
              <a:rPr lang="en-US" sz="1400" dirty="0" smtClean="0">
                <a:solidFill>
                  <a:schemeClr val="tx1"/>
                </a:solidFill>
              </a:rPr>
              <a:t>R</a:t>
            </a:r>
          </a:p>
          <a:p>
            <a:pPr algn="ctr"/>
            <a:r>
              <a:rPr lang="en-US" sz="1400" dirty="0" smtClean="0">
                <a:solidFill>
                  <a:schemeClr val="tx1"/>
                </a:solidFill>
              </a:rPr>
              <a:t>M</a:t>
            </a:r>
          </a:p>
          <a:p>
            <a:pPr algn="ctr"/>
            <a:r>
              <a:rPr lang="en-US" sz="1400" dirty="0" smtClean="0">
                <a:solidFill>
                  <a:schemeClr val="tx1"/>
                </a:solidFill>
              </a:rPr>
              <a:t>A</a:t>
            </a:r>
          </a:p>
          <a:p>
            <a:pPr algn="ctr"/>
            <a:r>
              <a:rPr lang="en-US" sz="1400" dirty="0" smtClean="0">
                <a:solidFill>
                  <a:schemeClr val="tx1"/>
                </a:solidFill>
              </a:rPr>
              <a:t>T</a:t>
            </a:r>
          </a:p>
          <a:p>
            <a:pPr algn="ctr"/>
            <a:r>
              <a:rPr lang="en-US" sz="1400" dirty="0" smtClean="0">
                <a:solidFill>
                  <a:schemeClr val="tx1"/>
                </a:solidFill>
              </a:rPr>
              <a:t>I</a:t>
            </a:r>
          </a:p>
          <a:p>
            <a:pPr algn="ctr"/>
            <a:r>
              <a:rPr lang="en-US" sz="1400" dirty="0" smtClean="0">
                <a:solidFill>
                  <a:schemeClr val="tx1"/>
                </a:solidFill>
              </a:rPr>
              <a:t>O</a:t>
            </a:r>
          </a:p>
          <a:p>
            <a:pPr algn="ctr"/>
            <a:r>
              <a:rPr lang="en-US" sz="1400" dirty="0" smtClean="0">
                <a:solidFill>
                  <a:schemeClr val="tx1"/>
                </a:solidFill>
              </a:rPr>
              <a:t>N</a:t>
            </a:r>
          </a:p>
          <a:p>
            <a:pPr algn="ctr"/>
            <a:endParaRPr lang="en-US" sz="1400" dirty="0">
              <a:solidFill>
                <a:schemeClr val="tx1"/>
              </a:solidFill>
            </a:endParaRPr>
          </a:p>
          <a:p>
            <a:pPr algn="ctr"/>
            <a:r>
              <a:rPr lang="en-US" sz="1400" dirty="0" smtClean="0">
                <a:solidFill>
                  <a:schemeClr val="tx1"/>
                </a:solidFill>
              </a:rPr>
              <a:t>S</a:t>
            </a:r>
          </a:p>
          <a:p>
            <a:pPr algn="ctr"/>
            <a:r>
              <a:rPr lang="en-US" sz="1400" dirty="0" smtClean="0">
                <a:solidFill>
                  <a:schemeClr val="tx1"/>
                </a:solidFill>
              </a:rPr>
              <a:t>E</a:t>
            </a:r>
          </a:p>
          <a:p>
            <a:pPr algn="ctr"/>
            <a:r>
              <a:rPr lang="en-US" sz="1400" dirty="0" smtClean="0">
                <a:solidFill>
                  <a:schemeClr val="tx1"/>
                </a:solidFill>
              </a:rPr>
              <a:t>C</a:t>
            </a:r>
          </a:p>
          <a:p>
            <a:pPr algn="ctr"/>
            <a:r>
              <a:rPr lang="en-US" sz="1400" dirty="0" smtClean="0">
                <a:solidFill>
                  <a:schemeClr val="tx1"/>
                </a:solidFill>
              </a:rPr>
              <a:t>U</a:t>
            </a:r>
          </a:p>
          <a:p>
            <a:pPr algn="ctr"/>
            <a:r>
              <a:rPr lang="en-US" sz="1400" dirty="0" smtClean="0">
                <a:solidFill>
                  <a:schemeClr val="tx1"/>
                </a:solidFill>
              </a:rPr>
              <a:t>R</a:t>
            </a:r>
          </a:p>
          <a:p>
            <a:pPr algn="ctr"/>
            <a:r>
              <a:rPr lang="en-US" sz="1400" dirty="0" smtClean="0">
                <a:solidFill>
                  <a:schemeClr val="tx1"/>
                </a:solidFill>
              </a:rPr>
              <a:t>I</a:t>
            </a:r>
          </a:p>
          <a:p>
            <a:pPr algn="ctr"/>
            <a:r>
              <a:rPr lang="en-US" sz="1400" dirty="0" smtClean="0">
                <a:solidFill>
                  <a:schemeClr val="tx1"/>
                </a:solidFill>
              </a:rPr>
              <a:t>T</a:t>
            </a:r>
          </a:p>
          <a:p>
            <a:pPr algn="ctr"/>
            <a:r>
              <a:rPr lang="en-US" sz="1400" dirty="0" smtClean="0">
                <a:solidFill>
                  <a:schemeClr val="tx1"/>
                </a:solidFill>
              </a:rPr>
              <a:t>Y</a:t>
            </a:r>
          </a:p>
          <a:p>
            <a:pPr algn="ctr"/>
            <a:endParaRPr lang="es-CR" sz="1400" dirty="0">
              <a:solidFill>
                <a:schemeClr val="tx1"/>
              </a:solidFill>
            </a:endParaRPr>
          </a:p>
        </p:txBody>
      </p:sp>
      <p:sp>
        <p:nvSpPr>
          <p:cNvPr id="12" name="11 Rectángulo redondeado"/>
          <p:cNvSpPr/>
          <p:nvPr/>
        </p:nvSpPr>
        <p:spPr>
          <a:xfrm rot="16200000">
            <a:off x="5578699" y="3070001"/>
            <a:ext cx="3777802" cy="609600"/>
          </a:xfrm>
          <a:prstGeom prst="roundRect">
            <a:avLst/>
          </a:prstGeom>
          <a:solidFill>
            <a:srgbClr val="FFFF6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E N T E R P R I S E  </a:t>
            </a:r>
            <a:endParaRPr lang="en-US" sz="1400" b="1" dirty="0">
              <a:solidFill>
                <a:schemeClr val="tx1"/>
              </a:solidFill>
            </a:endParaRPr>
          </a:p>
          <a:p>
            <a:pPr algn="ctr"/>
            <a:r>
              <a:rPr lang="en-US" sz="1400" b="1" dirty="0" smtClean="0">
                <a:solidFill>
                  <a:schemeClr val="tx1"/>
                </a:solidFill>
              </a:rPr>
              <a:t>A R C H I T E C T U R E </a:t>
            </a:r>
            <a:endParaRPr lang="es-CR" sz="1400" b="1" dirty="0">
              <a:solidFill>
                <a:schemeClr val="tx1"/>
              </a:solidFill>
            </a:endParaRPr>
          </a:p>
        </p:txBody>
      </p:sp>
      <p:sp>
        <p:nvSpPr>
          <p:cNvPr id="13" name="12 Rectángulo redondeado"/>
          <p:cNvSpPr/>
          <p:nvPr/>
        </p:nvSpPr>
        <p:spPr>
          <a:xfrm>
            <a:off x="2629972" y="2286000"/>
            <a:ext cx="3999427" cy="457200"/>
          </a:xfrm>
          <a:prstGeom prst="roundRect">
            <a:avLst/>
          </a:prstGeom>
          <a:solidFill>
            <a:srgbClr val="FFFF9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Strategy</a:t>
            </a:r>
            <a:endParaRPr lang="es-CR" sz="2000" b="1" dirty="0">
              <a:solidFill>
                <a:schemeClr val="tx1"/>
              </a:solidFill>
            </a:endParaRPr>
          </a:p>
        </p:txBody>
      </p:sp>
      <p:sp>
        <p:nvSpPr>
          <p:cNvPr id="14" name="13 Rectángulo redondeado"/>
          <p:cNvSpPr/>
          <p:nvPr/>
        </p:nvSpPr>
        <p:spPr>
          <a:xfrm>
            <a:off x="2633285" y="3118497"/>
            <a:ext cx="3993523" cy="457200"/>
          </a:xfrm>
          <a:prstGeom prst="roundRect">
            <a:avLst/>
          </a:prstGeom>
          <a:solidFill>
            <a:srgbClr val="FFFF9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Portfolio </a:t>
            </a:r>
            <a:endParaRPr lang="es-CR" sz="2000" b="1" dirty="0">
              <a:solidFill>
                <a:schemeClr val="tx1"/>
              </a:solidFill>
            </a:endParaRPr>
          </a:p>
        </p:txBody>
      </p:sp>
      <p:sp>
        <p:nvSpPr>
          <p:cNvPr id="15" name="14 Rectángulo redondeado"/>
          <p:cNvSpPr/>
          <p:nvPr/>
        </p:nvSpPr>
        <p:spPr>
          <a:xfrm>
            <a:off x="2663337" y="3886200"/>
            <a:ext cx="2808668" cy="457200"/>
          </a:xfrm>
          <a:prstGeom prst="roundRect">
            <a:avLst/>
          </a:prstGeom>
          <a:solidFill>
            <a:srgbClr val="FFFF9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Program</a:t>
            </a:r>
            <a:endParaRPr lang="es-CR" sz="2000" b="1" dirty="0">
              <a:solidFill>
                <a:schemeClr val="tx1"/>
              </a:solidFill>
            </a:endParaRPr>
          </a:p>
        </p:txBody>
      </p:sp>
      <p:sp>
        <p:nvSpPr>
          <p:cNvPr id="16" name="15 Rectángulo redondeado"/>
          <p:cNvSpPr/>
          <p:nvPr/>
        </p:nvSpPr>
        <p:spPr>
          <a:xfrm>
            <a:off x="2629973" y="4648200"/>
            <a:ext cx="2808668" cy="457200"/>
          </a:xfrm>
          <a:prstGeom prst="roundRect">
            <a:avLst/>
          </a:prstGeom>
          <a:solidFill>
            <a:srgbClr val="FFFF9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Proyect</a:t>
            </a:r>
            <a:endParaRPr lang="es-CR" sz="2000" b="1" dirty="0">
              <a:solidFill>
                <a:schemeClr val="tx1"/>
              </a:solidFill>
            </a:endParaRPr>
          </a:p>
        </p:txBody>
      </p:sp>
      <p:sp>
        <p:nvSpPr>
          <p:cNvPr id="17" name="16 Rectángulo redondeado"/>
          <p:cNvSpPr/>
          <p:nvPr/>
        </p:nvSpPr>
        <p:spPr>
          <a:xfrm>
            <a:off x="2618166" y="5676900"/>
            <a:ext cx="5306633" cy="457200"/>
          </a:xfrm>
          <a:prstGeom prst="roundRect">
            <a:avLst/>
          </a:prstGeom>
          <a:solidFill>
            <a:srgbClr val="FFFF9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Operation</a:t>
            </a:r>
            <a:endParaRPr lang="es-CR" sz="2000" b="1" dirty="0">
              <a:solidFill>
                <a:schemeClr val="tx1"/>
              </a:solidFill>
            </a:endParaRPr>
          </a:p>
        </p:txBody>
      </p:sp>
      <p:sp>
        <p:nvSpPr>
          <p:cNvPr id="18" name="17 Flecha izquierda y derecha"/>
          <p:cNvSpPr/>
          <p:nvPr/>
        </p:nvSpPr>
        <p:spPr>
          <a:xfrm>
            <a:off x="2183506" y="2469038"/>
            <a:ext cx="533400"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9" name="18 Flecha izquierda y derecha"/>
          <p:cNvSpPr/>
          <p:nvPr/>
        </p:nvSpPr>
        <p:spPr>
          <a:xfrm>
            <a:off x="2183506" y="3292463"/>
            <a:ext cx="533400"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0" name="19 Flecha izquierda y derecha"/>
          <p:cNvSpPr/>
          <p:nvPr/>
        </p:nvSpPr>
        <p:spPr>
          <a:xfrm>
            <a:off x="2197458" y="4028621"/>
            <a:ext cx="533400"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1" name="20 Flecha izquierda y derecha"/>
          <p:cNvSpPr/>
          <p:nvPr/>
        </p:nvSpPr>
        <p:spPr>
          <a:xfrm>
            <a:off x="2129937" y="4724400"/>
            <a:ext cx="533400"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2" name="21 Flecha izquierda y derecha"/>
          <p:cNvSpPr/>
          <p:nvPr/>
        </p:nvSpPr>
        <p:spPr>
          <a:xfrm>
            <a:off x="2209800" y="5850866"/>
            <a:ext cx="533400"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3" name="22 Flecha izquierda y derecha"/>
          <p:cNvSpPr/>
          <p:nvPr/>
        </p:nvSpPr>
        <p:spPr>
          <a:xfrm rot="5400000">
            <a:off x="4461096" y="1923162"/>
            <a:ext cx="425806"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4" name="23 Flecha izquierda y derecha"/>
          <p:cNvSpPr/>
          <p:nvPr/>
        </p:nvSpPr>
        <p:spPr>
          <a:xfrm rot="5400000">
            <a:off x="4408455" y="2787857"/>
            <a:ext cx="425806"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5" name="24 Flecha izquierda y derecha"/>
          <p:cNvSpPr/>
          <p:nvPr/>
        </p:nvSpPr>
        <p:spPr>
          <a:xfrm rot="5400000">
            <a:off x="4408454" y="3546572"/>
            <a:ext cx="425806"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6" name="25 Flecha izquierda y derecha"/>
          <p:cNvSpPr/>
          <p:nvPr/>
        </p:nvSpPr>
        <p:spPr>
          <a:xfrm rot="5400000">
            <a:off x="4342068" y="4304681"/>
            <a:ext cx="425806"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7" name="26 Flecha izquierda y derecha"/>
          <p:cNvSpPr/>
          <p:nvPr/>
        </p:nvSpPr>
        <p:spPr>
          <a:xfrm rot="5400000">
            <a:off x="4216931" y="5270050"/>
            <a:ext cx="571501" cy="242201"/>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8" name="27 Flecha izquierda y derecha"/>
          <p:cNvSpPr/>
          <p:nvPr/>
        </p:nvSpPr>
        <p:spPr>
          <a:xfrm>
            <a:off x="6629399" y="2308638"/>
            <a:ext cx="533400"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9" name="28 Flecha izquierda y derecha"/>
          <p:cNvSpPr/>
          <p:nvPr/>
        </p:nvSpPr>
        <p:spPr>
          <a:xfrm>
            <a:off x="6626809" y="3239087"/>
            <a:ext cx="533400"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30" name="29 Rectángulo redondeado"/>
          <p:cNvSpPr/>
          <p:nvPr/>
        </p:nvSpPr>
        <p:spPr>
          <a:xfrm rot="16200000">
            <a:off x="5383001" y="4293394"/>
            <a:ext cx="1578398" cy="609600"/>
          </a:xfrm>
          <a:prstGeom prst="roundRect">
            <a:avLst/>
          </a:prstGeom>
          <a:solidFill>
            <a:srgbClr val="FF999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 S </a:t>
            </a:r>
            <a:r>
              <a:rPr lang="en-US" sz="1400" b="1" dirty="0" err="1" smtClean="0">
                <a:solidFill>
                  <a:schemeClr val="tx1"/>
                </a:solidFill>
              </a:rPr>
              <a:t>S</a:t>
            </a:r>
            <a:r>
              <a:rPr lang="en-US" sz="1400" b="1" dirty="0" smtClean="0">
                <a:solidFill>
                  <a:schemeClr val="tx1"/>
                </a:solidFill>
              </a:rPr>
              <a:t> E T S </a:t>
            </a:r>
            <a:endParaRPr lang="es-CR" sz="1400" b="1" dirty="0">
              <a:solidFill>
                <a:schemeClr val="tx1"/>
              </a:solidFill>
            </a:endParaRPr>
          </a:p>
        </p:txBody>
      </p:sp>
      <p:sp>
        <p:nvSpPr>
          <p:cNvPr id="31" name="30 Flecha izquierda y derecha"/>
          <p:cNvSpPr/>
          <p:nvPr/>
        </p:nvSpPr>
        <p:spPr>
          <a:xfrm rot="5400000">
            <a:off x="5959296" y="3563369"/>
            <a:ext cx="425806"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32" name="31 Flecha izquierda y derecha"/>
          <p:cNvSpPr/>
          <p:nvPr/>
        </p:nvSpPr>
        <p:spPr>
          <a:xfrm rot="5400000">
            <a:off x="5959296" y="5350687"/>
            <a:ext cx="425806"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33" name="32 Flecha izquierda y derecha"/>
          <p:cNvSpPr/>
          <p:nvPr/>
        </p:nvSpPr>
        <p:spPr>
          <a:xfrm rot="5400000">
            <a:off x="7254696" y="5313259"/>
            <a:ext cx="425806" cy="271427"/>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34" name="33 CuadroTexto"/>
          <p:cNvSpPr txBox="1"/>
          <p:nvPr/>
        </p:nvSpPr>
        <p:spPr>
          <a:xfrm>
            <a:off x="375050" y="6444453"/>
            <a:ext cx="4576574" cy="338554"/>
          </a:xfrm>
          <a:prstGeom prst="rect">
            <a:avLst/>
          </a:prstGeom>
          <a:solidFill>
            <a:schemeClr val="bg1"/>
          </a:solidFill>
        </p:spPr>
        <p:txBody>
          <a:bodyPr wrap="none" rtlCol="0">
            <a:spAutoFit/>
          </a:bodyPr>
          <a:lstStyle/>
          <a:p>
            <a:r>
              <a:rPr lang="en-US" sz="1600" i="1" dirty="0" smtClean="0"/>
              <a:t>Taken from ISO 38500 Foundation Master Class</a:t>
            </a:r>
            <a:endParaRPr lang="es-CR" sz="1600" i="1" dirty="0"/>
          </a:p>
        </p:txBody>
      </p:sp>
    </p:spTree>
    <p:extLst>
      <p:ext uri="{BB962C8B-B14F-4D97-AF65-F5344CB8AC3E}">
        <p14:creationId xmlns:p14="http://schemas.microsoft.com/office/powerpoint/2010/main" val="1479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fill="hold"/>
                                        <p:tgtEl>
                                          <p:spTgt spid="29"/>
                                        </p:tgtEl>
                                        <p:attrNameLst>
                                          <p:attrName>ppt_x</p:attrName>
                                        </p:attrNameLst>
                                      </p:cBhvr>
                                      <p:tavLst>
                                        <p:tav tm="0">
                                          <p:val>
                                            <p:strVal val="#ppt_x"/>
                                          </p:val>
                                        </p:tav>
                                        <p:tav tm="100000">
                                          <p:val>
                                            <p:strVal val="#ppt_x"/>
                                          </p:val>
                                        </p:tav>
                                      </p:tavLst>
                                    </p:anim>
                                    <p:anim calcmode="lin" valueType="num">
                                      <p:cBhvr additive="base">
                                        <p:cTn id="84" dur="500" fill="hold"/>
                                        <p:tgtEl>
                                          <p:spTgt spid="29"/>
                                        </p:tgtEl>
                                        <p:attrNameLst>
                                          <p:attrName>ppt_y</p:attrName>
                                        </p:attrNameLst>
                                      </p:cBhvr>
                                      <p:tavLst>
                                        <p:tav tm="0">
                                          <p:val>
                                            <p:strVal val="1+#ppt_h/2"/>
                                          </p:val>
                                        </p:tav>
                                        <p:tav tm="100000">
                                          <p:val>
                                            <p:strVal val="#ppt_y"/>
                                          </p:val>
                                        </p:tav>
                                      </p:tavLst>
                                    </p:anim>
                                  </p:childTnLst>
                                </p:cTn>
                              </p:par>
                              <p:par>
                                <p:cTn id="85" presetID="1"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1000"/>
                                        <p:tgtEl>
                                          <p:spTgt spid="32"/>
                                        </p:tgtEl>
                                      </p:cBhvr>
                                    </p:animEffect>
                                    <p:anim calcmode="lin" valueType="num">
                                      <p:cBhvr>
                                        <p:cTn id="97" dur="1000" fill="hold"/>
                                        <p:tgtEl>
                                          <p:spTgt spid="32"/>
                                        </p:tgtEl>
                                        <p:attrNameLst>
                                          <p:attrName>ppt_x</p:attrName>
                                        </p:attrNameLst>
                                      </p:cBhvr>
                                      <p:tavLst>
                                        <p:tav tm="0">
                                          <p:val>
                                            <p:strVal val="#ppt_x"/>
                                          </p:val>
                                        </p:tav>
                                        <p:tav tm="100000">
                                          <p:val>
                                            <p:strVal val="#ppt_x"/>
                                          </p:val>
                                        </p:tav>
                                      </p:tavLst>
                                    </p:anim>
                                    <p:anim calcmode="lin" valueType="num">
                                      <p:cBhvr>
                                        <p:cTn id="9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1"/>
                                        </p:tgtEl>
                                        <p:attrNameLst>
                                          <p:attrName>style.visibility</p:attrName>
                                        </p:attrNameLst>
                                      </p:cBhvr>
                                      <p:to>
                                        <p:strVal val="visible"/>
                                      </p:to>
                                    </p:set>
                                    <p:anim calcmode="lin" valueType="num">
                                      <p:cBhvr additive="base">
                                        <p:cTn id="107" dur="500" fill="hold"/>
                                        <p:tgtEl>
                                          <p:spTgt spid="21"/>
                                        </p:tgtEl>
                                        <p:attrNameLst>
                                          <p:attrName>ppt_x</p:attrName>
                                        </p:attrNameLst>
                                      </p:cBhvr>
                                      <p:tavLst>
                                        <p:tav tm="0">
                                          <p:val>
                                            <p:strVal val="#ppt_x"/>
                                          </p:val>
                                        </p:tav>
                                        <p:tav tm="100000">
                                          <p:val>
                                            <p:strVal val="#ppt_x"/>
                                          </p:val>
                                        </p:tav>
                                      </p:tavLst>
                                    </p:anim>
                                    <p:anim calcmode="lin" valueType="num">
                                      <p:cBhvr additive="base">
                                        <p:cTn id="108" dur="500" fill="hold"/>
                                        <p:tgtEl>
                                          <p:spTgt spid="2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additive="base">
                                        <p:cTn id="111" dur="500" fill="hold"/>
                                        <p:tgtEl>
                                          <p:spTgt spid="22"/>
                                        </p:tgtEl>
                                        <p:attrNameLst>
                                          <p:attrName>ppt_x</p:attrName>
                                        </p:attrNameLst>
                                      </p:cBhvr>
                                      <p:tavLst>
                                        <p:tav tm="0">
                                          <p:val>
                                            <p:strVal val="#ppt_x"/>
                                          </p:val>
                                        </p:tav>
                                        <p:tav tm="100000">
                                          <p:val>
                                            <p:strVal val="#ppt_x"/>
                                          </p:val>
                                        </p:tav>
                                      </p:tavLst>
                                    </p:anim>
                                    <p:anim calcmode="lin" valueType="num">
                                      <p:cBhvr additive="base">
                                        <p:cTn id="112" dur="500" fill="hold"/>
                                        <p:tgtEl>
                                          <p:spTgt spid="22"/>
                                        </p:tgtEl>
                                        <p:attrNameLst>
                                          <p:attrName>ppt_y</p:attrName>
                                        </p:attrNameLst>
                                      </p:cBhvr>
                                      <p:tavLst>
                                        <p:tav tm="0">
                                          <p:val>
                                            <p:strVal val="1+#ppt_h/2"/>
                                          </p:val>
                                        </p:tav>
                                        <p:tav tm="100000">
                                          <p:val>
                                            <p:strVal val="#ppt_y"/>
                                          </p:val>
                                        </p:tav>
                                      </p:tavLst>
                                    </p:anim>
                                  </p:childTnLst>
                                </p:cTn>
                              </p:par>
                              <p:par>
                                <p:cTn id="113" presetID="1" presetClass="entr" presetSubtype="0" fill="hold" grpId="0" nodeType="withEffect">
                                  <p:stCondLst>
                                    <p:cond delay="0"/>
                                  </p:stCondLst>
                                  <p:childTnLst>
                                    <p:set>
                                      <p:cBhvr>
                                        <p:cTn id="114" dur="1" fill="hold">
                                          <p:stCondLst>
                                            <p:cond delay="0"/>
                                          </p:stCondLst>
                                        </p:cTn>
                                        <p:tgtEl>
                                          <p:spTgt spid="1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323850" y="1196975"/>
            <a:ext cx="8424863" cy="4114800"/>
          </a:xfrm>
          <a:noFill/>
        </p:spPr>
        <p:txBody>
          <a:bodyPr/>
          <a:lstStyle/>
          <a:p>
            <a:pPr marL="514350" indent="-514350" eaLnBrk="1" hangingPunct="1">
              <a:lnSpc>
                <a:spcPct val="90000"/>
              </a:lnSpc>
              <a:buFont typeface="Wingdings" panose="05000000000000000000" pitchFamily="2" charset="2"/>
              <a:buAutoNum type="arabicPeriod"/>
            </a:pPr>
            <a:r>
              <a:rPr lang="es-ES" sz="2800" b="1" dirty="0" smtClean="0"/>
              <a:t>Arquitectura Empresarial</a:t>
            </a:r>
          </a:p>
          <a:p>
            <a:pPr marL="914400" lvl="1" indent="-514350" eaLnBrk="1" hangingPunct="1">
              <a:lnSpc>
                <a:spcPct val="90000"/>
              </a:lnSpc>
              <a:buFont typeface="Wingdings" panose="05000000000000000000" pitchFamily="2" charset="2"/>
              <a:buAutoNum type="arabicPeriod"/>
            </a:pPr>
            <a:r>
              <a:rPr lang="es-ES" sz="2400" dirty="0" smtClean="0"/>
              <a:t>Concepto de AE</a:t>
            </a:r>
          </a:p>
          <a:p>
            <a:pPr marL="914400" lvl="1" indent="-514350" eaLnBrk="1" hangingPunct="1">
              <a:lnSpc>
                <a:spcPct val="90000"/>
              </a:lnSpc>
              <a:buFont typeface="Wingdings" panose="05000000000000000000" pitchFamily="2" charset="2"/>
              <a:buAutoNum type="arabicPeriod"/>
            </a:pPr>
            <a:r>
              <a:rPr lang="es-ES" sz="2400" dirty="0" smtClean="0"/>
              <a:t>Beneficios</a:t>
            </a:r>
          </a:p>
          <a:p>
            <a:pPr marL="914400" lvl="1" indent="-514350" eaLnBrk="1" hangingPunct="1">
              <a:lnSpc>
                <a:spcPct val="90000"/>
              </a:lnSpc>
              <a:buFont typeface="Wingdings" panose="05000000000000000000" pitchFamily="2" charset="2"/>
              <a:buAutoNum type="arabicPeriod"/>
            </a:pPr>
            <a:r>
              <a:rPr lang="es-ES" sz="2400" dirty="0" smtClean="0"/>
              <a:t>Vistas de la AE</a:t>
            </a:r>
          </a:p>
          <a:p>
            <a:pPr marL="514350" indent="-514350" eaLnBrk="1" hangingPunct="1">
              <a:lnSpc>
                <a:spcPct val="90000"/>
              </a:lnSpc>
              <a:buFont typeface="Wingdings" panose="05000000000000000000" pitchFamily="2" charset="2"/>
              <a:buAutoNum type="arabicPeriod"/>
            </a:pPr>
            <a:r>
              <a:rPr lang="es-ES" sz="2800" b="1" dirty="0" smtClean="0"/>
              <a:t>Reglas </a:t>
            </a:r>
            <a:r>
              <a:rPr lang="es-ES" sz="2800" b="1" dirty="0" smtClean="0"/>
              <a:t>para aplicación de AE</a:t>
            </a:r>
          </a:p>
        </p:txBody>
      </p:sp>
      <p:sp>
        <p:nvSpPr>
          <p:cNvPr id="52227" name="Rectangle 5"/>
          <p:cNvSpPr>
            <a:spLocks noGrp="1" noChangeArrowheads="1"/>
          </p:cNvSpPr>
          <p:nvPr>
            <p:ph type="title"/>
          </p:nvPr>
        </p:nvSpPr>
        <p:spPr>
          <a:xfrm>
            <a:off x="395288" y="404813"/>
            <a:ext cx="5905500" cy="576262"/>
          </a:xfrm>
          <a:noFill/>
        </p:spPr>
        <p:txBody>
          <a:bodyPr anchor="b">
            <a:normAutofit fontScale="90000"/>
          </a:bodyPr>
          <a:lstStyle/>
          <a:p>
            <a:pPr eaLnBrk="1" hangingPunct="1"/>
            <a:r>
              <a:rPr lang="es-PE" sz="3600" b="1" smtClean="0"/>
              <a:t>Temario</a:t>
            </a:r>
            <a:endParaRPr lang="en-US" sz="3600" b="1" smtClean="0"/>
          </a:p>
        </p:txBody>
      </p:sp>
      <p:sp>
        <p:nvSpPr>
          <p:cNvPr id="52228" name="Rectangle 1"/>
          <p:cNvSpPr>
            <a:spLocks noChangeArrowheads="1"/>
          </p:cNvSpPr>
          <p:nvPr/>
        </p:nvSpPr>
        <p:spPr bwMode="auto">
          <a:xfrm>
            <a:off x="203200" y="1968500"/>
            <a:ext cx="7848600" cy="504825"/>
          </a:xfrm>
          <a:prstGeom prst="rect">
            <a:avLst/>
          </a:prstGeom>
          <a:noFill/>
          <a:ln w="31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p>
        </p:txBody>
      </p:sp>
    </p:spTree>
    <p:extLst>
      <p:ext uri="{BB962C8B-B14F-4D97-AF65-F5344CB8AC3E}">
        <p14:creationId xmlns:p14="http://schemas.microsoft.com/office/powerpoint/2010/main" val="3069121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200" y="274639"/>
            <a:ext cx="8229600" cy="639797"/>
          </a:xfrm>
        </p:spPr>
        <p:txBody>
          <a:bodyPr lIns="58055" tIns="29028" rIns="58055" bIns="29028">
            <a:normAutofit fontScale="90000"/>
          </a:bodyPr>
          <a:lstStyle/>
          <a:p>
            <a:pPr eaLnBrk="1" hangingPunct="1">
              <a:defRPr/>
            </a:pPr>
            <a:r>
              <a:rPr lang="en-US" dirty="0" smtClean="0"/>
              <a:t>Instructor</a:t>
            </a:r>
          </a:p>
        </p:txBody>
      </p:sp>
      <p:sp>
        <p:nvSpPr>
          <p:cNvPr id="17410" name="Rectangle 2"/>
          <p:cNvSpPr>
            <a:spLocks noGrp="1" noChangeArrowheads="1"/>
          </p:cNvSpPr>
          <p:nvPr>
            <p:ph idx="1"/>
          </p:nvPr>
        </p:nvSpPr>
        <p:spPr>
          <a:xfrm>
            <a:off x="823012" y="1051593"/>
            <a:ext cx="7679531" cy="4282901"/>
          </a:xfrm>
        </p:spPr>
        <p:txBody>
          <a:bodyPr lIns="58055" tIns="29028" rIns="58055" bIns="29028">
            <a:normAutofit fontScale="85000" lnSpcReduction="20000"/>
          </a:bodyPr>
          <a:lstStyle/>
          <a:p>
            <a:pPr algn="just">
              <a:buClr>
                <a:srgbClr val="0819A1"/>
              </a:buClr>
              <a:buSzPct val="125000"/>
              <a:defRPr/>
            </a:pPr>
            <a:r>
              <a:rPr lang="en-US" sz="2400" b="1" dirty="0" err="1" smtClean="0">
                <a:latin typeface="Palatino"/>
              </a:rPr>
              <a:t>Ing</a:t>
            </a:r>
            <a:r>
              <a:rPr lang="en-US" sz="2400" b="1" dirty="0" smtClean="0">
                <a:latin typeface="Palatino"/>
              </a:rPr>
              <a:t>. Luis Contreras</a:t>
            </a:r>
            <a:endParaRPr lang="en-US" sz="2400" b="1" dirty="0">
              <a:latin typeface="Palatino"/>
            </a:endParaRPr>
          </a:p>
          <a:p>
            <a:pPr lvl="1">
              <a:lnSpc>
                <a:spcPct val="120000"/>
              </a:lnSpc>
            </a:pPr>
            <a:r>
              <a:rPr lang="es-PE" sz="2000" dirty="0">
                <a:latin typeface="Palatino"/>
              </a:rPr>
              <a:t>Certificado PMP por el Project Management </a:t>
            </a:r>
            <a:r>
              <a:rPr lang="es-PE" sz="2000" dirty="0" err="1" smtClean="0">
                <a:latin typeface="Palatino"/>
              </a:rPr>
              <a:t>Institute</a:t>
            </a:r>
            <a:endParaRPr lang="es-PE" sz="2000" dirty="0" smtClean="0">
              <a:latin typeface="Palatino"/>
            </a:endParaRPr>
          </a:p>
          <a:p>
            <a:pPr lvl="1">
              <a:lnSpc>
                <a:spcPct val="120000"/>
              </a:lnSpc>
            </a:pPr>
            <a:r>
              <a:rPr lang="es-PE" sz="2000" dirty="0" smtClean="0">
                <a:latin typeface="Palatino"/>
              </a:rPr>
              <a:t>Certificado CBAP por el IIBA</a:t>
            </a:r>
            <a:endParaRPr lang="en-US" sz="2000" dirty="0">
              <a:latin typeface="Palatino"/>
            </a:endParaRPr>
          </a:p>
          <a:p>
            <a:pPr lvl="1">
              <a:lnSpc>
                <a:spcPct val="120000"/>
              </a:lnSpc>
            </a:pPr>
            <a:r>
              <a:rPr lang="es-PE" sz="2000" dirty="0">
                <a:latin typeface="Palatino"/>
              </a:rPr>
              <a:t>Posee además </a:t>
            </a:r>
            <a:r>
              <a:rPr lang="es-PE" sz="2000" dirty="0" smtClean="0">
                <a:latin typeface="Palatino"/>
              </a:rPr>
              <a:t>certificaciones:</a:t>
            </a:r>
            <a:endParaRPr lang="en-US" sz="2000" dirty="0">
              <a:latin typeface="Palatino"/>
            </a:endParaRPr>
          </a:p>
          <a:p>
            <a:pPr lvl="2">
              <a:lnSpc>
                <a:spcPct val="120000"/>
              </a:lnSpc>
            </a:pPr>
            <a:r>
              <a:rPr lang="en-US" sz="2000" dirty="0" err="1" smtClean="0">
                <a:latin typeface="Palatino"/>
              </a:rPr>
              <a:t>Togaf</a:t>
            </a:r>
            <a:r>
              <a:rPr lang="en-US" sz="2000" dirty="0" smtClean="0">
                <a:latin typeface="Palatino"/>
              </a:rPr>
              <a:t> Certified</a:t>
            </a:r>
          </a:p>
          <a:p>
            <a:pPr lvl="2">
              <a:lnSpc>
                <a:spcPct val="120000"/>
              </a:lnSpc>
            </a:pPr>
            <a:r>
              <a:rPr lang="en-US" sz="2000" dirty="0" smtClean="0">
                <a:latin typeface="Palatino"/>
              </a:rPr>
              <a:t>ITIL v3</a:t>
            </a:r>
          </a:p>
          <a:p>
            <a:pPr lvl="2">
              <a:lnSpc>
                <a:spcPct val="120000"/>
              </a:lnSpc>
            </a:pPr>
            <a:r>
              <a:rPr lang="en-US" sz="2000" dirty="0" smtClean="0">
                <a:latin typeface="Palatino"/>
              </a:rPr>
              <a:t>OMG Certified Expert in BPM</a:t>
            </a:r>
          </a:p>
          <a:p>
            <a:pPr lvl="2">
              <a:lnSpc>
                <a:spcPct val="120000"/>
              </a:lnSpc>
            </a:pPr>
            <a:r>
              <a:rPr lang="en-US" sz="2000" dirty="0" smtClean="0">
                <a:latin typeface="Palatino"/>
              </a:rPr>
              <a:t>IBM</a:t>
            </a:r>
            <a:r>
              <a:rPr lang="en-US" sz="2000" dirty="0">
                <a:latin typeface="Palatino"/>
              </a:rPr>
              <a:t>  Certified  Specialist for Rational Unified Process     </a:t>
            </a:r>
          </a:p>
          <a:p>
            <a:pPr lvl="1">
              <a:lnSpc>
                <a:spcPct val="120000"/>
              </a:lnSpc>
            </a:pPr>
            <a:r>
              <a:rPr lang="es-ES" sz="2000" dirty="0"/>
              <a:t>Especializado en </a:t>
            </a:r>
            <a:r>
              <a:rPr lang="es-ES" sz="2000" dirty="0" smtClean="0"/>
              <a:t>gestión </a:t>
            </a:r>
            <a:r>
              <a:rPr lang="es-ES" sz="2000" dirty="0"/>
              <a:t>de </a:t>
            </a:r>
            <a:r>
              <a:rPr lang="es-ES" sz="2000" dirty="0" smtClean="0"/>
              <a:t>procesos, análisis </a:t>
            </a:r>
            <a:r>
              <a:rPr lang="es-ES" sz="2000" dirty="0"/>
              <a:t>de negocio y funcional, cuenta con más de 10 años de experiencia en Implementación de Soluciones Empresariales</a:t>
            </a:r>
            <a:r>
              <a:rPr lang="es-PE" sz="2000" dirty="0" smtClean="0">
                <a:latin typeface="Palatino"/>
              </a:rPr>
              <a:t>.</a:t>
            </a:r>
          </a:p>
          <a:p>
            <a:pPr lvl="1">
              <a:lnSpc>
                <a:spcPct val="120000"/>
              </a:lnSpc>
            </a:pPr>
            <a:r>
              <a:rPr lang="es-PE" sz="2000" dirty="0" smtClean="0">
                <a:latin typeface="Palatino"/>
              </a:rPr>
              <a:t>Máster </a:t>
            </a:r>
            <a:r>
              <a:rPr lang="es-PE" sz="2000" dirty="0">
                <a:latin typeface="Palatino"/>
              </a:rPr>
              <a:t>en Operaciones en </a:t>
            </a:r>
            <a:r>
              <a:rPr lang="es-PE" sz="2000" dirty="0" err="1">
                <a:latin typeface="Palatino"/>
              </a:rPr>
              <a:t>Centrum</a:t>
            </a:r>
            <a:r>
              <a:rPr lang="es-PE" sz="2000" dirty="0">
                <a:latin typeface="Palatino"/>
              </a:rPr>
              <a:t> Católica.</a:t>
            </a:r>
            <a:endParaRPr lang="en-US" sz="2000" dirty="0">
              <a:latin typeface="Palatino"/>
            </a:endParaRPr>
          </a:p>
          <a:p>
            <a:pPr lvl="1">
              <a:lnSpc>
                <a:spcPct val="120000"/>
              </a:lnSpc>
            </a:pPr>
            <a:r>
              <a:rPr lang="es-PE" sz="2000" dirty="0">
                <a:latin typeface="Palatino"/>
              </a:rPr>
              <a:t>Especialización en </a:t>
            </a:r>
            <a:r>
              <a:rPr lang="es-PE" sz="2000" dirty="0" smtClean="0">
                <a:latin typeface="Palatino"/>
              </a:rPr>
              <a:t>BPM en ESAN</a:t>
            </a:r>
          </a:p>
          <a:p>
            <a:pPr lvl="1">
              <a:lnSpc>
                <a:spcPct val="120000"/>
              </a:lnSpc>
            </a:pPr>
            <a:r>
              <a:rPr lang="es-PE" sz="2000" dirty="0" smtClean="0">
                <a:latin typeface="Palatino"/>
              </a:rPr>
              <a:t>MBA </a:t>
            </a:r>
            <a:r>
              <a:rPr lang="es-PE" sz="2000" dirty="0" err="1" smtClean="0">
                <a:latin typeface="Palatino"/>
              </a:rPr>
              <a:t>Centrum</a:t>
            </a:r>
            <a:r>
              <a:rPr lang="es-PE" sz="2000" dirty="0" smtClean="0">
                <a:latin typeface="Palatino"/>
              </a:rPr>
              <a:t> Católica</a:t>
            </a:r>
          </a:p>
          <a:p>
            <a:pPr algn="just">
              <a:buClr>
                <a:srgbClr val="0819A1"/>
              </a:buClr>
              <a:buSzPct val="125000"/>
              <a:defRPr/>
            </a:pPr>
            <a:endParaRPr lang="en-US" sz="2400" dirty="0">
              <a:latin typeface="Palatino"/>
            </a:endParaRPr>
          </a:p>
        </p:txBody>
      </p:sp>
    </p:spTree>
    <p:extLst>
      <p:ext uri="{BB962C8B-B14F-4D97-AF65-F5344CB8AC3E}">
        <p14:creationId xmlns:p14="http://schemas.microsoft.com/office/powerpoint/2010/main" val="2695026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14401" y="381000"/>
            <a:ext cx="7000924" cy="214290"/>
          </a:xfrm>
          <a:ln/>
        </p:spPr>
        <p:txBody>
          <a:bodyPr>
            <a:noAutofit/>
          </a:bodyPr>
          <a:lstStyle/>
          <a:p>
            <a:pPr algn="ctr"/>
            <a:r>
              <a:rPr lang="es-CR" sz="2400" b="1" dirty="0">
                <a:latin typeface="Arial" pitchFamily="34" charset="0"/>
                <a:cs typeface="Arial" pitchFamily="34" charset="0"/>
              </a:rPr>
              <a:t>Beneficios de </a:t>
            </a:r>
            <a:r>
              <a:rPr lang="es-CR" sz="2400" b="1" dirty="0" smtClean="0">
                <a:latin typeface="Arial" pitchFamily="34" charset="0"/>
                <a:cs typeface="Arial" pitchFamily="34" charset="0"/>
              </a:rPr>
              <a:t>AE para el negocio </a:t>
            </a:r>
            <a:endParaRPr lang="es-CR" sz="2400" b="1" dirty="0">
              <a:latin typeface="Arial" pitchFamily="34" charset="0"/>
              <a:cs typeface="Arial" pitchFamily="34" charset="0"/>
            </a:endParaRPr>
          </a:p>
        </p:txBody>
      </p:sp>
      <p:sp>
        <p:nvSpPr>
          <p:cNvPr id="5" name="Rectangle 3"/>
          <p:cNvSpPr txBox="1">
            <a:spLocks noChangeArrowheads="1"/>
          </p:cNvSpPr>
          <p:nvPr/>
        </p:nvSpPr>
        <p:spPr bwMode="gray">
          <a:xfrm>
            <a:off x="235747" y="1475228"/>
            <a:ext cx="8439150" cy="433388"/>
          </a:xfrm>
          <a:prstGeom prst="rect">
            <a:avLst/>
          </a:prstGeom>
          <a:noFill/>
          <a:ln/>
        </p:spPr>
        <p:txBody>
          <a:bodyPr vert="horz">
            <a:noAutofit/>
          </a:bodyPr>
          <a:lstStyle/>
          <a:p>
            <a:pPr marL="274320" marR="0" lvl="0" indent="-274320" algn="l" defTabSz="914400" rtl="0" eaLnBrk="1" fontAlgn="auto" latinLnBrk="0" hangingPunct="1">
              <a:lnSpc>
                <a:spcPct val="95000"/>
              </a:lnSpc>
              <a:spcBef>
                <a:spcPct val="20000"/>
              </a:spcBef>
              <a:spcAft>
                <a:spcPts val="0"/>
              </a:spcAft>
              <a:buClr>
                <a:schemeClr val="accent1"/>
              </a:buClr>
              <a:buSzPct val="85000"/>
              <a:tabLst/>
              <a:defRPr/>
            </a:pPr>
            <a:r>
              <a:rPr kumimoji="0" lang="es-ES" sz="2000" b="1" i="0" u="none" strike="noStrike" kern="1200" cap="none" spc="0" normalizeH="0" baseline="0" noProof="0" dirty="0" smtClean="0">
                <a:ln>
                  <a:noFill/>
                </a:ln>
                <a:solidFill>
                  <a:srgbClr val="0070C0"/>
                </a:solidFill>
                <a:effectLst/>
                <a:uLnTx/>
                <a:uFillTx/>
                <a:latin typeface="Arial" pitchFamily="34" charset="0"/>
                <a:cs typeface="Arial" pitchFamily="34" charset="0"/>
              </a:rPr>
              <a:t>Procesos de negocio y de soporte más eficientes</a:t>
            </a:r>
            <a:endParaRPr kumimoji="0" lang="es-CR" sz="2000" b="1" i="0" u="none" strike="noStrike" kern="1200" cap="none" spc="0" normalizeH="0" baseline="0" noProof="0" dirty="0">
              <a:ln>
                <a:noFill/>
              </a:ln>
              <a:solidFill>
                <a:srgbClr val="0070C0"/>
              </a:solidFill>
              <a:effectLst/>
              <a:uLnTx/>
              <a:uFillTx/>
              <a:latin typeface="Arial" pitchFamily="34" charset="0"/>
              <a:cs typeface="Arial" pitchFamily="34" charset="0"/>
            </a:endParaRPr>
          </a:p>
        </p:txBody>
      </p:sp>
      <p:sp>
        <p:nvSpPr>
          <p:cNvPr id="6" name="Rectangle 4"/>
          <p:cNvSpPr>
            <a:spLocks noChangeArrowheads="1"/>
          </p:cNvSpPr>
          <p:nvPr/>
        </p:nvSpPr>
        <p:spPr bwMode="gray">
          <a:xfrm>
            <a:off x="395288" y="2927348"/>
            <a:ext cx="8439150" cy="2663825"/>
          </a:xfrm>
          <a:prstGeom prst="rect">
            <a:avLst/>
          </a:prstGeom>
          <a:noFill/>
          <a:ln w="9525">
            <a:noFill/>
            <a:miter lim="800000"/>
            <a:headEnd/>
            <a:tailEnd/>
          </a:ln>
          <a:effectLst/>
        </p:spPr>
        <p:txBody>
          <a:bodyPr/>
          <a:lstStyle/>
          <a:p>
            <a:pPr marL="342900" indent="-342900" algn="l">
              <a:lnSpc>
                <a:spcPct val="95000"/>
              </a:lnSpc>
              <a:spcBef>
                <a:spcPct val="20000"/>
              </a:spcBef>
            </a:pPr>
            <a:endParaRPr lang="es-CR" dirty="0">
              <a:effectLst>
                <a:outerShdw blurRad="38100" dist="38100" dir="2700000" algn="tl">
                  <a:srgbClr val="C0C0C0"/>
                </a:outerShdw>
              </a:effectLst>
            </a:endParaRPr>
          </a:p>
        </p:txBody>
      </p:sp>
      <p:sp>
        <p:nvSpPr>
          <p:cNvPr id="7" name="Rectangle 5"/>
          <p:cNvSpPr>
            <a:spLocks noChangeArrowheads="1"/>
          </p:cNvSpPr>
          <p:nvPr/>
        </p:nvSpPr>
        <p:spPr bwMode="gray">
          <a:xfrm>
            <a:off x="285720" y="4230684"/>
            <a:ext cx="8439150" cy="431800"/>
          </a:xfrm>
          <a:prstGeom prst="rect">
            <a:avLst/>
          </a:prstGeom>
          <a:noFill/>
          <a:ln w="9525">
            <a:noFill/>
            <a:miter lim="800000"/>
            <a:headEnd/>
            <a:tailEnd/>
          </a:ln>
          <a:effectLst/>
        </p:spPr>
        <p:txBody>
          <a:bodyPr/>
          <a:lstStyle/>
          <a:p>
            <a:pPr marL="342900" indent="-342900" algn="l">
              <a:spcBef>
                <a:spcPct val="20000"/>
              </a:spcBef>
            </a:pPr>
            <a:r>
              <a:rPr lang="es-CR" sz="2000" b="1" dirty="0" smtClean="0">
                <a:solidFill>
                  <a:srgbClr val="0070C0"/>
                </a:solidFill>
                <a:latin typeface="Arial" pitchFamily="34" charset="0"/>
                <a:cs typeface="Arial" pitchFamily="34" charset="0"/>
              </a:rPr>
              <a:t>Mejor </a:t>
            </a:r>
            <a:r>
              <a:rPr lang="es-CR" sz="2000" b="1" dirty="0">
                <a:solidFill>
                  <a:srgbClr val="0070C0"/>
                </a:solidFill>
                <a:latin typeface="Arial" pitchFamily="34" charset="0"/>
                <a:cs typeface="Arial" pitchFamily="34" charset="0"/>
              </a:rPr>
              <a:t>retorno de la </a:t>
            </a:r>
            <a:r>
              <a:rPr lang="es-CR" sz="2000" b="1" dirty="0" smtClean="0">
                <a:solidFill>
                  <a:srgbClr val="0070C0"/>
                </a:solidFill>
                <a:latin typeface="Arial" pitchFamily="34" charset="0"/>
                <a:cs typeface="Arial" pitchFamily="34" charset="0"/>
              </a:rPr>
              <a:t>inversión</a:t>
            </a:r>
            <a:endParaRPr lang="es-CR" sz="2000" b="1" dirty="0">
              <a:solidFill>
                <a:srgbClr val="0070C0"/>
              </a:solidFill>
              <a:latin typeface="Arial" pitchFamily="34" charset="0"/>
              <a:cs typeface="Arial" pitchFamily="34" charset="0"/>
            </a:endParaRPr>
          </a:p>
        </p:txBody>
      </p:sp>
      <p:sp>
        <p:nvSpPr>
          <p:cNvPr id="9" name="Rectangle 7"/>
          <p:cNvSpPr>
            <a:spLocks noChangeArrowheads="1"/>
          </p:cNvSpPr>
          <p:nvPr/>
        </p:nvSpPr>
        <p:spPr bwMode="gray">
          <a:xfrm>
            <a:off x="0" y="2085958"/>
            <a:ext cx="9144000" cy="1871662"/>
          </a:xfrm>
          <a:prstGeom prst="rect">
            <a:avLst/>
          </a:prstGeom>
          <a:noFill/>
          <a:ln w="9525">
            <a:noFill/>
            <a:miter lim="800000"/>
            <a:headEnd/>
            <a:tailEnd/>
          </a:ln>
          <a:effectLst/>
        </p:spPr>
        <p:txBody>
          <a:bodyPr/>
          <a:lstStyle/>
          <a:p>
            <a:pPr marL="742950" lvl="1" indent="-285750" algn="l">
              <a:lnSpc>
                <a:spcPct val="95000"/>
              </a:lnSpc>
              <a:spcBef>
                <a:spcPct val="20000"/>
              </a:spcBef>
              <a:buFont typeface="Arial" pitchFamily="34" charset="0"/>
              <a:buChar char="•"/>
            </a:pPr>
            <a:r>
              <a:rPr lang="es-ES" dirty="0" smtClean="0">
                <a:latin typeface="Arial" pitchFamily="34" charset="0"/>
                <a:cs typeface="Arial" pitchFamily="34" charset="0"/>
              </a:rPr>
              <a:t>Enfoque en procesos (cadena de valor) y no en funciones </a:t>
            </a:r>
          </a:p>
          <a:p>
            <a:pPr marL="742950" lvl="1" indent="-285750" algn="l">
              <a:lnSpc>
                <a:spcPct val="95000"/>
              </a:lnSpc>
              <a:spcBef>
                <a:spcPct val="20000"/>
              </a:spcBef>
              <a:buFont typeface="Arial" pitchFamily="34" charset="0"/>
              <a:buChar char="•"/>
            </a:pPr>
            <a:r>
              <a:rPr lang="es-ES" sz="1800" dirty="0" smtClean="0">
                <a:latin typeface="Arial" pitchFamily="34" charset="0"/>
                <a:cs typeface="Arial" pitchFamily="34" charset="0"/>
              </a:rPr>
              <a:t> Identificación de servicios clave relacionados con los procesos</a:t>
            </a:r>
          </a:p>
          <a:p>
            <a:pPr marL="742950" lvl="1" indent="-285750">
              <a:lnSpc>
                <a:spcPct val="95000"/>
              </a:lnSpc>
              <a:spcBef>
                <a:spcPct val="20000"/>
              </a:spcBef>
              <a:buFont typeface="Arial" pitchFamily="34" charset="0"/>
              <a:buChar char="•"/>
            </a:pPr>
            <a:r>
              <a:rPr lang="es-ES" dirty="0" smtClean="0">
                <a:latin typeface="Arial" pitchFamily="34" charset="0"/>
                <a:cs typeface="Arial" pitchFamily="34" charset="0"/>
              </a:rPr>
              <a:t> </a:t>
            </a:r>
            <a:r>
              <a:rPr lang="es-CR" dirty="0" smtClean="0">
                <a:latin typeface="Arial" pitchFamily="34" charset="0"/>
                <a:cs typeface="Arial" pitchFamily="34" charset="0"/>
              </a:rPr>
              <a:t>Menores costos  para  proporcionar los servicios o elaborar los productos </a:t>
            </a:r>
          </a:p>
          <a:p>
            <a:pPr marL="742950" lvl="1" indent="-285750" algn="l">
              <a:lnSpc>
                <a:spcPct val="95000"/>
              </a:lnSpc>
              <a:spcBef>
                <a:spcPct val="20000"/>
              </a:spcBef>
              <a:buFont typeface="Arial" pitchFamily="34" charset="0"/>
              <a:buChar char="•"/>
            </a:pPr>
            <a:r>
              <a:rPr lang="es-ES" sz="1800" dirty="0" smtClean="0">
                <a:latin typeface="Arial" pitchFamily="34" charset="0"/>
                <a:cs typeface="Arial" pitchFamily="34" charset="0"/>
              </a:rPr>
              <a:t> Métricas, gobernabilidad, facilidad para administrar el negocio</a:t>
            </a:r>
            <a:endParaRPr lang="es-CR" sz="1800" dirty="0">
              <a:latin typeface="Arial" pitchFamily="34" charset="0"/>
              <a:cs typeface="Arial" pitchFamily="34" charset="0"/>
            </a:endParaRPr>
          </a:p>
          <a:p>
            <a:pPr marL="742950" lvl="1" indent="-285750" algn="l">
              <a:lnSpc>
                <a:spcPct val="95000"/>
              </a:lnSpc>
              <a:spcBef>
                <a:spcPct val="20000"/>
              </a:spcBef>
              <a:buFont typeface="Arial" pitchFamily="34" charset="0"/>
              <a:buChar char="•"/>
            </a:pPr>
            <a:r>
              <a:rPr lang="es-CR" sz="1800" dirty="0" smtClean="0">
                <a:latin typeface="Arial" pitchFamily="34" charset="0"/>
                <a:cs typeface="Arial" pitchFamily="34" charset="0"/>
              </a:rPr>
              <a:t>Habilidad  administrar aspectos globales: seguridad y cumplimiento.  </a:t>
            </a:r>
            <a:endParaRPr lang="es-CR" sz="1800" dirty="0">
              <a:latin typeface="Arial" pitchFamily="34" charset="0"/>
              <a:cs typeface="Arial" pitchFamily="34" charset="0"/>
            </a:endParaRPr>
          </a:p>
          <a:p>
            <a:pPr marL="742950" lvl="1" indent="-285750" algn="l">
              <a:lnSpc>
                <a:spcPct val="95000"/>
              </a:lnSpc>
              <a:spcBef>
                <a:spcPct val="20000"/>
              </a:spcBef>
              <a:buFont typeface="Arial" pitchFamily="34" charset="0"/>
              <a:buChar char="•"/>
            </a:pPr>
            <a:r>
              <a:rPr lang="es-CR" sz="1800" dirty="0" smtClean="0">
                <a:latin typeface="Arial" pitchFamily="34" charset="0"/>
                <a:cs typeface="Arial" pitchFamily="34" charset="0"/>
              </a:rPr>
              <a:t>Facilidad para realizar procesos de tercerización, fusiones, adquisiciones</a:t>
            </a:r>
            <a:endParaRPr lang="es-CR" sz="1800" dirty="0">
              <a:latin typeface="Arial" pitchFamily="34" charset="0"/>
              <a:cs typeface="Arial" pitchFamily="34" charset="0"/>
            </a:endParaRPr>
          </a:p>
          <a:p>
            <a:pPr marL="742950" lvl="1" indent="-285750" algn="l">
              <a:lnSpc>
                <a:spcPct val="95000"/>
              </a:lnSpc>
              <a:spcBef>
                <a:spcPct val="20000"/>
              </a:spcBef>
              <a:buFont typeface="Arial" pitchFamily="34" charset="0"/>
              <a:buChar char="•"/>
            </a:pPr>
            <a:endParaRPr lang="es-CR" sz="1800" dirty="0">
              <a:latin typeface="Arial" pitchFamily="34" charset="0"/>
              <a:cs typeface="Arial" pitchFamily="34" charset="0"/>
            </a:endParaRPr>
          </a:p>
        </p:txBody>
      </p:sp>
      <p:sp>
        <p:nvSpPr>
          <p:cNvPr id="10" name="Rectangle 8"/>
          <p:cNvSpPr>
            <a:spLocks noChangeArrowheads="1"/>
          </p:cNvSpPr>
          <p:nvPr/>
        </p:nvSpPr>
        <p:spPr bwMode="gray">
          <a:xfrm>
            <a:off x="303965" y="4768667"/>
            <a:ext cx="8748712" cy="1728788"/>
          </a:xfrm>
          <a:prstGeom prst="rect">
            <a:avLst/>
          </a:prstGeom>
          <a:noFill/>
          <a:ln w="9525">
            <a:noFill/>
            <a:miter lim="800000"/>
            <a:headEnd/>
            <a:tailEnd/>
          </a:ln>
          <a:effectLst/>
        </p:spPr>
        <p:txBody>
          <a:bodyPr/>
          <a:lstStyle/>
          <a:p>
            <a:pPr marL="342900" indent="-342900" algn="l">
              <a:spcBef>
                <a:spcPct val="20000"/>
              </a:spcBef>
              <a:buFont typeface="Arial" pitchFamily="34" charset="0"/>
              <a:buChar char="•"/>
            </a:pPr>
            <a:r>
              <a:rPr lang="es-CR" sz="1800" dirty="0">
                <a:effectLst>
                  <a:outerShdw blurRad="38100" dist="38100" dir="2700000" algn="tl">
                    <a:srgbClr val="C0C0C0"/>
                  </a:outerShdw>
                </a:effectLst>
                <a:latin typeface="Arial" pitchFamily="34" charset="0"/>
                <a:cs typeface="Arial" pitchFamily="34" charset="0"/>
              </a:rPr>
              <a:t>Reducción de la complejidad de la infraestructura </a:t>
            </a:r>
            <a:r>
              <a:rPr lang="es-CR" sz="1800" dirty="0" smtClean="0">
                <a:effectLst>
                  <a:outerShdw blurRad="38100" dist="38100" dir="2700000" algn="tl">
                    <a:srgbClr val="C0C0C0"/>
                  </a:outerShdw>
                </a:effectLst>
                <a:latin typeface="Arial" pitchFamily="34" charset="0"/>
                <a:cs typeface="Arial" pitchFamily="34" charset="0"/>
              </a:rPr>
              <a:t>de negocios</a:t>
            </a:r>
            <a:endParaRPr lang="es-CR" sz="1800" dirty="0">
              <a:effectLst>
                <a:outerShdw blurRad="38100" dist="38100" dir="2700000" algn="tl">
                  <a:srgbClr val="C0C0C0"/>
                </a:outerShdw>
              </a:effectLst>
              <a:latin typeface="Arial" pitchFamily="34" charset="0"/>
              <a:cs typeface="Arial" pitchFamily="34" charset="0"/>
            </a:endParaRPr>
          </a:p>
          <a:p>
            <a:pPr marL="342900" indent="-342900" algn="l">
              <a:spcBef>
                <a:spcPct val="20000"/>
              </a:spcBef>
              <a:buFont typeface="Arial" pitchFamily="34" charset="0"/>
              <a:buChar char="•"/>
            </a:pPr>
            <a:r>
              <a:rPr lang="es-CR" sz="1800" dirty="0">
                <a:effectLst>
                  <a:outerShdw blurRad="38100" dist="38100" dir="2700000" algn="tl">
                    <a:srgbClr val="C0C0C0"/>
                  </a:outerShdw>
                </a:effectLst>
                <a:latin typeface="Arial" pitchFamily="34" charset="0"/>
                <a:cs typeface="Arial" pitchFamily="34" charset="0"/>
              </a:rPr>
              <a:t>Maximización del retorno de </a:t>
            </a:r>
            <a:r>
              <a:rPr lang="es-CR" sz="1800" dirty="0" smtClean="0">
                <a:effectLst>
                  <a:outerShdw blurRad="38100" dist="38100" dir="2700000" algn="tl">
                    <a:srgbClr val="C0C0C0"/>
                  </a:outerShdw>
                </a:effectLst>
                <a:latin typeface="Arial" pitchFamily="34" charset="0"/>
                <a:cs typeface="Arial" pitchFamily="34" charset="0"/>
              </a:rPr>
              <a:t>inversión: costos / ganancias</a:t>
            </a:r>
            <a:endParaRPr lang="es-CR" sz="1800" dirty="0">
              <a:effectLst>
                <a:outerShdw blurRad="38100" dist="38100" dir="2700000" algn="tl">
                  <a:srgbClr val="C0C0C0"/>
                </a:outerShdw>
              </a:effectLst>
              <a:latin typeface="Arial" pitchFamily="34" charset="0"/>
              <a:cs typeface="Arial" pitchFamily="34" charset="0"/>
            </a:endParaRPr>
          </a:p>
          <a:p>
            <a:pPr marL="342900" indent="-342900" algn="l">
              <a:spcBef>
                <a:spcPct val="20000"/>
              </a:spcBef>
              <a:buFont typeface="Arial" pitchFamily="34" charset="0"/>
              <a:buChar char="•"/>
            </a:pPr>
            <a:r>
              <a:rPr lang="es-CR" sz="1800" dirty="0">
                <a:effectLst>
                  <a:outerShdw blurRad="38100" dist="38100" dir="2700000" algn="tl">
                    <a:srgbClr val="C0C0C0"/>
                  </a:outerShdw>
                </a:effectLst>
                <a:latin typeface="Arial" pitchFamily="34" charset="0"/>
                <a:cs typeface="Arial" pitchFamily="34" charset="0"/>
              </a:rPr>
              <a:t>Flexibilidad </a:t>
            </a:r>
            <a:r>
              <a:rPr lang="es-CR" sz="1800" dirty="0" smtClean="0">
                <a:effectLst>
                  <a:outerShdw blurRad="38100" dist="38100" dir="2700000" algn="tl">
                    <a:srgbClr val="C0C0C0"/>
                  </a:outerShdw>
                </a:effectLst>
                <a:latin typeface="Arial" pitchFamily="34" charset="0"/>
                <a:cs typeface="Arial" pitchFamily="34" charset="0"/>
              </a:rPr>
              <a:t>comprar </a:t>
            </a:r>
            <a:r>
              <a:rPr lang="es-CR" sz="1800" dirty="0">
                <a:effectLst>
                  <a:outerShdw blurRad="38100" dist="38100" dir="2700000" algn="tl">
                    <a:srgbClr val="C0C0C0"/>
                  </a:outerShdw>
                </a:effectLst>
                <a:latin typeface="Arial" pitchFamily="34" charset="0"/>
                <a:cs typeface="Arial" pitchFamily="34" charset="0"/>
              </a:rPr>
              <a:t>y contratar </a:t>
            </a:r>
            <a:r>
              <a:rPr lang="es-CR" sz="1800" dirty="0" smtClean="0">
                <a:effectLst>
                  <a:outerShdw blurRad="38100" dist="38100" dir="2700000" algn="tl">
                    <a:srgbClr val="C0C0C0"/>
                  </a:outerShdw>
                </a:effectLst>
                <a:latin typeface="Arial" pitchFamily="34" charset="0"/>
                <a:cs typeface="Arial" pitchFamily="34" charset="0"/>
              </a:rPr>
              <a:t>servicios de aliados </a:t>
            </a:r>
            <a:endParaRPr lang="es-CR" sz="1800" dirty="0">
              <a:effectLst>
                <a:outerShdw blurRad="38100" dist="38100" dir="2700000" algn="tl">
                  <a:srgbClr val="C0C0C0"/>
                </a:outerShdw>
              </a:effectLst>
              <a:latin typeface="Arial" pitchFamily="34" charset="0"/>
              <a:cs typeface="Arial" pitchFamily="34" charset="0"/>
            </a:endParaRPr>
          </a:p>
          <a:p>
            <a:pPr marL="342900" indent="-342900" algn="l">
              <a:spcBef>
                <a:spcPct val="20000"/>
              </a:spcBef>
              <a:buFont typeface="Arial" pitchFamily="34" charset="0"/>
              <a:buChar char="•"/>
            </a:pPr>
            <a:r>
              <a:rPr lang="es-CR" sz="1800" dirty="0">
                <a:effectLst>
                  <a:outerShdw blurRad="38100" dist="38100" dir="2700000" algn="tl">
                    <a:srgbClr val="C0C0C0"/>
                  </a:outerShdw>
                </a:effectLst>
                <a:latin typeface="Arial" pitchFamily="34" charset="0"/>
                <a:cs typeface="Arial" pitchFamily="34" charset="0"/>
              </a:rPr>
              <a:t>Reducción riesgo global en inversiones nuevas y </a:t>
            </a:r>
            <a:r>
              <a:rPr lang="es-CR" sz="1800" dirty="0" smtClean="0">
                <a:effectLst>
                  <a:outerShdw blurRad="38100" dist="38100" dir="2700000" algn="tl">
                    <a:srgbClr val="C0C0C0"/>
                  </a:outerShdw>
                </a:effectLst>
                <a:latin typeface="Arial" pitchFamily="34" charset="0"/>
                <a:cs typeface="Arial" pitchFamily="34" charset="0"/>
              </a:rPr>
              <a:t>costos de propiedad</a:t>
            </a:r>
            <a:endParaRPr lang="es-CR" sz="1800" dirty="0">
              <a:effectLst>
                <a:outerShdw blurRad="38100" dist="38100" dir="2700000" algn="tl">
                  <a:srgbClr val="C0C0C0"/>
                </a:outerShdw>
              </a:effectLst>
              <a:latin typeface="Arial" pitchFamily="34" charset="0"/>
              <a:cs typeface="Arial" pitchFamily="34" charset="0"/>
            </a:endParaRPr>
          </a:p>
        </p:txBody>
      </p:sp>
    </p:spTree>
    <p:extLst>
      <p:ext uri="{BB962C8B-B14F-4D97-AF65-F5344CB8AC3E}">
        <p14:creationId xmlns:p14="http://schemas.microsoft.com/office/powerpoint/2010/main" val="386111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7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strVal val="#ppt_w*0.70"/>
                                          </p:val>
                                        </p:tav>
                                        <p:tav tm="100000">
                                          <p:val>
                                            <p:strVal val="#ppt_w"/>
                                          </p:val>
                                        </p:tav>
                                      </p:tavLst>
                                    </p:anim>
                                    <p:anim calcmode="lin" valueType="num">
                                      <p:cBhvr>
                                        <p:cTn id="20" dur="500" fill="hold"/>
                                        <p:tgtEl>
                                          <p:spTgt spid="9"/>
                                        </p:tgtEl>
                                        <p:attrNameLst>
                                          <p:attrName>ppt_h</p:attrName>
                                        </p:attrNameLst>
                                      </p:cBhvr>
                                      <p:tavLst>
                                        <p:tav tm="0">
                                          <p:val>
                                            <p:strVal val="#ppt_h"/>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strVal val="#ppt_w*0.70"/>
                                          </p:val>
                                        </p:tav>
                                        <p:tav tm="100000">
                                          <p:val>
                                            <p:strVal val="#ppt_w"/>
                                          </p:val>
                                        </p:tav>
                                      </p:tavLst>
                                    </p:anim>
                                    <p:anim calcmode="lin" valueType="num">
                                      <p:cBhvr>
                                        <p:cTn id="27" dur="500" fill="hold"/>
                                        <p:tgtEl>
                                          <p:spTgt spid="10"/>
                                        </p:tgtEl>
                                        <p:attrNameLst>
                                          <p:attrName>ppt_h</p:attrName>
                                        </p:attrNameLst>
                                      </p:cBhvr>
                                      <p:tavLst>
                                        <p:tav tm="0">
                                          <p:val>
                                            <p:strVal val="#ppt_h"/>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403648" y="620688"/>
            <a:ext cx="7000924" cy="214290"/>
          </a:xfrm>
          <a:ln/>
        </p:spPr>
        <p:txBody>
          <a:bodyPr>
            <a:noAutofit/>
          </a:bodyPr>
          <a:lstStyle/>
          <a:p>
            <a:pPr algn="ctr"/>
            <a:r>
              <a:rPr lang="es-CR" sz="2400" dirty="0">
                <a:latin typeface="Arial" pitchFamily="34" charset="0"/>
                <a:cs typeface="Arial" pitchFamily="34" charset="0"/>
              </a:rPr>
              <a:t>Beneficios de </a:t>
            </a:r>
            <a:r>
              <a:rPr lang="es-CR" sz="2400" dirty="0" smtClean="0">
                <a:latin typeface="Arial" pitchFamily="34" charset="0"/>
                <a:cs typeface="Arial" pitchFamily="34" charset="0"/>
              </a:rPr>
              <a:t>AE para el negocio </a:t>
            </a:r>
            <a:endParaRPr lang="es-CR" sz="2400" dirty="0">
              <a:latin typeface="Arial" pitchFamily="34" charset="0"/>
              <a:cs typeface="Arial" pitchFamily="34" charset="0"/>
            </a:endParaRPr>
          </a:p>
        </p:txBody>
      </p:sp>
      <p:sp>
        <p:nvSpPr>
          <p:cNvPr id="6" name="Rectangle 4"/>
          <p:cNvSpPr>
            <a:spLocks noChangeArrowheads="1"/>
          </p:cNvSpPr>
          <p:nvPr/>
        </p:nvSpPr>
        <p:spPr bwMode="gray">
          <a:xfrm>
            <a:off x="395288" y="2927348"/>
            <a:ext cx="8439150" cy="2663825"/>
          </a:xfrm>
          <a:prstGeom prst="rect">
            <a:avLst/>
          </a:prstGeom>
          <a:noFill/>
          <a:ln w="9525">
            <a:noFill/>
            <a:miter lim="800000"/>
            <a:headEnd/>
            <a:tailEnd/>
          </a:ln>
          <a:effectLst/>
        </p:spPr>
        <p:txBody>
          <a:bodyPr/>
          <a:lstStyle/>
          <a:p>
            <a:pPr marL="342900" indent="-342900" algn="l">
              <a:lnSpc>
                <a:spcPct val="95000"/>
              </a:lnSpc>
              <a:spcBef>
                <a:spcPct val="20000"/>
              </a:spcBef>
            </a:pPr>
            <a:endParaRPr lang="es-CR" dirty="0">
              <a:effectLst>
                <a:outerShdw blurRad="38100" dist="38100" dir="2700000" algn="tl">
                  <a:srgbClr val="C0C0C0"/>
                </a:outerShdw>
              </a:effectLst>
            </a:endParaRPr>
          </a:p>
        </p:txBody>
      </p:sp>
      <p:sp>
        <p:nvSpPr>
          <p:cNvPr id="8" name="Rectangle 6"/>
          <p:cNvSpPr>
            <a:spLocks noChangeArrowheads="1"/>
          </p:cNvSpPr>
          <p:nvPr/>
        </p:nvSpPr>
        <p:spPr bwMode="gray">
          <a:xfrm>
            <a:off x="415895" y="1219200"/>
            <a:ext cx="8439150" cy="431800"/>
          </a:xfrm>
          <a:prstGeom prst="rect">
            <a:avLst/>
          </a:prstGeom>
          <a:noFill/>
          <a:ln w="9525">
            <a:noFill/>
            <a:miter lim="800000"/>
            <a:headEnd/>
            <a:tailEnd/>
          </a:ln>
          <a:effectLst/>
        </p:spPr>
        <p:txBody>
          <a:bodyPr/>
          <a:lstStyle/>
          <a:p>
            <a:pPr marL="342900" indent="-342900" algn="l">
              <a:spcBef>
                <a:spcPct val="20000"/>
              </a:spcBef>
            </a:pPr>
            <a:r>
              <a:rPr lang="es-CR" sz="2000" b="1" dirty="0" smtClean="0">
                <a:solidFill>
                  <a:srgbClr val="0070C0"/>
                </a:solidFill>
                <a:latin typeface="Arial" pitchFamily="34" charset="0"/>
                <a:cs typeface="Arial" pitchFamily="34" charset="0"/>
              </a:rPr>
              <a:t>Calidad  y oportunidad para obtener información crítica   </a:t>
            </a:r>
            <a:endParaRPr lang="es-CR" sz="2000" b="1" dirty="0">
              <a:solidFill>
                <a:srgbClr val="0070C0"/>
              </a:solidFill>
              <a:latin typeface="Arial" pitchFamily="34" charset="0"/>
              <a:cs typeface="Arial" pitchFamily="34" charset="0"/>
            </a:endParaRPr>
          </a:p>
        </p:txBody>
      </p:sp>
      <p:sp>
        <p:nvSpPr>
          <p:cNvPr id="11" name="Rectangle 9"/>
          <p:cNvSpPr>
            <a:spLocks noChangeArrowheads="1"/>
          </p:cNvSpPr>
          <p:nvPr/>
        </p:nvSpPr>
        <p:spPr bwMode="gray">
          <a:xfrm>
            <a:off x="200025" y="1862984"/>
            <a:ext cx="8569325" cy="1296987"/>
          </a:xfrm>
          <a:prstGeom prst="rect">
            <a:avLst/>
          </a:prstGeom>
          <a:noFill/>
          <a:ln w="9525">
            <a:noFill/>
            <a:miter lim="800000"/>
            <a:headEnd/>
            <a:tailEnd/>
          </a:ln>
          <a:effectLst/>
        </p:spPr>
        <p:txBody>
          <a:bodyPr/>
          <a:lstStyle/>
          <a:p>
            <a:pPr marL="342900" indent="-342900" algn="l">
              <a:spcBef>
                <a:spcPct val="20000"/>
              </a:spcBef>
              <a:buFont typeface="Arial" pitchFamily="34" charset="0"/>
              <a:buChar char="•"/>
            </a:pPr>
            <a:r>
              <a:rPr lang="es-CR" sz="1800" dirty="0" smtClean="0">
                <a:latin typeface="Arial" pitchFamily="34" charset="0"/>
                <a:cs typeface="Arial" pitchFamily="34" charset="0"/>
              </a:rPr>
              <a:t>Apoyo decisiones </a:t>
            </a:r>
            <a:r>
              <a:rPr lang="es-CR" sz="1800" dirty="0">
                <a:latin typeface="Arial" pitchFamily="34" charset="0"/>
                <a:cs typeface="Arial" pitchFamily="34" charset="0"/>
              </a:rPr>
              <a:t>de </a:t>
            </a:r>
            <a:r>
              <a:rPr lang="es-CR" sz="1800" dirty="0" smtClean="0">
                <a:latin typeface="Arial" pitchFamily="34" charset="0"/>
                <a:cs typeface="Arial" pitchFamily="34" charset="0"/>
              </a:rPr>
              <a:t> negocio: información oportuna y confiable</a:t>
            </a:r>
            <a:endParaRPr lang="es-CR" sz="1800" dirty="0">
              <a:latin typeface="Arial" pitchFamily="34" charset="0"/>
              <a:cs typeface="Arial" pitchFamily="34" charset="0"/>
            </a:endParaRPr>
          </a:p>
          <a:p>
            <a:pPr marL="342900" indent="-342900" algn="l">
              <a:spcBef>
                <a:spcPct val="20000"/>
              </a:spcBef>
              <a:buFont typeface="Arial" pitchFamily="34" charset="0"/>
              <a:buChar char="•"/>
            </a:pPr>
            <a:r>
              <a:rPr lang="es-ES" sz="1800" dirty="0" smtClean="0">
                <a:latin typeface="Arial" pitchFamily="34" charset="0"/>
                <a:cs typeface="Arial" pitchFamily="34" charset="0"/>
              </a:rPr>
              <a:t>Disponibilidad de información financiera actualizada</a:t>
            </a:r>
          </a:p>
          <a:p>
            <a:pPr marL="342900" indent="-342900" algn="l">
              <a:spcBef>
                <a:spcPct val="20000"/>
              </a:spcBef>
              <a:buFont typeface="Arial" pitchFamily="34" charset="0"/>
              <a:buChar char="•"/>
            </a:pPr>
            <a:r>
              <a:rPr lang="es-ES" sz="1800" dirty="0" smtClean="0">
                <a:latin typeface="Arial" pitchFamily="34" charset="0"/>
                <a:cs typeface="Arial" pitchFamily="34" charset="0"/>
              </a:rPr>
              <a:t>Creatividad  e innovación en la forma hacer negocios</a:t>
            </a:r>
            <a:endParaRPr lang="es-CR" sz="1800" dirty="0">
              <a:latin typeface="Arial" pitchFamily="34" charset="0"/>
              <a:cs typeface="Arial" pitchFamily="34" charset="0"/>
            </a:endParaRPr>
          </a:p>
        </p:txBody>
      </p:sp>
      <p:sp>
        <p:nvSpPr>
          <p:cNvPr id="12" name="Rectangle 2"/>
          <p:cNvSpPr txBox="1">
            <a:spLocks noChangeArrowheads="1"/>
          </p:cNvSpPr>
          <p:nvPr/>
        </p:nvSpPr>
        <p:spPr bwMode="auto">
          <a:xfrm>
            <a:off x="132613" y="3193042"/>
            <a:ext cx="8686800" cy="358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r" rtl="0" eaLnBrk="0" fontAlgn="base" hangingPunct="0">
              <a:spcBef>
                <a:spcPct val="0"/>
              </a:spcBef>
              <a:spcAft>
                <a:spcPct val="0"/>
              </a:spcAft>
              <a:defRPr sz="3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Arial" charset="0"/>
              </a:defRPr>
            </a:lvl2pPr>
            <a:lvl3pPr algn="r" rtl="0" eaLnBrk="0" fontAlgn="base" hangingPunct="0">
              <a:spcBef>
                <a:spcPct val="0"/>
              </a:spcBef>
              <a:spcAft>
                <a:spcPct val="0"/>
              </a:spcAft>
              <a:defRPr sz="3200">
                <a:solidFill>
                  <a:schemeClr val="bg1"/>
                </a:solidFill>
                <a:latin typeface="Arial" charset="0"/>
              </a:defRPr>
            </a:lvl3pPr>
            <a:lvl4pPr algn="r" rtl="0" eaLnBrk="0" fontAlgn="base" hangingPunct="0">
              <a:spcBef>
                <a:spcPct val="0"/>
              </a:spcBef>
              <a:spcAft>
                <a:spcPct val="0"/>
              </a:spcAft>
              <a:defRPr sz="3200">
                <a:solidFill>
                  <a:schemeClr val="bg1"/>
                </a:solidFill>
                <a:latin typeface="Arial" charset="0"/>
              </a:defRPr>
            </a:lvl4pPr>
            <a:lvl5pPr algn="r" rtl="0" eaLnBrk="0" fontAlgn="base" hangingPunct="0">
              <a:spcBef>
                <a:spcPct val="0"/>
              </a:spcBef>
              <a:spcAft>
                <a:spcPct val="0"/>
              </a:spcAft>
              <a:defRPr sz="3200">
                <a:solidFill>
                  <a:schemeClr val="bg1"/>
                </a:solidFill>
                <a:latin typeface="Arial" charset="0"/>
              </a:defRPr>
            </a:lvl5pPr>
            <a:lvl6pPr marL="457200" algn="r" rtl="0" fontAlgn="base">
              <a:spcBef>
                <a:spcPct val="0"/>
              </a:spcBef>
              <a:spcAft>
                <a:spcPct val="0"/>
              </a:spcAft>
              <a:defRPr sz="3200">
                <a:solidFill>
                  <a:schemeClr val="bg1"/>
                </a:solidFill>
                <a:latin typeface="Arial" charset="0"/>
              </a:defRPr>
            </a:lvl6pPr>
            <a:lvl7pPr marL="914400" algn="r" rtl="0" fontAlgn="base">
              <a:spcBef>
                <a:spcPct val="0"/>
              </a:spcBef>
              <a:spcAft>
                <a:spcPct val="0"/>
              </a:spcAft>
              <a:defRPr sz="3200">
                <a:solidFill>
                  <a:schemeClr val="bg1"/>
                </a:solidFill>
                <a:latin typeface="Arial" charset="0"/>
              </a:defRPr>
            </a:lvl7pPr>
            <a:lvl8pPr marL="1371600" algn="r" rtl="0" fontAlgn="base">
              <a:spcBef>
                <a:spcPct val="0"/>
              </a:spcBef>
              <a:spcAft>
                <a:spcPct val="0"/>
              </a:spcAft>
              <a:defRPr sz="3200">
                <a:solidFill>
                  <a:schemeClr val="bg1"/>
                </a:solidFill>
                <a:latin typeface="Arial" charset="0"/>
              </a:defRPr>
            </a:lvl8pPr>
            <a:lvl9pPr marL="1828800" algn="r" rtl="0" fontAlgn="base">
              <a:spcBef>
                <a:spcPct val="0"/>
              </a:spcBef>
              <a:spcAft>
                <a:spcPct val="0"/>
              </a:spcAft>
              <a:defRPr sz="3200">
                <a:solidFill>
                  <a:schemeClr val="bg1"/>
                </a:solidFill>
                <a:latin typeface="Arial" charset="0"/>
              </a:defRPr>
            </a:lvl9pPr>
          </a:lstStyle>
          <a:p>
            <a:pPr algn="ctr"/>
            <a:r>
              <a:rPr lang="es-CR" sz="2400" dirty="0" smtClean="0">
                <a:solidFill>
                  <a:srgbClr val="002060"/>
                </a:solidFill>
                <a:latin typeface="Arial" pitchFamily="34" charset="0"/>
                <a:cs typeface="Arial" pitchFamily="34" charset="0"/>
              </a:rPr>
              <a:t>Beneficios de AE para TI y el negocio</a:t>
            </a:r>
            <a:endParaRPr lang="es-CR" sz="2400" dirty="0">
              <a:solidFill>
                <a:srgbClr val="002060"/>
              </a:solidFill>
              <a:latin typeface="Arial" pitchFamily="34" charset="0"/>
              <a:cs typeface="Arial" pitchFamily="34" charset="0"/>
            </a:endParaRPr>
          </a:p>
        </p:txBody>
      </p:sp>
      <p:sp>
        <p:nvSpPr>
          <p:cNvPr id="13" name="Rectangle 3"/>
          <p:cNvSpPr txBox="1">
            <a:spLocks noChangeArrowheads="1"/>
          </p:cNvSpPr>
          <p:nvPr/>
        </p:nvSpPr>
        <p:spPr bwMode="gray">
          <a:xfrm>
            <a:off x="330200" y="4042566"/>
            <a:ext cx="8439150" cy="433388"/>
          </a:xfrm>
          <a:prstGeom prst="rect">
            <a:avLst/>
          </a:prstGeom>
          <a:noFill/>
          <a:ln/>
        </p:spPr>
        <p:txBody>
          <a:bodyPr vert="horz">
            <a:normAutofit/>
          </a:bodyPr>
          <a:lstStyle/>
          <a:p>
            <a:pPr marL="457200" marR="0" lvl="0" indent="-457200" algn="l" defTabSz="914400" rtl="0" eaLnBrk="1" fontAlgn="auto" latinLnBrk="0" hangingPunct="1">
              <a:lnSpc>
                <a:spcPct val="95000"/>
              </a:lnSpc>
              <a:spcBef>
                <a:spcPct val="20000"/>
              </a:spcBef>
              <a:spcAft>
                <a:spcPts val="0"/>
              </a:spcAft>
              <a:buClr>
                <a:schemeClr val="accent1"/>
              </a:buClr>
              <a:buSzPct val="85000"/>
              <a:tabLst/>
              <a:defRPr/>
            </a:pPr>
            <a:r>
              <a:rPr lang="es-CR" sz="2000" b="1" dirty="0" smtClean="0">
                <a:solidFill>
                  <a:srgbClr val="0070C0"/>
                </a:solidFill>
                <a:latin typeface="Arial" pitchFamily="34" charset="0"/>
                <a:cs typeface="Arial" pitchFamily="34" charset="0"/>
              </a:rPr>
              <a:t>Operación más eficiente en TI</a:t>
            </a:r>
            <a:endParaRPr lang="es-CR" sz="2000" b="1" dirty="0">
              <a:solidFill>
                <a:srgbClr val="0070C0"/>
              </a:solidFill>
              <a:latin typeface="Arial" pitchFamily="34" charset="0"/>
              <a:cs typeface="Arial" pitchFamily="34" charset="0"/>
            </a:endParaRPr>
          </a:p>
        </p:txBody>
      </p:sp>
      <p:sp>
        <p:nvSpPr>
          <p:cNvPr id="14" name="Rectangle 7"/>
          <p:cNvSpPr>
            <a:spLocks noChangeArrowheads="1"/>
          </p:cNvSpPr>
          <p:nvPr/>
        </p:nvSpPr>
        <p:spPr bwMode="gray">
          <a:xfrm>
            <a:off x="-19318" y="4572000"/>
            <a:ext cx="9144000" cy="1871662"/>
          </a:xfrm>
          <a:prstGeom prst="rect">
            <a:avLst/>
          </a:prstGeom>
          <a:noFill/>
          <a:ln w="9525">
            <a:noFill/>
            <a:miter lim="800000"/>
            <a:headEnd/>
            <a:tailEnd/>
          </a:ln>
          <a:effectLst/>
        </p:spPr>
        <p:txBody>
          <a:bodyPr/>
          <a:lstStyle/>
          <a:p>
            <a:pPr marL="742950" lvl="1" indent="-285750" algn="l">
              <a:lnSpc>
                <a:spcPct val="95000"/>
              </a:lnSpc>
              <a:spcBef>
                <a:spcPct val="20000"/>
              </a:spcBef>
              <a:buFont typeface="Arial" pitchFamily="34" charset="0"/>
              <a:buChar char="•"/>
            </a:pPr>
            <a:r>
              <a:rPr lang="es-ES" sz="1800" dirty="0" smtClean="0">
                <a:latin typeface="Arial" pitchFamily="34" charset="0"/>
                <a:cs typeface="Arial" pitchFamily="34" charset="0"/>
              </a:rPr>
              <a:t>Disminuir el costo total de propiedad (TCO)  de las TI</a:t>
            </a:r>
            <a:endParaRPr lang="es-CR" sz="1800" dirty="0">
              <a:latin typeface="Arial" pitchFamily="34" charset="0"/>
              <a:cs typeface="Arial" pitchFamily="34" charset="0"/>
            </a:endParaRPr>
          </a:p>
          <a:p>
            <a:pPr marL="742950" lvl="1" indent="-285750" algn="l">
              <a:lnSpc>
                <a:spcPct val="95000"/>
              </a:lnSpc>
              <a:spcBef>
                <a:spcPct val="20000"/>
              </a:spcBef>
              <a:buFont typeface="Arial" pitchFamily="34" charset="0"/>
              <a:buChar char="•"/>
            </a:pPr>
            <a:r>
              <a:rPr lang="es-CR" sz="1800" dirty="0">
                <a:latin typeface="Arial" pitchFamily="34" charset="0"/>
                <a:cs typeface="Arial" pitchFamily="34" charset="0"/>
              </a:rPr>
              <a:t>Incremento en la portabilidad de las aplicaciones</a:t>
            </a:r>
          </a:p>
          <a:p>
            <a:pPr marL="742950" lvl="1" indent="-285750" algn="l">
              <a:lnSpc>
                <a:spcPct val="95000"/>
              </a:lnSpc>
              <a:spcBef>
                <a:spcPct val="20000"/>
              </a:spcBef>
              <a:buFont typeface="Arial" pitchFamily="34" charset="0"/>
              <a:buChar char="•"/>
            </a:pPr>
            <a:r>
              <a:rPr lang="es-CR" sz="1800" dirty="0">
                <a:latin typeface="Arial" pitchFamily="34" charset="0"/>
                <a:cs typeface="Arial" pitchFamily="34" charset="0"/>
              </a:rPr>
              <a:t>Mejor interoperabilidad y facilitación de administración de red y sistemas</a:t>
            </a:r>
          </a:p>
          <a:p>
            <a:pPr marL="742950" lvl="1" indent="-285750" algn="l">
              <a:lnSpc>
                <a:spcPct val="95000"/>
              </a:lnSpc>
              <a:spcBef>
                <a:spcPct val="20000"/>
              </a:spcBef>
              <a:buFont typeface="Arial" pitchFamily="34" charset="0"/>
              <a:buChar char="•"/>
            </a:pPr>
            <a:r>
              <a:rPr lang="es-CR" sz="1800" dirty="0">
                <a:latin typeface="Arial" pitchFamily="34" charset="0"/>
                <a:cs typeface="Arial" pitchFamily="34" charset="0"/>
              </a:rPr>
              <a:t>Mejor habilidad para lidiar con aspectos globales como seguridad</a:t>
            </a:r>
          </a:p>
          <a:p>
            <a:pPr marL="742950" lvl="1" indent="-285750" algn="l">
              <a:lnSpc>
                <a:spcPct val="95000"/>
              </a:lnSpc>
              <a:spcBef>
                <a:spcPct val="20000"/>
              </a:spcBef>
              <a:buFont typeface="Arial" pitchFamily="34" charset="0"/>
              <a:buChar char="•"/>
            </a:pPr>
            <a:r>
              <a:rPr lang="es-CR" sz="1800" dirty="0">
                <a:latin typeface="Arial" pitchFamily="34" charset="0"/>
                <a:cs typeface="Arial" pitchFamily="34" charset="0"/>
              </a:rPr>
              <a:t>Facilidad de actualizaciones e intercambio de componentes de sistemas</a:t>
            </a:r>
          </a:p>
          <a:p>
            <a:pPr marL="742950" lvl="1" indent="-285750" algn="l">
              <a:lnSpc>
                <a:spcPct val="95000"/>
              </a:lnSpc>
              <a:spcBef>
                <a:spcPct val="20000"/>
              </a:spcBef>
              <a:buFont typeface="Arial" pitchFamily="34" charset="0"/>
              <a:buChar char="•"/>
            </a:pPr>
            <a:endParaRPr lang="es-CR" sz="1800" dirty="0">
              <a:latin typeface="Arial" pitchFamily="34" charset="0"/>
              <a:cs typeface="Arial" pitchFamily="34" charset="0"/>
            </a:endParaRPr>
          </a:p>
        </p:txBody>
      </p:sp>
    </p:spTree>
    <p:extLst>
      <p:ext uri="{BB962C8B-B14F-4D97-AF65-F5344CB8AC3E}">
        <p14:creationId xmlns:p14="http://schemas.microsoft.com/office/powerpoint/2010/main" val="242386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0.7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70"/>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 calcmode="lin" valueType="num">
                                      <p:cBhvr>
                                        <p:cTn id="21" dur="1000" fill="hold"/>
                                        <p:tgtEl>
                                          <p:spTgt spid="13">
                                            <p:txEl>
                                              <p:pRg st="0" end="0"/>
                                            </p:txEl>
                                          </p:spTgt>
                                        </p:tgtEl>
                                        <p:attrNameLst>
                                          <p:attrName>ppt_w</p:attrName>
                                        </p:attrNameLst>
                                      </p:cBhvr>
                                      <p:tavLst>
                                        <p:tav tm="0">
                                          <p:val>
                                            <p:strVal val="#ppt_w*0.70"/>
                                          </p:val>
                                        </p:tav>
                                        <p:tav tm="100000">
                                          <p:val>
                                            <p:strVal val="#ppt_w"/>
                                          </p:val>
                                        </p:tav>
                                      </p:tavLst>
                                    </p:anim>
                                    <p:anim calcmode="lin" valueType="num">
                                      <p:cBhvr>
                                        <p:cTn id="22" dur="1000" fill="hold"/>
                                        <p:tgtEl>
                                          <p:spTgt spid="13">
                                            <p:txEl>
                                              <p:pRg st="0" end="0"/>
                                            </p:txEl>
                                          </p:spTgt>
                                        </p:tgtEl>
                                        <p:attrNameLst>
                                          <p:attrName>ppt_h</p:attrName>
                                        </p:attrNameLst>
                                      </p:cBhvr>
                                      <p:tavLst>
                                        <p:tav tm="0">
                                          <p:val>
                                            <p:strVal val="#ppt_h"/>
                                          </p:val>
                                        </p:tav>
                                        <p:tav tm="100000">
                                          <p:val>
                                            <p:strVal val="#ppt_h"/>
                                          </p:val>
                                        </p:tav>
                                      </p:tavLst>
                                    </p:anim>
                                    <p:animEffect transition="in" filter="fade">
                                      <p:cBhvr>
                                        <p:cTn id="23" dur="1000"/>
                                        <p:tgtEl>
                                          <p:spTgt spid="1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strVal val="#ppt_w*0.70"/>
                                          </p:val>
                                        </p:tav>
                                        <p:tav tm="100000">
                                          <p:val>
                                            <p:strVal val="#ppt_w"/>
                                          </p:val>
                                        </p:tav>
                                      </p:tavLst>
                                    </p:anim>
                                    <p:anim calcmode="lin" valueType="num">
                                      <p:cBhvr>
                                        <p:cTn id="29" dur="500" fill="hold"/>
                                        <p:tgtEl>
                                          <p:spTgt spid="14"/>
                                        </p:tgtEl>
                                        <p:attrNameLst>
                                          <p:attrName>ppt_h</p:attrName>
                                        </p:attrNameLst>
                                      </p:cBhvr>
                                      <p:tavLst>
                                        <p:tav tm="0">
                                          <p:val>
                                            <p:strVal val="#ppt_h"/>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build="p"/>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228600"/>
            <a:ext cx="8686800" cy="358775"/>
          </a:xfrm>
          <a:ln/>
        </p:spPr>
        <p:txBody>
          <a:bodyPr>
            <a:noAutofit/>
          </a:bodyPr>
          <a:lstStyle/>
          <a:p>
            <a:pPr algn="ctr"/>
            <a:r>
              <a:rPr lang="es-CR" sz="2400" b="1" dirty="0">
                <a:latin typeface="Arial" pitchFamily="34" charset="0"/>
                <a:cs typeface="Arial" pitchFamily="34" charset="0"/>
              </a:rPr>
              <a:t>Beneficios de </a:t>
            </a:r>
            <a:r>
              <a:rPr lang="es-CR" sz="2400" b="1" dirty="0" smtClean="0">
                <a:latin typeface="Arial" pitchFamily="34" charset="0"/>
                <a:cs typeface="Arial" pitchFamily="34" charset="0"/>
              </a:rPr>
              <a:t>AE para TI y el negocio</a:t>
            </a:r>
            <a:endParaRPr lang="es-CR" sz="2400" b="1" dirty="0">
              <a:latin typeface="Arial" pitchFamily="34" charset="0"/>
              <a:cs typeface="Arial" pitchFamily="34" charset="0"/>
            </a:endParaRPr>
          </a:p>
        </p:txBody>
      </p:sp>
      <p:sp>
        <p:nvSpPr>
          <p:cNvPr id="6" name="Rectangle 4"/>
          <p:cNvSpPr>
            <a:spLocks noChangeArrowheads="1"/>
          </p:cNvSpPr>
          <p:nvPr/>
        </p:nvSpPr>
        <p:spPr bwMode="gray">
          <a:xfrm>
            <a:off x="395288" y="3213100"/>
            <a:ext cx="8439150" cy="2663825"/>
          </a:xfrm>
          <a:prstGeom prst="rect">
            <a:avLst/>
          </a:prstGeom>
          <a:noFill/>
          <a:ln w="9525">
            <a:noFill/>
            <a:miter lim="800000"/>
            <a:headEnd/>
            <a:tailEnd/>
          </a:ln>
          <a:effectLst/>
        </p:spPr>
        <p:txBody>
          <a:bodyPr/>
          <a:lstStyle/>
          <a:p>
            <a:pPr marL="342900" indent="-342900" algn="l">
              <a:lnSpc>
                <a:spcPct val="95000"/>
              </a:lnSpc>
              <a:spcBef>
                <a:spcPct val="20000"/>
              </a:spcBef>
            </a:pPr>
            <a:endParaRPr lang="es-CR" dirty="0">
              <a:effectLst>
                <a:outerShdw blurRad="38100" dist="38100" dir="2700000" algn="tl">
                  <a:srgbClr val="C0C0C0"/>
                </a:outerShdw>
              </a:effectLst>
            </a:endParaRPr>
          </a:p>
        </p:txBody>
      </p:sp>
      <p:sp>
        <p:nvSpPr>
          <p:cNvPr id="7" name="Rectangle 5"/>
          <p:cNvSpPr>
            <a:spLocks noChangeArrowheads="1"/>
          </p:cNvSpPr>
          <p:nvPr/>
        </p:nvSpPr>
        <p:spPr bwMode="gray">
          <a:xfrm>
            <a:off x="323850" y="1143000"/>
            <a:ext cx="8820150" cy="431800"/>
          </a:xfrm>
          <a:prstGeom prst="rect">
            <a:avLst/>
          </a:prstGeom>
          <a:noFill/>
          <a:ln w="9525">
            <a:noFill/>
            <a:miter lim="800000"/>
            <a:headEnd/>
            <a:tailEnd/>
          </a:ln>
          <a:effectLst/>
        </p:spPr>
        <p:txBody>
          <a:bodyPr/>
          <a:lstStyle/>
          <a:p>
            <a:pPr marL="342900" indent="-342900" algn="l">
              <a:spcBef>
                <a:spcPct val="20000"/>
              </a:spcBef>
            </a:pPr>
            <a:r>
              <a:rPr lang="es-CR" sz="2000" b="1" dirty="0" smtClean="0">
                <a:solidFill>
                  <a:srgbClr val="0070C0"/>
                </a:solidFill>
                <a:latin typeface="Arial" pitchFamily="34" charset="0"/>
                <a:cs typeface="Arial" pitchFamily="34" charset="0"/>
              </a:rPr>
              <a:t>Mejor </a:t>
            </a:r>
            <a:r>
              <a:rPr lang="es-CR" sz="2000" b="1" dirty="0">
                <a:solidFill>
                  <a:srgbClr val="0070C0"/>
                </a:solidFill>
                <a:latin typeface="Arial" pitchFamily="34" charset="0"/>
                <a:cs typeface="Arial" pitchFamily="34" charset="0"/>
              </a:rPr>
              <a:t>retorno de la inversión existente para futuras inversiones</a:t>
            </a:r>
          </a:p>
        </p:txBody>
      </p:sp>
      <p:sp>
        <p:nvSpPr>
          <p:cNvPr id="8" name="Rectangle 6"/>
          <p:cNvSpPr>
            <a:spLocks noChangeArrowheads="1"/>
          </p:cNvSpPr>
          <p:nvPr/>
        </p:nvSpPr>
        <p:spPr bwMode="gray">
          <a:xfrm>
            <a:off x="244386" y="3821941"/>
            <a:ext cx="8439150" cy="431800"/>
          </a:xfrm>
          <a:prstGeom prst="rect">
            <a:avLst/>
          </a:prstGeom>
          <a:noFill/>
          <a:ln w="9525">
            <a:noFill/>
            <a:miter lim="800000"/>
            <a:headEnd/>
            <a:tailEnd/>
          </a:ln>
          <a:effectLst/>
        </p:spPr>
        <p:txBody>
          <a:bodyPr/>
          <a:lstStyle/>
          <a:p>
            <a:pPr marL="342900" indent="-342900" algn="l">
              <a:spcBef>
                <a:spcPct val="20000"/>
              </a:spcBef>
            </a:pPr>
            <a:r>
              <a:rPr lang="es-CR" sz="2000" b="1" dirty="0" smtClean="0">
                <a:solidFill>
                  <a:srgbClr val="0070C0"/>
                </a:solidFill>
                <a:latin typeface="Arial" pitchFamily="34" charset="0"/>
                <a:cs typeface="Arial" pitchFamily="34" charset="0"/>
              </a:rPr>
              <a:t>Adquisiciones </a:t>
            </a:r>
            <a:r>
              <a:rPr lang="es-CR" sz="2000" b="1" dirty="0">
                <a:solidFill>
                  <a:srgbClr val="0070C0"/>
                </a:solidFill>
                <a:latin typeface="Arial" pitchFamily="34" charset="0"/>
                <a:cs typeface="Arial" pitchFamily="34" charset="0"/>
              </a:rPr>
              <a:t>menos costosas, más simples y expeditas</a:t>
            </a:r>
          </a:p>
        </p:txBody>
      </p:sp>
      <p:sp>
        <p:nvSpPr>
          <p:cNvPr id="10" name="Rectangle 8"/>
          <p:cNvSpPr>
            <a:spLocks noChangeArrowheads="1"/>
          </p:cNvSpPr>
          <p:nvPr/>
        </p:nvSpPr>
        <p:spPr bwMode="gray">
          <a:xfrm>
            <a:off x="323850" y="1828800"/>
            <a:ext cx="8748712" cy="1728788"/>
          </a:xfrm>
          <a:prstGeom prst="rect">
            <a:avLst/>
          </a:prstGeom>
          <a:noFill/>
          <a:ln w="9525">
            <a:noFill/>
            <a:miter lim="800000"/>
            <a:headEnd/>
            <a:tailEnd/>
          </a:ln>
          <a:effectLst/>
        </p:spPr>
        <p:txBody>
          <a:bodyPr/>
          <a:lstStyle/>
          <a:p>
            <a:pPr marL="342900" indent="-342900" algn="l">
              <a:spcBef>
                <a:spcPct val="20000"/>
              </a:spcBef>
              <a:buFont typeface="Arial" pitchFamily="34" charset="0"/>
              <a:buChar char="•"/>
            </a:pPr>
            <a:r>
              <a:rPr lang="es-CR" sz="1800" dirty="0">
                <a:latin typeface="Arial" pitchFamily="34" charset="0"/>
                <a:cs typeface="Arial" pitchFamily="34" charset="0"/>
              </a:rPr>
              <a:t>Reducción de la complejidad de la infraestructura de TI</a:t>
            </a:r>
          </a:p>
          <a:p>
            <a:pPr marL="342900" indent="-342900" algn="l">
              <a:spcBef>
                <a:spcPct val="20000"/>
              </a:spcBef>
              <a:buFont typeface="Arial" pitchFamily="34" charset="0"/>
              <a:buChar char="•"/>
            </a:pPr>
            <a:r>
              <a:rPr lang="es-CR" sz="1800" dirty="0">
                <a:latin typeface="Arial" pitchFamily="34" charset="0"/>
                <a:cs typeface="Arial" pitchFamily="34" charset="0"/>
              </a:rPr>
              <a:t>Maximización del retorno de inversión en la infraestructura de TI existente</a:t>
            </a:r>
          </a:p>
          <a:p>
            <a:pPr marL="342900" indent="-342900" algn="l">
              <a:spcBef>
                <a:spcPct val="20000"/>
              </a:spcBef>
              <a:buFont typeface="Arial" pitchFamily="34" charset="0"/>
              <a:buChar char="•"/>
            </a:pPr>
            <a:r>
              <a:rPr lang="es-CR" sz="1800" dirty="0">
                <a:latin typeface="Arial" pitchFamily="34" charset="0"/>
                <a:cs typeface="Arial" pitchFamily="34" charset="0"/>
              </a:rPr>
              <a:t>Flexibilidad </a:t>
            </a:r>
            <a:r>
              <a:rPr lang="es-CR" sz="1800" dirty="0" smtClean="0">
                <a:latin typeface="Arial" pitchFamily="34" charset="0"/>
                <a:cs typeface="Arial" pitchFamily="34" charset="0"/>
              </a:rPr>
              <a:t> elaborar, comprar </a:t>
            </a:r>
            <a:r>
              <a:rPr lang="es-CR" sz="1800" dirty="0">
                <a:latin typeface="Arial" pitchFamily="34" charset="0"/>
                <a:cs typeface="Arial" pitchFamily="34" charset="0"/>
              </a:rPr>
              <a:t>y contratar soluciones de TI</a:t>
            </a:r>
          </a:p>
          <a:p>
            <a:pPr marL="342900" indent="-342900" algn="l">
              <a:spcBef>
                <a:spcPct val="20000"/>
              </a:spcBef>
              <a:buFont typeface="Arial" pitchFamily="34" charset="0"/>
              <a:buChar char="•"/>
            </a:pPr>
            <a:r>
              <a:rPr lang="es-CR" sz="1800" dirty="0">
                <a:latin typeface="Arial" pitchFamily="34" charset="0"/>
                <a:cs typeface="Arial" pitchFamily="34" charset="0"/>
              </a:rPr>
              <a:t>Reducción riesgo global en inversiones nuevas y costos propiedad de TI</a:t>
            </a:r>
          </a:p>
        </p:txBody>
      </p:sp>
      <p:sp>
        <p:nvSpPr>
          <p:cNvPr id="11" name="Rectangle 9"/>
          <p:cNvSpPr>
            <a:spLocks noChangeArrowheads="1"/>
          </p:cNvSpPr>
          <p:nvPr/>
        </p:nvSpPr>
        <p:spPr bwMode="gray">
          <a:xfrm>
            <a:off x="323849" y="4781266"/>
            <a:ext cx="8569325" cy="1296987"/>
          </a:xfrm>
          <a:prstGeom prst="rect">
            <a:avLst/>
          </a:prstGeom>
          <a:noFill/>
          <a:ln w="9525">
            <a:noFill/>
            <a:miter lim="800000"/>
            <a:headEnd/>
            <a:tailEnd/>
          </a:ln>
          <a:effectLst/>
        </p:spPr>
        <p:txBody>
          <a:bodyPr/>
          <a:lstStyle/>
          <a:p>
            <a:pPr marL="342900" indent="-342900" algn="l">
              <a:spcBef>
                <a:spcPct val="20000"/>
              </a:spcBef>
              <a:buFont typeface="Arial" pitchFamily="34" charset="0"/>
              <a:buChar char="•"/>
            </a:pPr>
            <a:r>
              <a:rPr lang="es-CR" sz="1800" dirty="0">
                <a:latin typeface="Arial" pitchFamily="34" charset="0"/>
                <a:cs typeface="Arial" pitchFamily="34" charset="0"/>
              </a:rPr>
              <a:t>Simplificación de decisiones de compra, porque la información que gobierna la adquisición está disponible en un plan coherente</a:t>
            </a:r>
          </a:p>
          <a:p>
            <a:pPr marL="342900" indent="-342900" algn="l">
              <a:spcBef>
                <a:spcPct val="20000"/>
              </a:spcBef>
              <a:buFont typeface="Arial" pitchFamily="34" charset="0"/>
              <a:buChar char="•"/>
            </a:pPr>
            <a:r>
              <a:rPr lang="es-CR" sz="1800" dirty="0">
                <a:latin typeface="Arial" pitchFamily="34" charset="0"/>
                <a:cs typeface="Arial" pitchFamily="34" charset="0"/>
              </a:rPr>
              <a:t>Aceleración del proceso de compra – maximizando la velocidad de adquisición y flexibilidad sin sacrificar la coherencia arquitectónica</a:t>
            </a:r>
          </a:p>
        </p:txBody>
      </p:sp>
    </p:spTree>
    <p:extLst>
      <p:ext uri="{BB962C8B-B14F-4D97-AF65-F5344CB8AC3E}">
        <p14:creationId xmlns:p14="http://schemas.microsoft.com/office/powerpoint/2010/main" val="372158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7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Effect transition="in" filter="fade">
                                      <p:cBhvr>
                                        <p:cTn id="9" dur="5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ppt_w*0.70"/>
                                          </p:val>
                                        </p:tav>
                                        <p:tav tm="100000">
                                          <p:val>
                                            <p:strVal val="#ppt_w"/>
                                          </p:val>
                                        </p:tav>
                                      </p:tavLst>
                                    </p:anim>
                                    <p:anim calcmode="lin" valueType="num">
                                      <p:cBhvr>
                                        <p:cTn id="13" dur="500" fill="hold"/>
                                        <p:tgtEl>
                                          <p:spTgt spid="8"/>
                                        </p:tgtEl>
                                        <p:attrNameLst>
                                          <p:attrName>ppt_h</p:attrName>
                                        </p:attrNameLst>
                                      </p:cBhvr>
                                      <p:tavLst>
                                        <p:tav tm="0">
                                          <p:val>
                                            <p:strVal val="#ppt_h"/>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strVal val="#ppt_w*0.70"/>
                                          </p:val>
                                        </p:tav>
                                        <p:tav tm="100000">
                                          <p:val>
                                            <p:strVal val="#ppt_w"/>
                                          </p:val>
                                        </p:tav>
                                      </p:tavLst>
                                    </p:anim>
                                    <p:anim calcmode="lin" valueType="num">
                                      <p:cBhvr>
                                        <p:cTn id="20" dur="500" fill="hold"/>
                                        <p:tgtEl>
                                          <p:spTgt spid="10"/>
                                        </p:tgtEl>
                                        <p:attrNameLst>
                                          <p:attrName>ppt_h</p:attrName>
                                        </p:attrNameLst>
                                      </p:cBhvr>
                                      <p:tavLst>
                                        <p:tav tm="0">
                                          <p:val>
                                            <p:strVal val="#ppt_h"/>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strVal val="#ppt_w*0.70"/>
                                          </p:val>
                                        </p:tav>
                                        <p:tav tm="100000">
                                          <p:val>
                                            <p:strVal val="#ppt_w"/>
                                          </p:val>
                                        </p:tav>
                                      </p:tavLst>
                                    </p:anim>
                                    <p:anim calcmode="lin" valueType="num">
                                      <p:cBhvr>
                                        <p:cTn id="27" dur="500" fill="hold"/>
                                        <p:tgtEl>
                                          <p:spTgt spid="11"/>
                                        </p:tgtEl>
                                        <p:attrNameLst>
                                          <p:attrName>ppt_h</p:attrName>
                                        </p:attrNameLst>
                                      </p:cBhvr>
                                      <p:tavLst>
                                        <p:tav tm="0">
                                          <p:val>
                                            <p:strVal val="#ppt_h"/>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202094" y="476672"/>
            <a:ext cx="8501090" cy="357165"/>
          </a:xfrm>
        </p:spPr>
        <p:txBody>
          <a:bodyPr>
            <a:noAutofit/>
          </a:bodyPr>
          <a:lstStyle/>
          <a:p>
            <a:pPr algn="ctr"/>
            <a:r>
              <a:rPr lang="es-ES_tradnl" sz="2400" dirty="0" smtClean="0">
                <a:solidFill>
                  <a:srgbClr val="002060"/>
                </a:solidFill>
              </a:rPr>
              <a:t>AE COMO APOYO AL CAMBIO ORGANIZACIONAL</a:t>
            </a:r>
            <a:endParaRPr lang="es-ES_tradnl" sz="2400" dirty="0">
              <a:solidFill>
                <a:srgbClr val="002060"/>
              </a:solidFill>
            </a:endParaRPr>
          </a:p>
        </p:txBody>
      </p:sp>
      <p:pic>
        <p:nvPicPr>
          <p:cNvPr id="5" name="Picture 4" descr="http://t0.gstatic.com/images?q=tbn:ANd9GcTJ99Nl-ZPyJ-uwMkYSnYIN3LXzeZa1GmEi4wS5Rd_k1-POBluEmR1Owh4p">
            <a:hlinkClick r:id="rId2"/>
          </p:cNvPr>
          <p:cNvPicPr>
            <a:picLocks noChangeAspect="1" noChangeArrowheads="1"/>
          </p:cNvPicPr>
          <p:nvPr/>
        </p:nvPicPr>
        <p:blipFill>
          <a:blip r:embed="rId3" cstate="print"/>
          <a:srcRect/>
          <a:stretch>
            <a:fillRect/>
          </a:stretch>
        </p:blipFill>
        <p:spPr bwMode="auto">
          <a:xfrm>
            <a:off x="408605" y="5273245"/>
            <a:ext cx="1410673" cy="857256"/>
          </a:xfrm>
          <a:prstGeom prst="rect">
            <a:avLst/>
          </a:prstGeom>
          <a:noFill/>
        </p:spPr>
      </p:pic>
      <p:pic>
        <p:nvPicPr>
          <p:cNvPr id="6" name="Picture 6" descr="http://t2.gstatic.com/images?q=tbn:ANd9GcS_h8qK4Gnj3Cpx5sZ2JvXLaPrB9TdUXhtRPrfKKHoSd8FxiHKbJkD5-PY">
            <a:hlinkClick r:id="rId4"/>
          </p:cNvPr>
          <p:cNvPicPr>
            <a:picLocks noChangeAspect="1" noChangeArrowheads="1"/>
          </p:cNvPicPr>
          <p:nvPr/>
        </p:nvPicPr>
        <p:blipFill>
          <a:blip r:embed="rId5" cstate="print"/>
          <a:srcRect/>
          <a:stretch>
            <a:fillRect/>
          </a:stretch>
        </p:blipFill>
        <p:spPr bwMode="auto">
          <a:xfrm>
            <a:off x="295276" y="3410493"/>
            <a:ext cx="1214446" cy="1278365"/>
          </a:xfrm>
          <a:prstGeom prst="rect">
            <a:avLst/>
          </a:prstGeom>
          <a:noFill/>
        </p:spPr>
      </p:pic>
      <p:sp>
        <p:nvSpPr>
          <p:cNvPr id="7" name="6 CuadroTexto"/>
          <p:cNvSpPr txBox="1"/>
          <p:nvPr/>
        </p:nvSpPr>
        <p:spPr>
          <a:xfrm>
            <a:off x="2009788" y="3196179"/>
            <a:ext cx="6286544" cy="1323439"/>
          </a:xfrm>
          <a:prstGeom prst="rect">
            <a:avLst/>
          </a:prstGeom>
          <a:noFill/>
        </p:spPr>
        <p:txBody>
          <a:bodyPr wrap="square" rtlCol="0">
            <a:spAutoFit/>
          </a:bodyPr>
          <a:lstStyle/>
          <a:p>
            <a:r>
              <a:rPr lang="es-ES_tradnl" sz="2000" b="1" dirty="0" smtClean="0">
                <a:solidFill>
                  <a:srgbClr val="0070C0"/>
                </a:solidFill>
                <a:latin typeface="Arial" pitchFamily="34" charset="0"/>
                <a:cs typeface="Arial" pitchFamily="34" charset="0"/>
              </a:rPr>
              <a:t>Unidades de negocio: </a:t>
            </a:r>
            <a:r>
              <a:rPr lang="es-ES_tradnl" sz="2000" dirty="0" smtClean="0">
                <a:latin typeface="Arial" pitchFamily="34" charset="0"/>
                <a:cs typeface="Arial" pitchFamily="34" charset="0"/>
              </a:rPr>
              <a:t>comprender el impacto del cambio y su rol. Apoyo al y valorar el uso de nuevas soluciones. Apoyo planeación desarrollo productos y servicios </a:t>
            </a:r>
            <a:endParaRPr lang="es-ES_tradnl" sz="2000" dirty="0">
              <a:latin typeface="Arial" pitchFamily="34" charset="0"/>
              <a:cs typeface="Arial" pitchFamily="34" charset="0"/>
            </a:endParaRPr>
          </a:p>
        </p:txBody>
      </p:sp>
      <p:sp>
        <p:nvSpPr>
          <p:cNvPr id="8" name="7 CuadroTexto"/>
          <p:cNvSpPr txBox="1"/>
          <p:nvPr/>
        </p:nvSpPr>
        <p:spPr>
          <a:xfrm>
            <a:off x="2081226" y="5273245"/>
            <a:ext cx="5214974" cy="1323439"/>
          </a:xfrm>
          <a:prstGeom prst="rect">
            <a:avLst/>
          </a:prstGeom>
          <a:noFill/>
        </p:spPr>
        <p:txBody>
          <a:bodyPr wrap="square" rtlCol="0">
            <a:spAutoFit/>
          </a:bodyPr>
          <a:lstStyle/>
          <a:p>
            <a:pPr algn="just"/>
            <a:r>
              <a:rPr lang="es-ES_tradnl" sz="2000" b="1" dirty="0" smtClean="0">
                <a:solidFill>
                  <a:srgbClr val="0070C0"/>
                </a:solidFill>
                <a:latin typeface="Arial" pitchFamily="34" charset="0"/>
                <a:cs typeface="Arial" pitchFamily="34" charset="0"/>
              </a:rPr>
              <a:t>Analistas de procesos </a:t>
            </a:r>
            <a:r>
              <a:rPr lang="es-ES_tradnl" sz="2000" dirty="0" smtClean="0">
                <a:latin typeface="Arial" pitchFamily="34" charset="0"/>
                <a:cs typeface="Arial" pitchFamily="34" charset="0"/>
              </a:rPr>
              <a:t>: diseño  procesos alineados al negocio y con los elementos requeridos para su optimización y automatización</a:t>
            </a:r>
            <a:endParaRPr lang="es-ES_tradnl" sz="2000" dirty="0">
              <a:latin typeface="Arial" pitchFamily="34" charset="0"/>
              <a:cs typeface="Arial" pitchFamily="34" charset="0"/>
            </a:endParaRPr>
          </a:p>
        </p:txBody>
      </p:sp>
      <p:pic>
        <p:nvPicPr>
          <p:cNvPr id="9" name="Picture 12" descr="http://t0.gstatic.com/images?q=tbn:ANd9GcQO2Z6mni6ausnP5UrI4OVbJdLBPVdhnW_P0KphxCO3kMoXDoIVH-Rf6xqo">
            <a:hlinkClick r:id="rId6"/>
          </p:cNvPr>
          <p:cNvPicPr>
            <a:picLocks noChangeAspect="1" noChangeArrowheads="1"/>
          </p:cNvPicPr>
          <p:nvPr/>
        </p:nvPicPr>
        <p:blipFill>
          <a:blip r:embed="rId7" cstate="print"/>
          <a:srcRect/>
          <a:stretch>
            <a:fillRect/>
          </a:stretch>
        </p:blipFill>
        <p:spPr bwMode="auto">
          <a:xfrm>
            <a:off x="217564" y="1735235"/>
            <a:ext cx="1369870" cy="785818"/>
          </a:xfrm>
          <a:prstGeom prst="rect">
            <a:avLst/>
          </a:prstGeom>
          <a:noFill/>
        </p:spPr>
      </p:pic>
      <p:sp>
        <p:nvSpPr>
          <p:cNvPr id="10" name="9 CuadroTexto"/>
          <p:cNvSpPr txBox="1"/>
          <p:nvPr/>
        </p:nvSpPr>
        <p:spPr>
          <a:xfrm>
            <a:off x="2081226" y="1505390"/>
            <a:ext cx="6072230" cy="1015663"/>
          </a:xfrm>
          <a:prstGeom prst="rect">
            <a:avLst/>
          </a:prstGeom>
          <a:noFill/>
        </p:spPr>
        <p:txBody>
          <a:bodyPr wrap="square" rtlCol="0">
            <a:spAutoFit/>
          </a:bodyPr>
          <a:lstStyle/>
          <a:p>
            <a:pPr algn="just"/>
            <a:r>
              <a:rPr lang="es-ES_tradnl" sz="2000" b="1" dirty="0" smtClean="0">
                <a:solidFill>
                  <a:srgbClr val="0070C0"/>
                </a:solidFill>
                <a:latin typeface="Arial" pitchFamily="34" charset="0"/>
                <a:cs typeface="Arial" pitchFamily="34" charset="0"/>
              </a:rPr>
              <a:t>Gerentes y estrategas</a:t>
            </a:r>
            <a:r>
              <a:rPr lang="es-ES_tradnl" dirty="0" smtClean="0"/>
              <a:t>: </a:t>
            </a:r>
            <a:r>
              <a:rPr lang="es-ES_tradnl" sz="2000" dirty="0" smtClean="0">
                <a:latin typeface="Arial" pitchFamily="34" charset="0"/>
                <a:cs typeface="Arial" pitchFamily="34" charset="0"/>
              </a:rPr>
              <a:t>Facilidad para ver el mapa completo del cambio y dar un seguimiento a los motivadores estratégicos</a:t>
            </a:r>
            <a:endParaRPr lang="es-ES_tradnl" sz="2000" dirty="0">
              <a:latin typeface="Arial" pitchFamily="34" charset="0"/>
              <a:cs typeface="Arial" pitchFamily="34" charset="0"/>
            </a:endParaRPr>
          </a:p>
        </p:txBody>
      </p:sp>
    </p:spTree>
    <p:extLst>
      <p:ext uri="{BB962C8B-B14F-4D97-AF65-F5344CB8AC3E}">
        <p14:creationId xmlns:p14="http://schemas.microsoft.com/office/powerpoint/2010/main" val="316602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http://t1.gstatic.com/images?q=tbn:ANd9GcT2Iawc8LEF2SjqY3g04aXwdMDQ3_HMHebKyHa0uIW3rN4V5ejlU_kn5E4">
            <a:hlinkClick r:id="rId2"/>
          </p:cNvPr>
          <p:cNvPicPr>
            <a:picLocks noChangeAspect="1" noChangeArrowheads="1"/>
          </p:cNvPicPr>
          <p:nvPr/>
        </p:nvPicPr>
        <p:blipFill>
          <a:blip r:embed="rId3" cstate="print"/>
          <a:srcRect/>
          <a:stretch>
            <a:fillRect/>
          </a:stretch>
        </p:blipFill>
        <p:spPr bwMode="auto">
          <a:xfrm>
            <a:off x="571472" y="714356"/>
            <a:ext cx="1076325" cy="1114425"/>
          </a:xfrm>
          <a:prstGeom prst="rect">
            <a:avLst/>
          </a:prstGeom>
          <a:noFill/>
        </p:spPr>
      </p:pic>
      <p:sp>
        <p:nvSpPr>
          <p:cNvPr id="5" name="4 CuadroTexto"/>
          <p:cNvSpPr txBox="1"/>
          <p:nvPr/>
        </p:nvSpPr>
        <p:spPr>
          <a:xfrm>
            <a:off x="2285984" y="990600"/>
            <a:ext cx="5929354" cy="1323439"/>
          </a:xfrm>
          <a:prstGeom prst="rect">
            <a:avLst/>
          </a:prstGeom>
          <a:noFill/>
        </p:spPr>
        <p:txBody>
          <a:bodyPr wrap="square" rtlCol="0">
            <a:spAutoFit/>
          </a:bodyPr>
          <a:lstStyle/>
          <a:p>
            <a:pPr algn="just"/>
            <a:r>
              <a:rPr lang="es-ES_tradnl" sz="2000" b="1" dirty="0" smtClean="0">
                <a:solidFill>
                  <a:srgbClr val="0070C0"/>
                </a:solidFill>
                <a:latin typeface="Arial" pitchFamily="34" charset="0"/>
                <a:cs typeface="Arial" pitchFamily="34" charset="0"/>
              </a:rPr>
              <a:t>Administradores proyectos y líderes técnicos</a:t>
            </a:r>
            <a:r>
              <a:rPr lang="es-ES_tradnl" sz="2000" dirty="0" smtClean="0">
                <a:solidFill>
                  <a:srgbClr val="002060"/>
                </a:solidFill>
                <a:latin typeface="Arial" pitchFamily="34" charset="0"/>
                <a:cs typeface="Arial" pitchFamily="34" charset="0"/>
              </a:rPr>
              <a:t>: </a:t>
            </a:r>
            <a:r>
              <a:rPr lang="es-ES_tradnl" sz="2000" dirty="0" smtClean="0">
                <a:latin typeface="Arial" pitchFamily="34" charset="0"/>
                <a:cs typeface="Arial" pitchFamily="34" charset="0"/>
              </a:rPr>
              <a:t>claridad y gestión del alcance, identificar interdependencias,  apoyo en gobierno.  Claridad en procesos de compra de activos</a:t>
            </a:r>
            <a:endParaRPr lang="es-ES_tradnl" sz="2000" dirty="0">
              <a:latin typeface="Arial" pitchFamily="34" charset="0"/>
              <a:cs typeface="Arial" pitchFamily="34" charset="0"/>
            </a:endParaRPr>
          </a:p>
        </p:txBody>
      </p:sp>
      <p:pic>
        <p:nvPicPr>
          <p:cNvPr id="6" name="Picture 10" descr="http://t2.gstatic.com/images?q=tbn:ANd9GcSddWZQlb4udul3QPzhGW5hO-WzJJutfenJdbSZP1xdr5OEXvYjHlAPF30">
            <a:hlinkClick r:id="rId4"/>
          </p:cNvPr>
          <p:cNvPicPr>
            <a:picLocks noChangeAspect="1" noChangeArrowheads="1"/>
          </p:cNvPicPr>
          <p:nvPr/>
        </p:nvPicPr>
        <p:blipFill>
          <a:blip r:embed="rId5" cstate="print"/>
          <a:srcRect/>
          <a:stretch>
            <a:fillRect/>
          </a:stretch>
        </p:blipFill>
        <p:spPr bwMode="auto">
          <a:xfrm>
            <a:off x="714348" y="2500306"/>
            <a:ext cx="933450" cy="1238250"/>
          </a:xfrm>
          <a:prstGeom prst="rect">
            <a:avLst/>
          </a:prstGeom>
          <a:noFill/>
        </p:spPr>
      </p:pic>
      <p:sp>
        <p:nvSpPr>
          <p:cNvPr id="7" name="6 CuadroTexto"/>
          <p:cNvSpPr txBox="1"/>
          <p:nvPr/>
        </p:nvSpPr>
        <p:spPr>
          <a:xfrm>
            <a:off x="2214546" y="2714620"/>
            <a:ext cx="6072230" cy="1323439"/>
          </a:xfrm>
          <a:prstGeom prst="rect">
            <a:avLst/>
          </a:prstGeom>
          <a:noFill/>
        </p:spPr>
        <p:txBody>
          <a:bodyPr wrap="square" rtlCol="0">
            <a:spAutoFit/>
          </a:bodyPr>
          <a:lstStyle/>
          <a:p>
            <a:pPr algn="just"/>
            <a:r>
              <a:rPr lang="es-ES_tradnl" sz="2000" b="1" dirty="0" smtClean="0">
                <a:solidFill>
                  <a:srgbClr val="0070C0"/>
                </a:solidFill>
                <a:latin typeface="Arial" pitchFamily="34" charset="0"/>
                <a:cs typeface="Arial" pitchFamily="34" charset="0"/>
              </a:rPr>
              <a:t>Arquitectos de soluciones / integradores</a:t>
            </a:r>
            <a:r>
              <a:rPr lang="es-ES_tradnl" sz="2000" dirty="0" smtClean="0">
                <a:solidFill>
                  <a:srgbClr val="002060"/>
                </a:solidFill>
                <a:latin typeface="Arial" pitchFamily="34" charset="0"/>
                <a:cs typeface="Arial" pitchFamily="34" charset="0"/>
              </a:rPr>
              <a:t>: </a:t>
            </a:r>
            <a:r>
              <a:rPr lang="es-ES_tradnl" sz="2000" dirty="0" smtClean="0">
                <a:latin typeface="Arial" pitchFamily="34" charset="0"/>
                <a:cs typeface="Arial" pitchFamily="34" charset="0"/>
              </a:rPr>
              <a:t>guía para decisiones de diseño y planificar integraciones e intercambio de información. Análisis impacto, evitar “islas”</a:t>
            </a:r>
            <a:endParaRPr lang="es-ES_tradnl" sz="2000" dirty="0">
              <a:latin typeface="Arial" pitchFamily="34" charset="0"/>
              <a:cs typeface="Arial" pitchFamily="34" charset="0"/>
            </a:endParaRPr>
          </a:p>
        </p:txBody>
      </p:sp>
      <p:sp>
        <p:nvSpPr>
          <p:cNvPr id="8" name="7 CuadroTexto"/>
          <p:cNvSpPr txBox="1"/>
          <p:nvPr/>
        </p:nvSpPr>
        <p:spPr>
          <a:xfrm>
            <a:off x="2285984" y="4500570"/>
            <a:ext cx="6286544" cy="1631216"/>
          </a:xfrm>
          <a:prstGeom prst="rect">
            <a:avLst/>
          </a:prstGeom>
          <a:noFill/>
        </p:spPr>
        <p:txBody>
          <a:bodyPr wrap="square" rtlCol="0">
            <a:spAutoFit/>
          </a:bodyPr>
          <a:lstStyle/>
          <a:p>
            <a:pPr algn="just"/>
            <a:r>
              <a:rPr lang="es-ES_tradnl" sz="2000" b="1" dirty="0" smtClean="0">
                <a:solidFill>
                  <a:srgbClr val="0070C0"/>
                </a:solidFill>
                <a:latin typeface="Arial" pitchFamily="34" charset="0"/>
                <a:cs typeface="Arial" pitchFamily="34" charset="0"/>
              </a:rPr>
              <a:t>Operaciones </a:t>
            </a:r>
            <a:r>
              <a:rPr lang="es-ES_tradnl" sz="2000" dirty="0" smtClean="0">
                <a:solidFill>
                  <a:srgbClr val="002060"/>
                </a:solidFill>
                <a:latin typeface="Arial" pitchFamily="34" charset="0"/>
                <a:cs typeface="Arial" pitchFamily="34" charset="0"/>
              </a:rPr>
              <a:t>: </a:t>
            </a:r>
            <a:r>
              <a:rPr lang="es-ES_tradnl" sz="2000" dirty="0" smtClean="0">
                <a:latin typeface="Arial" pitchFamily="34" charset="0"/>
                <a:cs typeface="Arial" pitchFamily="34" charset="0"/>
              </a:rPr>
              <a:t>Base para planificar ciclos de operación, toma decisiones de criticidad de servicios e información, mitigar riesgos, apoyo en gobierno ( de TI y corporativo), seguimiento de niveles de servicio y métricas</a:t>
            </a:r>
            <a:endParaRPr lang="es-ES_tradnl" sz="2000" dirty="0">
              <a:latin typeface="Arial" pitchFamily="34" charset="0"/>
              <a:cs typeface="Arial" pitchFamily="34" charset="0"/>
            </a:endParaRPr>
          </a:p>
        </p:txBody>
      </p:sp>
      <p:pic>
        <p:nvPicPr>
          <p:cNvPr id="9" name="Picture 2" descr="http://t0.gstatic.com/images?q=tbn:ANd9GcQwAAk_pXujMhiVeL1hV1q213foWuGEuEAKy9F7OdK8smGWRxGqglmmbg">
            <a:hlinkClick r:id="rId6"/>
          </p:cNvPr>
          <p:cNvPicPr>
            <a:picLocks noChangeAspect="1" noChangeArrowheads="1"/>
          </p:cNvPicPr>
          <p:nvPr/>
        </p:nvPicPr>
        <p:blipFill>
          <a:blip r:embed="rId7" cstate="print"/>
          <a:srcRect/>
          <a:stretch>
            <a:fillRect/>
          </a:stretch>
        </p:blipFill>
        <p:spPr bwMode="auto">
          <a:xfrm>
            <a:off x="642910" y="4500570"/>
            <a:ext cx="1500198" cy="1254711"/>
          </a:xfrm>
          <a:prstGeom prst="rect">
            <a:avLst/>
          </a:prstGeom>
          <a:noFill/>
        </p:spPr>
      </p:pic>
    </p:spTree>
    <p:extLst>
      <p:ext uri="{BB962C8B-B14F-4D97-AF65-F5344CB8AC3E}">
        <p14:creationId xmlns:p14="http://schemas.microsoft.com/office/powerpoint/2010/main" val="261125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8" y="1341438"/>
            <a:ext cx="8229600" cy="3886200"/>
          </a:xfrm>
        </p:spPr>
        <p:txBody>
          <a:bodyPr>
            <a:normAutofit fontScale="92500" lnSpcReduction="20000"/>
          </a:bodyPr>
          <a:lstStyle/>
          <a:p>
            <a:pPr marL="0" indent="0" algn="just">
              <a:buNone/>
              <a:defRPr/>
            </a:pPr>
            <a:r>
              <a:rPr lang="es-MX" sz="2400" dirty="0"/>
              <a:t>La Arquitectura Empresarial apoya a las organizaciones  para responder ante cambios en el negocio y volverse más eficientes en los ajustes del mercado, competencia, tecnologías, etc. </a:t>
            </a:r>
            <a:endParaRPr lang="es-MX" sz="2400" dirty="0" smtClean="0"/>
          </a:p>
          <a:p>
            <a:pPr marL="0" indent="0" algn="just">
              <a:buNone/>
              <a:defRPr/>
            </a:pPr>
            <a:endParaRPr lang="es-MX" sz="2400" dirty="0"/>
          </a:p>
          <a:p>
            <a:pPr marL="0" indent="0" algn="just">
              <a:buNone/>
              <a:defRPr/>
            </a:pPr>
            <a:r>
              <a:rPr lang="es-MX" sz="2400" dirty="0" smtClean="0"/>
              <a:t>En </a:t>
            </a:r>
            <a:r>
              <a:rPr lang="es-MX" sz="2400" dirty="0"/>
              <a:t>ese sentido, permite a la empresa entender la importancia e impacto </a:t>
            </a:r>
            <a:r>
              <a:rPr lang="es-MX" sz="2400" b="1" dirty="0"/>
              <a:t>de cada estrategia de negocio </a:t>
            </a:r>
            <a:r>
              <a:rPr lang="es-MX" sz="2400" dirty="0"/>
              <a:t>en la tecnología y como ésta debe modificarse y mejorarse.</a:t>
            </a:r>
          </a:p>
          <a:p>
            <a:pPr marL="0" indent="0" algn="just">
              <a:buNone/>
              <a:defRPr/>
            </a:pPr>
            <a:endParaRPr lang="es-MX" sz="2400" dirty="0"/>
          </a:p>
          <a:p>
            <a:pPr marL="0" indent="0" algn="just">
              <a:buNone/>
              <a:defRPr/>
            </a:pPr>
            <a:r>
              <a:rPr lang="es-MX" sz="2400" dirty="0"/>
              <a:t>Asimismo, alinea las necesidades de negocio con los servicios ofrecidos por los sistemas de información. Los sistemas que se desarrollan son una solución de negocio, por lo que el área de tecnología se verá más como un área estratégica que de gasto.</a:t>
            </a:r>
          </a:p>
          <a:p>
            <a:pPr marL="0" indent="0" algn="just">
              <a:buNone/>
              <a:defRPr/>
            </a:pPr>
            <a:endParaRPr lang="es-ES" sz="2400" dirty="0" smtClean="0"/>
          </a:p>
        </p:txBody>
      </p:sp>
      <p:sp>
        <p:nvSpPr>
          <p:cNvPr id="55299" name="1 Título"/>
          <p:cNvSpPr>
            <a:spLocks noGrp="1"/>
          </p:cNvSpPr>
          <p:nvPr>
            <p:ph type="title"/>
          </p:nvPr>
        </p:nvSpPr>
        <p:spPr>
          <a:xfrm>
            <a:off x="539750" y="476250"/>
            <a:ext cx="8229600" cy="523875"/>
          </a:xfrm>
        </p:spPr>
        <p:txBody>
          <a:bodyPr>
            <a:normAutofit fontScale="90000"/>
          </a:bodyPr>
          <a:lstStyle/>
          <a:p>
            <a:r>
              <a:rPr lang="es-ES_tradnl" sz="3600" b="1" smtClean="0"/>
              <a:t>1.2. Beneficios</a:t>
            </a:r>
            <a:endParaRPr lang="es-MX" sz="3600" b="1" smtClean="0"/>
          </a:p>
        </p:txBody>
      </p:sp>
    </p:spTree>
    <p:extLst>
      <p:ext uri="{BB962C8B-B14F-4D97-AF65-F5344CB8AC3E}">
        <p14:creationId xmlns:p14="http://schemas.microsoft.com/office/powerpoint/2010/main" val="2460567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395288" y="1341438"/>
            <a:ext cx="8425184" cy="4895874"/>
          </a:xfrm>
        </p:spPr>
        <p:txBody>
          <a:bodyPr>
            <a:normAutofit/>
          </a:bodyPr>
          <a:lstStyle/>
          <a:p>
            <a:pPr marL="457200" indent="-457200" algn="just">
              <a:buFont typeface="Arial" panose="020B0604020202020204" pitchFamily="34" charset="0"/>
              <a:buAutoNum type="arabicPeriod"/>
            </a:pPr>
            <a:r>
              <a:rPr lang="es-MX" sz="1800" b="1" dirty="0" smtClean="0"/>
              <a:t>Plan Estratégico de la Organización: </a:t>
            </a:r>
            <a:r>
              <a:rPr lang="es-MX" sz="1800" dirty="0" smtClean="0"/>
              <a:t>La </a:t>
            </a:r>
            <a:r>
              <a:rPr lang="es-MX" sz="1800" dirty="0"/>
              <a:t>Arquitectura Empresarial lleva a definir un verdadero plan estratégico de la organización, teniendo en cuenta los cuatro componentes: negocio, información, aplicaciones e infraestructura tecnológica.</a:t>
            </a:r>
          </a:p>
          <a:p>
            <a:pPr marL="457200" indent="-457200" algn="just">
              <a:buFont typeface="Arial" panose="020B0604020202020204" pitchFamily="34" charset="0"/>
              <a:buAutoNum type="arabicPeriod"/>
            </a:pPr>
            <a:endParaRPr lang="es-MX" sz="1800" dirty="0"/>
          </a:p>
          <a:p>
            <a:pPr marL="457200" indent="-457200" algn="just">
              <a:buFont typeface="Arial" panose="020B0604020202020204" pitchFamily="34" charset="0"/>
              <a:buAutoNum type="arabicPeriod"/>
            </a:pPr>
            <a:r>
              <a:rPr lang="es-MX" sz="1800" b="1" dirty="0" smtClean="0"/>
              <a:t>Objetivo: </a:t>
            </a:r>
            <a:r>
              <a:rPr lang="es-MX" sz="1800" dirty="0" smtClean="0"/>
              <a:t>Permite </a:t>
            </a:r>
            <a:r>
              <a:rPr lang="es-MX" sz="1800" dirty="0"/>
              <a:t>conocer el estado ideal al que podría llegar la organización y el papel de la tecnología para soportar los procesos de negocio necesarios para alcanzarlo.</a:t>
            </a:r>
          </a:p>
          <a:p>
            <a:pPr marL="457200" indent="-457200" algn="just">
              <a:buFont typeface="Arial" panose="020B0604020202020204" pitchFamily="34" charset="0"/>
              <a:buAutoNum type="arabicPeriod"/>
            </a:pPr>
            <a:endParaRPr lang="es-MX" sz="1800" b="1" dirty="0"/>
          </a:p>
          <a:p>
            <a:pPr marL="457200" indent="-457200" algn="just">
              <a:buFont typeface="Arial" panose="020B0604020202020204" pitchFamily="34" charset="0"/>
              <a:buAutoNum type="arabicPeriod"/>
            </a:pPr>
            <a:r>
              <a:rPr lang="es-MX" sz="1800" b="1" dirty="0"/>
              <a:t>Da flexibilidad: </a:t>
            </a:r>
            <a:r>
              <a:rPr lang="es-MX" sz="1800" dirty="0"/>
              <a:t>lleva a la organización a estar en capacidad de responder rápida y acertadamente ante retos y oportunidades que presenta el mercado, los cambios tecnológicos y cualquier otra circunstancia proyectada o inesperada.</a:t>
            </a:r>
          </a:p>
          <a:p>
            <a:pPr marL="457200" indent="-457200" algn="just">
              <a:buFont typeface="Arial" panose="020B0604020202020204" pitchFamily="34" charset="0"/>
              <a:buAutoNum type="arabicPeriod"/>
            </a:pPr>
            <a:endParaRPr lang="es-MX" sz="1800" dirty="0"/>
          </a:p>
          <a:p>
            <a:pPr marL="457200" indent="-457200" algn="just">
              <a:buFont typeface="Arial" panose="020B0604020202020204" pitchFamily="34" charset="0"/>
              <a:buAutoNum type="arabicPeriod"/>
            </a:pPr>
            <a:r>
              <a:rPr lang="es-MX" sz="1800" b="1" dirty="0"/>
              <a:t>Da agilidad: </a:t>
            </a:r>
            <a:r>
              <a:rPr lang="es-MX" sz="1800" dirty="0"/>
              <a:t>cuando surge un nuevo proyecto que involucra TI, todo funciona mucho más rápido pues no hay que 'reinventar la rueda', ya que existe un marco que simplifica la planeación y la ejecución</a:t>
            </a:r>
            <a:r>
              <a:rPr lang="es-MX" sz="1800" dirty="0" smtClean="0"/>
              <a:t>.</a:t>
            </a:r>
          </a:p>
        </p:txBody>
      </p:sp>
      <p:sp>
        <p:nvSpPr>
          <p:cNvPr id="54275" name="1 Título"/>
          <p:cNvSpPr>
            <a:spLocks noGrp="1"/>
          </p:cNvSpPr>
          <p:nvPr>
            <p:ph type="title"/>
          </p:nvPr>
        </p:nvSpPr>
        <p:spPr>
          <a:xfrm>
            <a:off x="539750" y="476250"/>
            <a:ext cx="8229600" cy="523875"/>
          </a:xfrm>
        </p:spPr>
        <p:txBody>
          <a:bodyPr>
            <a:normAutofit fontScale="90000"/>
          </a:bodyPr>
          <a:lstStyle/>
          <a:p>
            <a:r>
              <a:rPr lang="es-ES_tradnl" sz="3600" b="1" smtClean="0"/>
              <a:t>1.2. Beneficios</a:t>
            </a:r>
            <a:endParaRPr lang="es-MX" sz="3600" b="1" smtClean="0"/>
          </a:p>
        </p:txBody>
      </p:sp>
    </p:spTree>
    <p:extLst>
      <p:ext uri="{BB962C8B-B14F-4D97-AF65-F5344CB8AC3E}">
        <p14:creationId xmlns:p14="http://schemas.microsoft.com/office/powerpoint/2010/main" val="2678298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288" y="1341438"/>
            <a:ext cx="8353176" cy="5039890"/>
          </a:xfrm>
        </p:spPr>
        <p:txBody>
          <a:bodyPr>
            <a:normAutofit fontScale="62500" lnSpcReduction="20000"/>
          </a:bodyPr>
          <a:lstStyle/>
          <a:p>
            <a:pPr marL="514350" indent="-514350">
              <a:buFont typeface="+mj-lt"/>
              <a:buAutoNum type="arabicPeriod"/>
            </a:pPr>
            <a:r>
              <a:rPr lang="es-MX" sz="3400" dirty="0"/>
              <a:t>Dar las herramientas necesarias para la toma de decisiones sobre la tecnología, procesos y estructura organizativa.</a:t>
            </a:r>
          </a:p>
          <a:p>
            <a:pPr marL="514350" indent="-514350">
              <a:buFont typeface="+mj-lt"/>
              <a:buAutoNum type="arabicPeriod"/>
            </a:pPr>
            <a:r>
              <a:rPr lang="es-MX" sz="3400" dirty="0"/>
              <a:t>Ayudar a resaltar las áreas de interés y de oportunidad, así como las áreas de preocupación de la empresa.</a:t>
            </a:r>
          </a:p>
          <a:p>
            <a:pPr marL="514350" indent="-514350">
              <a:buFont typeface="+mj-lt"/>
              <a:buAutoNum type="arabicPeriod"/>
            </a:pPr>
            <a:r>
              <a:rPr lang="es-MX" sz="3400" dirty="0"/>
              <a:t>Permitir evaluar los posibles impactos de las empresas por cambios internos y externos.</a:t>
            </a:r>
          </a:p>
          <a:p>
            <a:pPr marL="514350" indent="-514350">
              <a:buFont typeface="+mj-lt"/>
              <a:buAutoNum type="arabicPeriod"/>
            </a:pPr>
            <a:r>
              <a:rPr lang="es-MX" sz="3400" dirty="0"/>
              <a:t>Identificar oportunidades de reutilización de aplicaciones, lo que brinda mayor compatibilidad entre los procesos y los sistemas que los soportan.</a:t>
            </a:r>
          </a:p>
          <a:p>
            <a:pPr marL="514350" indent="-514350">
              <a:buFont typeface="+mj-lt"/>
              <a:buAutoNum type="arabicPeriod"/>
            </a:pPr>
            <a:r>
              <a:rPr lang="es-MX" sz="3400" dirty="0"/>
              <a:t>Trazar una conexión entre procesos, datos, aplicaciones e infraestructura tecnológica, conformando un modelo confiable para la organización.</a:t>
            </a:r>
          </a:p>
          <a:p>
            <a:pPr marL="514350" indent="-514350">
              <a:buFont typeface="+mj-lt"/>
              <a:buAutoNum type="arabicPeriod"/>
            </a:pPr>
            <a:r>
              <a:rPr lang="es-MX" sz="3400" dirty="0"/>
              <a:t>Garantizar la operación eficiente de las tecnologías de información, mantenimiento y soporte de software.</a:t>
            </a:r>
          </a:p>
          <a:p>
            <a:pPr marL="514350" indent="-514350">
              <a:buFont typeface="+mj-lt"/>
              <a:buAutoNum type="arabicPeriod"/>
            </a:pPr>
            <a:r>
              <a:rPr lang="es-MX" sz="3400" dirty="0"/>
              <a:t>Optimizar procesos de adquisición de tecnología para hacerlos más simples, rápidos y económicos con un retorno de inversión garantizado.</a:t>
            </a:r>
          </a:p>
          <a:p>
            <a:pPr marL="457200" indent="-457200" algn="just">
              <a:buFont typeface="+mj-lt"/>
              <a:buAutoNum type="arabicPeriod"/>
              <a:defRPr/>
            </a:pPr>
            <a:endParaRPr lang="es-ES" sz="2400" dirty="0" smtClean="0"/>
          </a:p>
        </p:txBody>
      </p:sp>
      <p:sp>
        <p:nvSpPr>
          <p:cNvPr id="56323" name="1 Título"/>
          <p:cNvSpPr>
            <a:spLocks noGrp="1"/>
          </p:cNvSpPr>
          <p:nvPr>
            <p:ph type="title"/>
          </p:nvPr>
        </p:nvSpPr>
        <p:spPr>
          <a:xfrm>
            <a:off x="539750" y="476250"/>
            <a:ext cx="8229600" cy="523875"/>
          </a:xfrm>
        </p:spPr>
        <p:txBody>
          <a:bodyPr>
            <a:normAutofit fontScale="90000"/>
          </a:bodyPr>
          <a:lstStyle/>
          <a:p>
            <a:r>
              <a:rPr lang="es-ES_tradnl" sz="3600" b="1" dirty="0" smtClean="0"/>
              <a:t>1.2. </a:t>
            </a:r>
            <a:r>
              <a:rPr lang="es-ES_tradnl" sz="3600" b="1" dirty="0" smtClean="0"/>
              <a:t>Beneficios </a:t>
            </a:r>
            <a:endParaRPr lang="es-MX" sz="3600" b="1" dirty="0" smtClean="0"/>
          </a:p>
        </p:txBody>
      </p:sp>
    </p:spTree>
    <p:extLst>
      <p:ext uri="{BB962C8B-B14F-4D97-AF65-F5344CB8AC3E}">
        <p14:creationId xmlns:p14="http://schemas.microsoft.com/office/powerpoint/2010/main" val="562122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323850" y="1196975"/>
            <a:ext cx="8424863" cy="4114800"/>
          </a:xfrm>
          <a:noFill/>
        </p:spPr>
        <p:txBody>
          <a:bodyPr/>
          <a:lstStyle/>
          <a:p>
            <a:pPr marL="514350" indent="-514350" eaLnBrk="1" hangingPunct="1">
              <a:lnSpc>
                <a:spcPct val="90000"/>
              </a:lnSpc>
              <a:buFont typeface="Wingdings" panose="05000000000000000000" pitchFamily="2" charset="2"/>
              <a:buAutoNum type="arabicPeriod"/>
            </a:pPr>
            <a:r>
              <a:rPr lang="es-ES" sz="2800" b="1" dirty="0" smtClean="0"/>
              <a:t>Arquitectura Empresarial</a:t>
            </a:r>
          </a:p>
          <a:p>
            <a:pPr marL="914400" lvl="1" indent="-514350" eaLnBrk="1" hangingPunct="1">
              <a:lnSpc>
                <a:spcPct val="90000"/>
              </a:lnSpc>
              <a:buFont typeface="Wingdings" panose="05000000000000000000" pitchFamily="2" charset="2"/>
              <a:buAutoNum type="arabicPeriod"/>
            </a:pPr>
            <a:r>
              <a:rPr lang="es-ES" sz="2400" dirty="0" smtClean="0"/>
              <a:t>Concepto de AE</a:t>
            </a:r>
          </a:p>
          <a:p>
            <a:pPr marL="914400" lvl="1" indent="-514350" eaLnBrk="1" hangingPunct="1">
              <a:lnSpc>
                <a:spcPct val="90000"/>
              </a:lnSpc>
              <a:buFont typeface="Wingdings" panose="05000000000000000000" pitchFamily="2" charset="2"/>
              <a:buAutoNum type="arabicPeriod"/>
            </a:pPr>
            <a:r>
              <a:rPr lang="es-ES" sz="2400" dirty="0" smtClean="0"/>
              <a:t>Beneficios</a:t>
            </a:r>
          </a:p>
          <a:p>
            <a:pPr marL="914400" lvl="1" indent="-514350" eaLnBrk="1" hangingPunct="1">
              <a:lnSpc>
                <a:spcPct val="90000"/>
              </a:lnSpc>
              <a:buFont typeface="Wingdings" panose="05000000000000000000" pitchFamily="2" charset="2"/>
              <a:buAutoNum type="arabicPeriod"/>
            </a:pPr>
            <a:r>
              <a:rPr lang="es-ES" sz="2400" dirty="0" smtClean="0"/>
              <a:t>Vistas de la AE</a:t>
            </a:r>
          </a:p>
          <a:p>
            <a:pPr marL="514350" indent="-514350" eaLnBrk="1" hangingPunct="1">
              <a:lnSpc>
                <a:spcPct val="90000"/>
              </a:lnSpc>
              <a:buFont typeface="Wingdings" panose="05000000000000000000" pitchFamily="2" charset="2"/>
              <a:buAutoNum type="arabicPeriod"/>
            </a:pPr>
            <a:r>
              <a:rPr lang="es-ES" sz="2800" b="1" dirty="0" smtClean="0"/>
              <a:t>Reglas </a:t>
            </a:r>
            <a:r>
              <a:rPr lang="es-ES" sz="2800" b="1" dirty="0" smtClean="0"/>
              <a:t>para aplicación de AE</a:t>
            </a:r>
          </a:p>
        </p:txBody>
      </p:sp>
      <p:sp>
        <p:nvSpPr>
          <p:cNvPr id="57347" name="Rectangle 5"/>
          <p:cNvSpPr>
            <a:spLocks noGrp="1" noChangeArrowheads="1"/>
          </p:cNvSpPr>
          <p:nvPr>
            <p:ph type="title"/>
          </p:nvPr>
        </p:nvSpPr>
        <p:spPr>
          <a:xfrm>
            <a:off x="395288" y="404813"/>
            <a:ext cx="5905500" cy="576262"/>
          </a:xfrm>
          <a:noFill/>
        </p:spPr>
        <p:txBody>
          <a:bodyPr anchor="b">
            <a:normAutofit fontScale="90000"/>
          </a:bodyPr>
          <a:lstStyle/>
          <a:p>
            <a:pPr eaLnBrk="1" hangingPunct="1"/>
            <a:r>
              <a:rPr lang="es-PE" sz="3600" b="1" smtClean="0"/>
              <a:t>Temario</a:t>
            </a:r>
            <a:endParaRPr lang="en-US" sz="3600" b="1" smtClean="0"/>
          </a:p>
        </p:txBody>
      </p:sp>
      <p:sp>
        <p:nvSpPr>
          <p:cNvPr id="57348" name="Rectangle 1"/>
          <p:cNvSpPr>
            <a:spLocks noChangeArrowheads="1"/>
          </p:cNvSpPr>
          <p:nvPr/>
        </p:nvSpPr>
        <p:spPr bwMode="auto">
          <a:xfrm>
            <a:off x="203200" y="2468563"/>
            <a:ext cx="7848600" cy="360362"/>
          </a:xfrm>
          <a:prstGeom prst="rect">
            <a:avLst/>
          </a:prstGeom>
          <a:noFill/>
          <a:ln w="31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p>
        </p:txBody>
      </p:sp>
    </p:spTree>
    <p:extLst>
      <p:ext uri="{BB962C8B-B14F-4D97-AF65-F5344CB8AC3E}">
        <p14:creationId xmlns:p14="http://schemas.microsoft.com/office/powerpoint/2010/main" val="132884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4744"/>
            <a:ext cx="9144000" cy="5583731"/>
          </a:xfrm>
          <a:prstGeom prst="rect">
            <a:avLst/>
          </a:prstGeom>
        </p:spPr>
      </p:pic>
      <p:sp>
        <p:nvSpPr>
          <p:cNvPr id="6" name="1 Título"/>
          <p:cNvSpPr>
            <a:spLocks noGrp="1"/>
          </p:cNvSpPr>
          <p:nvPr>
            <p:ph type="title"/>
          </p:nvPr>
        </p:nvSpPr>
        <p:spPr>
          <a:xfrm>
            <a:off x="539750" y="476250"/>
            <a:ext cx="8229600" cy="523875"/>
          </a:xfrm>
        </p:spPr>
        <p:txBody>
          <a:bodyPr>
            <a:normAutofit fontScale="90000"/>
          </a:bodyPr>
          <a:lstStyle/>
          <a:p>
            <a:r>
              <a:rPr lang="es-ES_tradnl" sz="3600" b="1" dirty="0" smtClean="0"/>
              <a:t>1.3. Vistas de la AE</a:t>
            </a:r>
            <a:endParaRPr lang="es-MX" sz="3600" b="1" dirty="0" smtClean="0"/>
          </a:p>
        </p:txBody>
      </p:sp>
    </p:spTree>
    <p:extLst>
      <p:ext uri="{BB962C8B-B14F-4D97-AF65-F5344CB8AC3E}">
        <p14:creationId xmlns:p14="http://schemas.microsoft.com/office/powerpoint/2010/main" val="2490281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611560" y="548680"/>
            <a:ext cx="7391400" cy="4968663"/>
          </a:xfrm>
          <a:prstGeom prst="rect">
            <a:avLst/>
          </a:prstGeom>
          <a:noFill/>
          <a:ln w="9525">
            <a:noFill/>
            <a:miter lim="800000"/>
            <a:headEnd/>
            <a:tailEnd/>
          </a:ln>
        </p:spPr>
      </p:pic>
    </p:spTree>
    <p:extLst>
      <p:ext uri="{BB962C8B-B14F-4D97-AF65-F5344CB8AC3E}">
        <p14:creationId xmlns:p14="http://schemas.microsoft.com/office/powerpoint/2010/main" val="1352456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Título"/>
          <p:cNvSpPr>
            <a:spLocks noGrp="1"/>
          </p:cNvSpPr>
          <p:nvPr>
            <p:ph type="title"/>
          </p:nvPr>
        </p:nvSpPr>
        <p:spPr>
          <a:xfrm>
            <a:off x="539750" y="476250"/>
            <a:ext cx="8229600" cy="523875"/>
          </a:xfrm>
        </p:spPr>
        <p:txBody>
          <a:bodyPr>
            <a:normAutofit fontScale="90000"/>
          </a:bodyPr>
          <a:lstStyle/>
          <a:p>
            <a:r>
              <a:rPr lang="es-ES_tradnl" sz="3600" b="1" dirty="0" smtClean="0"/>
              <a:t>1.3. Vistas de la AE</a:t>
            </a:r>
            <a:endParaRPr lang="es-MX" sz="3600" b="1" dirty="0" smtClean="0"/>
          </a:p>
        </p:txBody>
      </p:sp>
      <p:pic>
        <p:nvPicPr>
          <p:cNvPr id="101379" name="Picture 3"/>
          <p:cNvPicPr>
            <a:picLocks noChangeAspect="1" noChangeArrowheads="1"/>
          </p:cNvPicPr>
          <p:nvPr/>
        </p:nvPicPr>
        <p:blipFill>
          <a:blip r:embed="rId2"/>
          <a:srcRect/>
          <a:stretch>
            <a:fillRect/>
          </a:stretch>
        </p:blipFill>
        <p:spPr bwMode="auto">
          <a:xfrm>
            <a:off x="179388" y="2565400"/>
            <a:ext cx="8837612" cy="32480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372" name="Content Placeholder 1"/>
          <p:cNvSpPr>
            <a:spLocks noGrp="1"/>
          </p:cNvSpPr>
          <p:nvPr>
            <p:ph idx="1"/>
          </p:nvPr>
        </p:nvSpPr>
        <p:spPr>
          <a:xfrm>
            <a:off x="395288" y="1343025"/>
            <a:ext cx="8229600" cy="1006475"/>
          </a:xfrm>
        </p:spPr>
        <p:txBody>
          <a:bodyPr>
            <a:normAutofit fontScale="77500" lnSpcReduction="20000"/>
          </a:bodyPr>
          <a:lstStyle/>
          <a:p>
            <a:pPr algn="just"/>
            <a:r>
              <a:rPr lang="es-ES" sz="2400" smtClean="0"/>
              <a:t>Existen diferentes frameworks para desarrollar una arquitectura empresarial pero la mayoría de ellos contienen cuatro vistas o dominios básicos</a:t>
            </a:r>
            <a:r>
              <a:rPr lang="es-PE" sz="2400" smtClean="0"/>
              <a:t>:</a:t>
            </a:r>
            <a:br>
              <a:rPr lang="es-PE" sz="2400" smtClean="0"/>
            </a:br>
            <a:endParaRPr lang="es-PE" sz="2400" smtClean="0"/>
          </a:p>
        </p:txBody>
      </p:sp>
    </p:spTree>
    <p:extLst>
      <p:ext uri="{BB962C8B-B14F-4D97-AF65-F5344CB8AC3E}">
        <p14:creationId xmlns:p14="http://schemas.microsoft.com/office/powerpoint/2010/main" val="1444112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a:xfrm>
            <a:off x="539750" y="476250"/>
            <a:ext cx="8229600" cy="523875"/>
          </a:xfrm>
        </p:spPr>
        <p:txBody>
          <a:bodyPr>
            <a:normAutofit fontScale="90000"/>
          </a:bodyPr>
          <a:lstStyle/>
          <a:p>
            <a:r>
              <a:rPr lang="es-ES_tradnl" sz="3600" b="1" smtClean="0"/>
              <a:t>1.3. Vistas de la AE</a:t>
            </a:r>
            <a:endParaRPr lang="es-MX" sz="3600" b="1" smtClean="0"/>
          </a:p>
        </p:txBody>
      </p:sp>
      <p:pic>
        <p:nvPicPr>
          <p:cNvPr id="102402" name="Picture 2"/>
          <p:cNvPicPr>
            <a:picLocks noChangeAspect="1" noChangeArrowheads="1"/>
          </p:cNvPicPr>
          <p:nvPr/>
        </p:nvPicPr>
        <p:blipFill>
          <a:blip r:embed="rId2"/>
          <a:srcRect/>
          <a:stretch>
            <a:fillRect/>
          </a:stretch>
        </p:blipFill>
        <p:spPr bwMode="auto">
          <a:xfrm>
            <a:off x="755650" y="1419225"/>
            <a:ext cx="7848600" cy="50561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3255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a:xfrm>
            <a:off x="539750" y="476250"/>
            <a:ext cx="8229600" cy="523875"/>
          </a:xfrm>
        </p:spPr>
        <p:txBody>
          <a:bodyPr>
            <a:normAutofit fontScale="90000"/>
          </a:bodyPr>
          <a:lstStyle/>
          <a:p>
            <a:r>
              <a:rPr lang="es-ES_tradnl" sz="3600" b="1" smtClean="0"/>
              <a:t>1.3. Vistas de la AE</a:t>
            </a:r>
            <a:endParaRPr lang="es-MX" sz="3600" b="1" smtClean="0"/>
          </a:p>
        </p:txBody>
      </p:sp>
      <p:sp>
        <p:nvSpPr>
          <p:cNvPr id="2" name="Content Placeholder 1"/>
          <p:cNvSpPr>
            <a:spLocks noGrp="1"/>
          </p:cNvSpPr>
          <p:nvPr>
            <p:ph idx="1"/>
          </p:nvPr>
        </p:nvSpPr>
        <p:spPr>
          <a:xfrm>
            <a:off x="395288" y="1341438"/>
            <a:ext cx="8229600" cy="3886200"/>
          </a:xfrm>
        </p:spPr>
        <p:txBody>
          <a:bodyPr>
            <a:normAutofit fontScale="92500" lnSpcReduction="20000"/>
          </a:bodyPr>
          <a:lstStyle/>
          <a:p>
            <a:pPr marL="514350" indent="-514350" algn="just">
              <a:buFont typeface="+mj-lt"/>
              <a:buAutoNum type="arabicPeriod"/>
              <a:defRPr/>
            </a:pPr>
            <a:r>
              <a:rPr lang="es-ES" sz="2800" b="1" dirty="0" smtClean="0"/>
              <a:t>Arquitectura de Negocios</a:t>
            </a:r>
          </a:p>
          <a:p>
            <a:pPr algn="just">
              <a:defRPr/>
            </a:pPr>
            <a:r>
              <a:rPr lang="es-ES" sz="2400" dirty="0" smtClean="0"/>
              <a:t>Analiza las necesidades de la compañía, oportunidades, metas, objetivos, y estrategias. </a:t>
            </a:r>
          </a:p>
          <a:p>
            <a:pPr algn="just">
              <a:defRPr/>
            </a:pPr>
            <a:r>
              <a:rPr lang="es-ES" sz="2400" dirty="0" smtClean="0"/>
              <a:t>Define una visión del negocio descomponiendo las estrategias y los procesos requeridos para ejecutarlos, así como su impacto en las funciones del negocio. </a:t>
            </a:r>
          </a:p>
          <a:p>
            <a:pPr algn="just">
              <a:defRPr/>
            </a:pPr>
            <a:r>
              <a:rPr lang="es-ES" sz="2400" dirty="0" smtClean="0"/>
              <a:t>Su objetivo es responder preguntas como: </a:t>
            </a:r>
          </a:p>
          <a:p>
            <a:pPr lvl="1" algn="just">
              <a:defRPr/>
            </a:pPr>
            <a:r>
              <a:rPr lang="es-ES" sz="2000" i="1" dirty="0" smtClean="0"/>
              <a:t>¿Tiene la compañía planes de desarrollar nuevas líneas de producto, reducir coste operacional, o incrementar la calidad y satisfacción de sus clientes? </a:t>
            </a:r>
          </a:p>
          <a:p>
            <a:pPr lvl="1" algn="just">
              <a:defRPr/>
            </a:pPr>
            <a:r>
              <a:rPr lang="es-ES" sz="2000" i="1" dirty="0" smtClean="0"/>
              <a:t>¿Cuáles son los problemas u oportunidades de negocio más comunes?</a:t>
            </a:r>
          </a:p>
          <a:p>
            <a:pPr marL="0" indent="0" algn="just">
              <a:buFont typeface="Wingdings" panose="05000000000000000000" pitchFamily="2" charset="2"/>
              <a:buNone/>
              <a:defRPr/>
            </a:pPr>
            <a:r>
              <a:rPr lang="es-ES" sz="2400" i="1" dirty="0" smtClean="0"/>
              <a:t/>
            </a:r>
            <a:br>
              <a:rPr lang="es-ES" sz="2400" i="1" dirty="0" smtClean="0"/>
            </a:br>
            <a:endParaRPr lang="es-ES" sz="2400" dirty="0"/>
          </a:p>
        </p:txBody>
      </p:sp>
    </p:spTree>
    <p:extLst>
      <p:ext uri="{BB962C8B-B14F-4D97-AF65-F5344CB8AC3E}">
        <p14:creationId xmlns:p14="http://schemas.microsoft.com/office/powerpoint/2010/main" val="2034612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Título"/>
          <p:cNvSpPr>
            <a:spLocks noGrp="1"/>
          </p:cNvSpPr>
          <p:nvPr>
            <p:ph type="title"/>
          </p:nvPr>
        </p:nvSpPr>
        <p:spPr>
          <a:xfrm>
            <a:off x="539750" y="476250"/>
            <a:ext cx="8229600" cy="523875"/>
          </a:xfrm>
        </p:spPr>
        <p:txBody>
          <a:bodyPr>
            <a:normAutofit fontScale="90000"/>
          </a:bodyPr>
          <a:lstStyle/>
          <a:p>
            <a:r>
              <a:rPr lang="es-ES_tradnl" sz="3600" b="1" smtClean="0"/>
              <a:t>1.3. Vistas de la AE</a:t>
            </a:r>
            <a:endParaRPr lang="es-MX" sz="3600" b="1" smtClean="0"/>
          </a:p>
        </p:txBody>
      </p:sp>
      <p:sp>
        <p:nvSpPr>
          <p:cNvPr id="2" name="Content Placeholder 1"/>
          <p:cNvSpPr>
            <a:spLocks noGrp="1"/>
          </p:cNvSpPr>
          <p:nvPr>
            <p:ph idx="1"/>
          </p:nvPr>
        </p:nvSpPr>
        <p:spPr>
          <a:xfrm>
            <a:off x="395288" y="1341438"/>
            <a:ext cx="8425184" cy="4823866"/>
          </a:xfrm>
        </p:spPr>
        <p:txBody>
          <a:bodyPr>
            <a:normAutofit fontScale="85000" lnSpcReduction="20000"/>
          </a:bodyPr>
          <a:lstStyle/>
          <a:p>
            <a:pPr marL="514350" indent="-514350" algn="just">
              <a:buFont typeface="+mj-lt"/>
              <a:buAutoNum type="arabicPeriod" startAt="2"/>
              <a:defRPr/>
            </a:pPr>
            <a:r>
              <a:rPr lang="es-ES" sz="2800" b="1" dirty="0" smtClean="0"/>
              <a:t>Arquitectura de Aplicación</a:t>
            </a:r>
          </a:p>
          <a:p>
            <a:pPr algn="just">
              <a:defRPr/>
            </a:pPr>
            <a:r>
              <a:rPr lang="es-ES" sz="3100" dirty="0" smtClean="0"/>
              <a:t>Analiza </a:t>
            </a:r>
            <a:r>
              <a:rPr lang="es-ES" sz="3100" dirty="0"/>
              <a:t>el conjunto de aplicaciones integradas requeridas para satisfacer las necesidades de negocio, </a:t>
            </a:r>
            <a:r>
              <a:rPr lang="es-ES" sz="3100" dirty="0" smtClean="0"/>
              <a:t>mapa </a:t>
            </a:r>
            <a:r>
              <a:rPr lang="es-ES" sz="3100" dirty="0"/>
              <a:t>de ruta de aplicaciones </a:t>
            </a:r>
            <a:r>
              <a:rPr lang="es-ES" sz="3100" dirty="0" smtClean="0"/>
              <a:t>actuales y planificadas </a:t>
            </a:r>
            <a:r>
              <a:rPr lang="es-ES" sz="3100" dirty="0" err="1" smtClean="0"/>
              <a:t>asi</a:t>
            </a:r>
            <a:r>
              <a:rPr lang="es-ES" sz="3100" dirty="0" smtClean="0"/>
              <a:t> como sus </a:t>
            </a:r>
            <a:r>
              <a:rPr lang="es-ES" sz="3100" dirty="0"/>
              <a:t>componentes. </a:t>
            </a:r>
            <a:endParaRPr lang="es-ES" sz="3100" dirty="0" smtClean="0"/>
          </a:p>
          <a:p>
            <a:pPr algn="just">
              <a:defRPr/>
            </a:pPr>
            <a:r>
              <a:rPr lang="es-ES" sz="3100" dirty="0" smtClean="0"/>
              <a:t>Responde </a:t>
            </a:r>
            <a:r>
              <a:rPr lang="es-ES" sz="3100" dirty="0"/>
              <a:t>a preguntas como, entre otras: </a:t>
            </a:r>
            <a:endParaRPr lang="en-US" sz="3100" dirty="0"/>
          </a:p>
          <a:p>
            <a:pPr lvl="1" algn="just">
              <a:defRPr/>
            </a:pPr>
            <a:r>
              <a:rPr lang="es-ES" sz="2600" i="1" dirty="0"/>
              <a:t>¿Cuál es el valor estratégico de cada una de las aplicaciones en el portfolio de aplicaciones de TI? </a:t>
            </a:r>
            <a:endParaRPr lang="es-ES" sz="2600" i="1" dirty="0" smtClean="0"/>
          </a:p>
          <a:p>
            <a:pPr lvl="1" algn="just">
              <a:defRPr/>
            </a:pPr>
            <a:r>
              <a:rPr lang="es-ES" sz="2600" i="1" dirty="0" smtClean="0"/>
              <a:t>¿</a:t>
            </a:r>
            <a:r>
              <a:rPr lang="es-ES" sz="2600" i="1" dirty="0"/>
              <a:t>Cuáles son las nuevas aplicaciones requeridas para satisfacer las necesidades de negocio? </a:t>
            </a:r>
            <a:endParaRPr lang="es-ES" sz="2600" i="1" dirty="0" smtClean="0"/>
          </a:p>
          <a:p>
            <a:pPr lvl="1" algn="just">
              <a:defRPr/>
            </a:pPr>
            <a:r>
              <a:rPr lang="es-ES" sz="2600" i="1" dirty="0" smtClean="0"/>
              <a:t>¿</a:t>
            </a:r>
            <a:r>
              <a:rPr lang="es-ES" sz="2600" i="1" dirty="0"/>
              <a:t>Cuáles son las interdependencias y la interoperabilidad necesarias entre aplicaciones?</a:t>
            </a:r>
            <a:endParaRPr lang="en-US" sz="2600" dirty="0"/>
          </a:p>
          <a:p>
            <a:pPr marL="0" indent="0" algn="just">
              <a:buFont typeface="Wingdings" panose="05000000000000000000" pitchFamily="2" charset="2"/>
              <a:buNone/>
              <a:defRPr/>
            </a:pPr>
            <a:r>
              <a:rPr lang="es-ES" sz="2400" i="1" dirty="0" smtClean="0"/>
              <a:t/>
            </a:r>
            <a:br>
              <a:rPr lang="es-ES" sz="2400" i="1" dirty="0" smtClean="0"/>
            </a:br>
            <a:endParaRPr lang="es-ES" sz="2400" dirty="0"/>
          </a:p>
        </p:txBody>
      </p:sp>
    </p:spTree>
    <p:extLst>
      <p:ext uri="{BB962C8B-B14F-4D97-AF65-F5344CB8AC3E}">
        <p14:creationId xmlns:p14="http://schemas.microsoft.com/office/powerpoint/2010/main" val="4283924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Título"/>
          <p:cNvSpPr>
            <a:spLocks noGrp="1"/>
          </p:cNvSpPr>
          <p:nvPr>
            <p:ph type="title"/>
          </p:nvPr>
        </p:nvSpPr>
        <p:spPr>
          <a:xfrm>
            <a:off x="539750" y="476250"/>
            <a:ext cx="8229600" cy="523875"/>
          </a:xfrm>
        </p:spPr>
        <p:txBody>
          <a:bodyPr>
            <a:normAutofit fontScale="90000"/>
          </a:bodyPr>
          <a:lstStyle/>
          <a:p>
            <a:r>
              <a:rPr lang="es-ES_tradnl" sz="3600" b="1" smtClean="0"/>
              <a:t>1.3. Vistas de la AE</a:t>
            </a:r>
            <a:endParaRPr lang="es-MX" sz="3600" b="1" smtClean="0"/>
          </a:p>
        </p:txBody>
      </p:sp>
      <p:sp>
        <p:nvSpPr>
          <p:cNvPr id="2" name="Content Placeholder 1"/>
          <p:cNvSpPr>
            <a:spLocks noGrp="1"/>
          </p:cNvSpPr>
          <p:nvPr>
            <p:ph idx="1"/>
          </p:nvPr>
        </p:nvSpPr>
        <p:spPr>
          <a:xfrm>
            <a:off x="395288" y="1341438"/>
            <a:ext cx="8353176" cy="4895874"/>
          </a:xfrm>
        </p:spPr>
        <p:txBody>
          <a:bodyPr>
            <a:normAutofit/>
          </a:bodyPr>
          <a:lstStyle/>
          <a:p>
            <a:pPr marL="514350" indent="-514350" algn="just">
              <a:buFont typeface="+mj-lt"/>
              <a:buAutoNum type="arabicPeriod" startAt="3"/>
              <a:defRPr/>
            </a:pPr>
            <a:r>
              <a:rPr lang="es-ES" sz="2800" b="1" dirty="0" smtClean="0"/>
              <a:t>Arquitectura de Información</a:t>
            </a:r>
          </a:p>
          <a:p>
            <a:pPr algn="just">
              <a:defRPr/>
            </a:pPr>
            <a:r>
              <a:rPr lang="es-ES" sz="2400" dirty="0" smtClean="0"/>
              <a:t>Permite </a:t>
            </a:r>
            <a:r>
              <a:rPr lang="es-ES" sz="2400" dirty="0"/>
              <a:t>un inventario de transacciones y de informes de datos de la empresa sujeto a áreas, así como las dependencias entre ellas, y con las aplicaciones. Responde a preguntas como: </a:t>
            </a:r>
            <a:endParaRPr lang="en-US" sz="2400" dirty="0"/>
          </a:p>
          <a:p>
            <a:pPr lvl="1" algn="just">
              <a:defRPr/>
            </a:pPr>
            <a:r>
              <a:rPr lang="es-ES" sz="2000" i="1" dirty="0"/>
              <a:t>¿Cuál son los tipos, localizaciones y tiempos de información requeridos para alcanzar los principales objetivos en los procesos y planes de negocio de la compañía? </a:t>
            </a:r>
            <a:endParaRPr lang="es-ES" sz="2000" i="1" dirty="0" smtClean="0"/>
          </a:p>
          <a:p>
            <a:pPr lvl="1" algn="just">
              <a:defRPr/>
            </a:pPr>
            <a:r>
              <a:rPr lang="es-ES" sz="2000" i="1" dirty="0" smtClean="0"/>
              <a:t>¿</a:t>
            </a:r>
            <a:r>
              <a:rPr lang="es-ES" sz="2000" i="1" dirty="0"/>
              <a:t>Qué tipos de información se necesita compartir? </a:t>
            </a:r>
            <a:endParaRPr lang="es-ES" sz="2000" i="1" dirty="0" smtClean="0"/>
          </a:p>
          <a:p>
            <a:pPr lvl="1" algn="just">
              <a:defRPr/>
            </a:pPr>
            <a:r>
              <a:rPr lang="es-ES" sz="2000" i="1" dirty="0" smtClean="0"/>
              <a:t>¿</a:t>
            </a:r>
            <a:r>
              <a:rPr lang="es-ES" sz="2000" i="1" dirty="0"/>
              <a:t>En qué estado está el dato operacional e informacional?</a:t>
            </a:r>
            <a:endParaRPr lang="en-US" sz="2000" dirty="0"/>
          </a:p>
          <a:p>
            <a:pPr marL="0" indent="0" algn="just">
              <a:buFont typeface="Wingdings" panose="05000000000000000000" pitchFamily="2" charset="2"/>
              <a:buNone/>
              <a:defRPr/>
            </a:pPr>
            <a:r>
              <a:rPr lang="es-ES" sz="2400" i="1" dirty="0" smtClean="0"/>
              <a:t/>
            </a:r>
            <a:br>
              <a:rPr lang="es-ES" sz="2400" i="1" dirty="0" smtClean="0"/>
            </a:br>
            <a:endParaRPr lang="es-ES" sz="2400" dirty="0"/>
          </a:p>
        </p:txBody>
      </p:sp>
    </p:spTree>
    <p:extLst>
      <p:ext uri="{BB962C8B-B14F-4D97-AF65-F5344CB8AC3E}">
        <p14:creationId xmlns:p14="http://schemas.microsoft.com/office/powerpoint/2010/main" val="26336110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Título"/>
          <p:cNvSpPr>
            <a:spLocks noGrp="1"/>
          </p:cNvSpPr>
          <p:nvPr>
            <p:ph type="title"/>
          </p:nvPr>
        </p:nvSpPr>
        <p:spPr>
          <a:xfrm>
            <a:off x="539750" y="476250"/>
            <a:ext cx="8229600" cy="523875"/>
          </a:xfrm>
        </p:spPr>
        <p:txBody>
          <a:bodyPr>
            <a:normAutofit fontScale="90000"/>
          </a:bodyPr>
          <a:lstStyle/>
          <a:p>
            <a:r>
              <a:rPr lang="es-ES_tradnl" sz="3600" b="1" smtClean="0"/>
              <a:t>1.3. Vistas de la AE</a:t>
            </a:r>
            <a:endParaRPr lang="es-MX" sz="3600" b="1" smtClean="0"/>
          </a:p>
        </p:txBody>
      </p:sp>
      <p:sp>
        <p:nvSpPr>
          <p:cNvPr id="2" name="Content Placeholder 1"/>
          <p:cNvSpPr>
            <a:spLocks noGrp="1"/>
          </p:cNvSpPr>
          <p:nvPr>
            <p:ph idx="1"/>
          </p:nvPr>
        </p:nvSpPr>
        <p:spPr>
          <a:xfrm>
            <a:off x="395288" y="1341438"/>
            <a:ext cx="8281168" cy="4967882"/>
          </a:xfrm>
        </p:spPr>
        <p:txBody>
          <a:bodyPr>
            <a:normAutofit lnSpcReduction="10000"/>
          </a:bodyPr>
          <a:lstStyle/>
          <a:p>
            <a:pPr marL="514350" indent="-514350" algn="just">
              <a:buFont typeface="+mj-lt"/>
              <a:buAutoNum type="arabicPeriod" startAt="4"/>
              <a:defRPr/>
            </a:pPr>
            <a:r>
              <a:rPr lang="es-ES" sz="2800" b="1" dirty="0" smtClean="0"/>
              <a:t>Arquitectura tecnológica</a:t>
            </a:r>
          </a:p>
          <a:p>
            <a:pPr algn="just">
              <a:defRPr/>
            </a:pPr>
            <a:r>
              <a:rPr lang="es-ES" sz="2400" dirty="0" smtClean="0"/>
              <a:t>Analiza </a:t>
            </a:r>
            <a:r>
              <a:rPr lang="es-ES" sz="2400" dirty="0"/>
              <a:t>las tecnologías requeridas para ejecutar las aplicaciones, tales como plataformas, redes, sistemas operativos, sistemas de gestión de bases de datos, dispositivos de almacenamiento y middleware</a:t>
            </a:r>
            <a:r>
              <a:rPr lang="es-ES" sz="2400" dirty="0" smtClean="0"/>
              <a:t>.</a:t>
            </a:r>
          </a:p>
          <a:p>
            <a:pPr algn="just">
              <a:defRPr/>
            </a:pPr>
            <a:r>
              <a:rPr lang="es-ES" sz="2400" dirty="0" smtClean="0"/>
              <a:t>Comprende </a:t>
            </a:r>
            <a:r>
              <a:rPr lang="es-ES" sz="2400" dirty="0"/>
              <a:t>el conjunto de clientes, servidores, estándares de infraestructura tecnológica y </a:t>
            </a:r>
            <a:r>
              <a:rPr lang="es-ES" sz="2400" dirty="0" smtClean="0"/>
              <a:t>servicios.</a:t>
            </a:r>
          </a:p>
          <a:p>
            <a:pPr algn="just">
              <a:defRPr/>
            </a:pPr>
            <a:r>
              <a:rPr lang="es-ES" sz="2400" dirty="0" smtClean="0"/>
              <a:t>Responde </a:t>
            </a:r>
            <a:r>
              <a:rPr lang="es-ES" sz="2400" dirty="0"/>
              <a:t>a preguntas como: </a:t>
            </a:r>
            <a:endParaRPr lang="en-US" sz="2400" dirty="0"/>
          </a:p>
          <a:p>
            <a:pPr lvl="1" algn="just">
              <a:defRPr/>
            </a:pPr>
            <a:r>
              <a:rPr lang="es-ES" sz="2000" i="1" dirty="0"/>
              <a:t>¿Cuál es la guía </a:t>
            </a:r>
            <a:r>
              <a:rPr lang="es-ES" sz="2000" i="1" dirty="0" smtClean="0"/>
              <a:t>para </a:t>
            </a:r>
            <a:r>
              <a:rPr lang="es-ES" sz="2000" i="1" dirty="0"/>
              <a:t>una arquitectura segura que permita aplicaciones en Internet? </a:t>
            </a:r>
            <a:endParaRPr lang="es-ES" sz="2000" i="1" dirty="0" smtClean="0"/>
          </a:p>
          <a:p>
            <a:pPr lvl="1" algn="just">
              <a:defRPr/>
            </a:pPr>
            <a:r>
              <a:rPr lang="es-ES" sz="2000" i="1" dirty="0" smtClean="0"/>
              <a:t>¿Qué </a:t>
            </a:r>
            <a:r>
              <a:rPr lang="es-ES" sz="2000" i="1" dirty="0"/>
              <a:t>características técnicas deben tener los servidores y comunicaciones?</a:t>
            </a:r>
            <a:endParaRPr lang="en-US" sz="2000" dirty="0"/>
          </a:p>
          <a:p>
            <a:pPr marL="400050" lvl="1" indent="0" algn="just">
              <a:buFont typeface="Wingdings" panose="05000000000000000000" pitchFamily="2" charset="2"/>
              <a:buNone/>
              <a:defRPr/>
            </a:pPr>
            <a:r>
              <a:rPr lang="es-ES" sz="2000" i="1" dirty="0" smtClean="0"/>
              <a:t/>
            </a:r>
            <a:br>
              <a:rPr lang="es-ES" sz="2000" i="1" dirty="0" smtClean="0"/>
            </a:br>
            <a:endParaRPr lang="es-ES" sz="2000" dirty="0"/>
          </a:p>
        </p:txBody>
      </p:sp>
    </p:spTree>
    <p:extLst>
      <p:ext uri="{BB962C8B-B14F-4D97-AF65-F5344CB8AC3E}">
        <p14:creationId xmlns:p14="http://schemas.microsoft.com/office/powerpoint/2010/main" val="1372225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323850" y="1196975"/>
            <a:ext cx="8424863" cy="4114800"/>
          </a:xfrm>
          <a:noFill/>
        </p:spPr>
        <p:txBody>
          <a:bodyPr/>
          <a:lstStyle/>
          <a:p>
            <a:pPr marL="514350" indent="-514350" eaLnBrk="1" hangingPunct="1">
              <a:lnSpc>
                <a:spcPct val="90000"/>
              </a:lnSpc>
              <a:buFont typeface="Wingdings" panose="05000000000000000000" pitchFamily="2" charset="2"/>
              <a:buAutoNum type="arabicPeriod"/>
            </a:pPr>
            <a:r>
              <a:rPr lang="es-ES" sz="2800" b="1" dirty="0" smtClean="0"/>
              <a:t>Arquitectura Empresarial</a:t>
            </a:r>
          </a:p>
          <a:p>
            <a:pPr marL="914400" lvl="1" indent="-514350" eaLnBrk="1" hangingPunct="1">
              <a:lnSpc>
                <a:spcPct val="90000"/>
              </a:lnSpc>
              <a:buFont typeface="Wingdings" panose="05000000000000000000" pitchFamily="2" charset="2"/>
              <a:buAutoNum type="arabicPeriod"/>
            </a:pPr>
            <a:r>
              <a:rPr lang="es-ES" sz="2400" dirty="0" smtClean="0"/>
              <a:t>Concepto de AE</a:t>
            </a:r>
          </a:p>
          <a:p>
            <a:pPr marL="914400" lvl="1" indent="-514350" eaLnBrk="1" hangingPunct="1">
              <a:lnSpc>
                <a:spcPct val="90000"/>
              </a:lnSpc>
              <a:buFont typeface="Wingdings" panose="05000000000000000000" pitchFamily="2" charset="2"/>
              <a:buAutoNum type="arabicPeriod"/>
            </a:pPr>
            <a:r>
              <a:rPr lang="es-ES" sz="2400" dirty="0" smtClean="0"/>
              <a:t>Beneficios</a:t>
            </a:r>
          </a:p>
          <a:p>
            <a:pPr marL="914400" lvl="1" indent="-514350" eaLnBrk="1" hangingPunct="1">
              <a:lnSpc>
                <a:spcPct val="90000"/>
              </a:lnSpc>
              <a:buFont typeface="Wingdings" panose="05000000000000000000" pitchFamily="2" charset="2"/>
              <a:buAutoNum type="arabicPeriod"/>
            </a:pPr>
            <a:r>
              <a:rPr lang="es-ES" sz="2400" dirty="0" smtClean="0"/>
              <a:t>Vistas de la AE</a:t>
            </a:r>
          </a:p>
          <a:p>
            <a:pPr marL="514350" indent="-514350" eaLnBrk="1" hangingPunct="1">
              <a:lnSpc>
                <a:spcPct val="90000"/>
              </a:lnSpc>
              <a:buFont typeface="Wingdings" panose="05000000000000000000" pitchFamily="2" charset="2"/>
              <a:buAutoNum type="arabicPeriod"/>
            </a:pPr>
            <a:r>
              <a:rPr lang="es-ES" sz="2800" b="1" dirty="0" smtClean="0"/>
              <a:t>Reglas </a:t>
            </a:r>
            <a:r>
              <a:rPr lang="es-ES" sz="2800" b="1" dirty="0" smtClean="0"/>
              <a:t>para aplicación de AE</a:t>
            </a:r>
          </a:p>
        </p:txBody>
      </p:sp>
      <p:sp>
        <p:nvSpPr>
          <p:cNvPr id="64515" name="Rectangle 5"/>
          <p:cNvSpPr>
            <a:spLocks noGrp="1" noChangeArrowheads="1"/>
          </p:cNvSpPr>
          <p:nvPr>
            <p:ph type="title"/>
          </p:nvPr>
        </p:nvSpPr>
        <p:spPr>
          <a:xfrm>
            <a:off x="395288" y="404813"/>
            <a:ext cx="5905500" cy="576262"/>
          </a:xfrm>
          <a:noFill/>
        </p:spPr>
        <p:txBody>
          <a:bodyPr anchor="b">
            <a:normAutofit fontScale="90000"/>
          </a:bodyPr>
          <a:lstStyle/>
          <a:p>
            <a:pPr eaLnBrk="1" hangingPunct="1"/>
            <a:r>
              <a:rPr lang="es-PE" sz="3600" b="1" smtClean="0"/>
              <a:t>Temario</a:t>
            </a:r>
            <a:endParaRPr lang="en-US" sz="3600" b="1" smtClean="0"/>
          </a:p>
        </p:txBody>
      </p:sp>
      <p:sp>
        <p:nvSpPr>
          <p:cNvPr id="64516" name="Rectangle 1"/>
          <p:cNvSpPr>
            <a:spLocks noChangeArrowheads="1"/>
          </p:cNvSpPr>
          <p:nvPr/>
        </p:nvSpPr>
        <p:spPr bwMode="auto">
          <a:xfrm>
            <a:off x="203200" y="2924175"/>
            <a:ext cx="7848600" cy="360363"/>
          </a:xfrm>
          <a:prstGeom prst="rect">
            <a:avLst/>
          </a:prstGeom>
          <a:noFill/>
          <a:ln w="31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p>
        </p:txBody>
      </p:sp>
    </p:spTree>
    <p:extLst>
      <p:ext uri="{BB962C8B-B14F-4D97-AF65-F5344CB8AC3E}">
        <p14:creationId xmlns:p14="http://schemas.microsoft.com/office/powerpoint/2010/main" val="18435077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Título"/>
          <p:cNvSpPr>
            <a:spLocks noGrp="1"/>
          </p:cNvSpPr>
          <p:nvPr>
            <p:ph type="title"/>
          </p:nvPr>
        </p:nvSpPr>
        <p:spPr>
          <a:xfrm>
            <a:off x="539750" y="476250"/>
            <a:ext cx="8229600" cy="523875"/>
          </a:xfrm>
        </p:spPr>
        <p:txBody>
          <a:bodyPr>
            <a:normAutofit fontScale="90000"/>
          </a:bodyPr>
          <a:lstStyle/>
          <a:p>
            <a:r>
              <a:rPr lang="es-ES_tradnl" sz="3600" b="1" smtClean="0"/>
              <a:t>3.1. Reglas para Aplicación de AE</a:t>
            </a:r>
            <a:endParaRPr lang="es-MX" sz="3600" b="1" smtClean="0"/>
          </a:p>
        </p:txBody>
      </p:sp>
      <p:sp>
        <p:nvSpPr>
          <p:cNvPr id="71683" name="Content Placeholder 1"/>
          <p:cNvSpPr>
            <a:spLocks noGrp="1"/>
          </p:cNvSpPr>
          <p:nvPr>
            <p:ph idx="1"/>
          </p:nvPr>
        </p:nvSpPr>
        <p:spPr>
          <a:xfrm>
            <a:off x="395288" y="1341438"/>
            <a:ext cx="8209160" cy="4895874"/>
          </a:xfrm>
        </p:spPr>
        <p:txBody>
          <a:bodyPr>
            <a:normAutofit/>
          </a:bodyPr>
          <a:lstStyle/>
          <a:p>
            <a:pPr algn="just"/>
            <a:r>
              <a:rPr lang="es-MX" sz="2400" dirty="0"/>
              <a:t>El proceso de adaptación de la Arquitectura se basa en requerimientos que se gestionan de modo iterativo y en distintas fases. </a:t>
            </a:r>
            <a:endParaRPr lang="es-MX" sz="2400" dirty="0" smtClean="0"/>
          </a:p>
          <a:p>
            <a:pPr algn="just"/>
            <a:r>
              <a:rPr lang="es-MX" sz="2400" dirty="0" smtClean="0"/>
              <a:t>Dependiendo </a:t>
            </a:r>
            <a:r>
              <a:rPr lang="es-MX" sz="2400" dirty="0"/>
              <a:t>de la complejidad, criticidad, riesgo de la iniciativa a implementar habrá que incidir más o menos en cada uno de los orígenes de los requerimientos. </a:t>
            </a:r>
            <a:endParaRPr lang="es-MX" sz="2400" dirty="0" smtClean="0"/>
          </a:p>
          <a:p>
            <a:pPr algn="just"/>
            <a:r>
              <a:rPr lang="es-MX" sz="2400" dirty="0" smtClean="0"/>
              <a:t>No </a:t>
            </a:r>
            <a:r>
              <a:rPr lang="es-MX" sz="2400" dirty="0"/>
              <a:t>obstante, no olvidar que si se tiene presente de modo permanente la estrategia y el modelo operativo de la empresa, los requerimientos serán filtrados de modo sistemático centrándonos exclusivamente en los aspectos no estandarizados o nuevos en la empresa que se deben conceptualizar en la Arquitectura.</a:t>
            </a:r>
          </a:p>
          <a:p>
            <a:pPr algn="just"/>
            <a:endParaRPr lang="es-MX" sz="2400" dirty="0"/>
          </a:p>
          <a:p>
            <a:pPr algn="just"/>
            <a:endParaRPr lang="es-MX" sz="2400" dirty="0"/>
          </a:p>
        </p:txBody>
      </p:sp>
    </p:spTree>
    <p:extLst>
      <p:ext uri="{BB962C8B-B14F-4D97-AF65-F5344CB8AC3E}">
        <p14:creationId xmlns:p14="http://schemas.microsoft.com/office/powerpoint/2010/main" val="138892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Título"/>
          <p:cNvSpPr>
            <a:spLocks noGrp="1"/>
          </p:cNvSpPr>
          <p:nvPr>
            <p:ph type="title"/>
          </p:nvPr>
        </p:nvSpPr>
        <p:spPr>
          <a:xfrm>
            <a:off x="539750" y="476250"/>
            <a:ext cx="8229600" cy="523875"/>
          </a:xfrm>
        </p:spPr>
        <p:txBody>
          <a:bodyPr>
            <a:normAutofit fontScale="90000"/>
          </a:bodyPr>
          <a:lstStyle/>
          <a:p>
            <a:r>
              <a:rPr lang="es-ES_tradnl" sz="3600" b="1" smtClean="0"/>
              <a:t>3.1. Reglas para Aplicación de AE</a:t>
            </a:r>
            <a:endParaRPr lang="es-MX" sz="3600" b="1" smtClean="0"/>
          </a:p>
        </p:txBody>
      </p:sp>
      <p:sp>
        <p:nvSpPr>
          <p:cNvPr id="71683" name="Content Placeholder 1"/>
          <p:cNvSpPr>
            <a:spLocks noGrp="1"/>
          </p:cNvSpPr>
          <p:nvPr>
            <p:ph idx="1"/>
          </p:nvPr>
        </p:nvSpPr>
        <p:spPr>
          <a:xfrm>
            <a:off x="395288" y="1341438"/>
            <a:ext cx="8229600" cy="3886200"/>
          </a:xfrm>
        </p:spPr>
        <p:txBody>
          <a:bodyPr>
            <a:normAutofit/>
          </a:bodyPr>
          <a:lstStyle/>
          <a:p>
            <a:pPr algn="just"/>
            <a:r>
              <a:rPr lang="es-MX" sz="2400" dirty="0" smtClean="0"/>
              <a:t>Finalmente</a:t>
            </a:r>
            <a:r>
              <a:rPr lang="es-MX" sz="2400" dirty="0"/>
              <a:t>, es importante destacar que los modelos de Arquitectura Empresarial contribuyen a eliminar los gaps existentes entre otras metodologías existentes en la organización para perseguir objetivos similares, así como contribuir a la eliminación de conflictos entre ellas:</a:t>
            </a:r>
          </a:p>
        </p:txBody>
      </p:sp>
    </p:spTree>
    <p:extLst>
      <p:ext uri="{BB962C8B-B14F-4D97-AF65-F5344CB8AC3E}">
        <p14:creationId xmlns:p14="http://schemas.microsoft.com/office/powerpoint/2010/main" val="3997308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Título"/>
          <p:cNvSpPr>
            <a:spLocks noGrp="1"/>
          </p:cNvSpPr>
          <p:nvPr>
            <p:ph type="title"/>
          </p:nvPr>
        </p:nvSpPr>
        <p:spPr>
          <a:xfrm>
            <a:off x="539750" y="476250"/>
            <a:ext cx="8229600" cy="523875"/>
          </a:xfrm>
        </p:spPr>
        <p:txBody>
          <a:bodyPr>
            <a:normAutofit fontScale="90000"/>
          </a:bodyPr>
          <a:lstStyle/>
          <a:p>
            <a:r>
              <a:rPr lang="es-ES_tradnl" sz="3600" b="1" smtClean="0"/>
              <a:t>3.1. Reglas para Aplicación de AE</a:t>
            </a:r>
            <a:endParaRPr lang="es-MX" sz="3600" b="1" smtClean="0"/>
          </a:p>
        </p:txBody>
      </p:sp>
      <p:sp>
        <p:nvSpPr>
          <p:cNvPr id="71683" name="Content Placeholder 1"/>
          <p:cNvSpPr>
            <a:spLocks noGrp="1"/>
          </p:cNvSpPr>
          <p:nvPr>
            <p:ph idx="1"/>
          </p:nvPr>
        </p:nvSpPr>
        <p:spPr>
          <a:xfrm>
            <a:off x="395288" y="1341438"/>
            <a:ext cx="8229600" cy="3886200"/>
          </a:xfrm>
        </p:spPr>
        <p:txBody>
          <a:bodyPr/>
          <a:lstStyle/>
          <a:p>
            <a:pPr algn="just"/>
            <a:r>
              <a:rPr lang="es-ES" sz="2400" smtClean="0"/>
              <a:t>Lenguaje común entre negocio y TI a lo largo de la empresa</a:t>
            </a:r>
          </a:p>
          <a:p>
            <a:pPr algn="just"/>
            <a:r>
              <a:rPr lang="es-ES" sz="2400" smtClean="0"/>
              <a:t>Gestionar la inversión y gobierno de TI desde una perspectiva de negocio que balancee la flexibilidad con reducción de costos </a:t>
            </a:r>
          </a:p>
          <a:p>
            <a:pPr algn="just"/>
            <a:r>
              <a:rPr lang="es-ES" sz="2400" smtClean="0"/>
              <a:t>Tener un comité de Gobierno de TI: que brinde una gestión y visión general, cerca de las necesidades locales, pero que reduzcan la probabilidad de tomar decisiones políticas acerca de que procesos mejorar, en que orden y articuladas con el proceso general de mejora.</a:t>
            </a:r>
          </a:p>
        </p:txBody>
      </p:sp>
    </p:spTree>
    <p:extLst>
      <p:ext uri="{BB962C8B-B14F-4D97-AF65-F5344CB8AC3E}">
        <p14:creationId xmlns:p14="http://schemas.microsoft.com/office/powerpoint/2010/main" val="1592539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9913" y="152400"/>
            <a:ext cx="8574087" cy="579437"/>
          </a:xfrm>
        </p:spPr>
        <p:txBody>
          <a:bodyPr/>
          <a:lstStyle/>
          <a:p>
            <a:pPr algn="ctr"/>
            <a:r>
              <a:rPr lang="en-US" sz="2800" b="1" dirty="0" smtClean="0"/>
              <a:t>¿</a:t>
            </a:r>
            <a:r>
              <a:rPr lang="en-US" sz="2800" b="1" dirty="0" err="1" smtClean="0"/>
              <a:t>Por</a:t>
            </a:r>
            <a:r>
              <a:rPr lang="en-US" sz="2800" b="1" dirty="0" smtClean="0"/>
              <a:t> </a:t>
            </a:r>
            <a:r>
              <a:rPr lang="en-US" sz="2800" b="1" dirty="0" err="1" smtClean="0"/>
              <a:t>qué</a:t>
            </a:r>
            <a:r>
              <a:rPr lang="en-US" sz="2800" b="1" dirty="0" smtClean="0"/>
              <a:t> </a:t>
            </a:r>
            <a:r>
              <a:rPr lang="en-US" sz="2800" b="1" dirty="0" err="1" smtClean="0"/>
              <a:t>nos</a:t>
            </a:r>
            <a:r>
              <a:rPr lang="en-US" sz="2800" b="1" dirty="0" smtClean="0"/>
              <a:t> cuesta </a:t>
            </a:r>
            <a:r>
              <a:rPr lang="en-US" sz="2800" b="1" dirty="0" err="1" smtClean="0"/>
              <a:t>tanto</a:t>
            </a:r>
            <a:r>
              <a:rPr lang="en-US" sz="2800" b="1" dirty="0" smtClean="0"/>
              <a:t> el </a:t>
            </a:r>
            <a:r>
              <a:rPr lang="en-US" sz="2800" b="1" dirty="0" err="1" smtClean="0"/>
              <a:t>alineamiento</a:t>
            </a:r>
            <a:r>
              <a:rPr lang="en-US" sz="2800" b="1" dirty="0" smtClean="0"/>
              <a:t> </a:t>
            </a:r>
            <a:r>
              <a:rPr lang="en-US" sz="2800" b="1" dirty="0" err="1" smtClean="0"/>
              <a:t>estratégico</a:t>
            </a:r>
            <a:r>
              <a:rPr lang="en-US" sz="2800" b="1" dirty="0" smtClean="0"/>
              <a:t>?</a:t>
            </a:r>
            <a:endParaRPr lang="es-CR"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50987"/>
            <a:ext cx="84137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6" y="2362200"/>
            <a:ext cx="1408113"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029200"/>
            <a:ext cx="1506537"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Flecha arriba y abajo"/>
          <p:cNvSpPr/>
          <p:nvPr/>
        </p:nvSpPr>
        <p:spPr>
          <a:xfrm>
            <a:off x="737743" y="3221037"/>
            <a:ext cx="484632" cy="1808163"/>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4 CuadroTexto"/>
          <p:cNvSpPr txBox="1"/>
          <p:nvPr/>
        </p:nvSpPr>
        <p:spPr>
          <a:xfrm>
            <a:off x="3433292" y="1199909"/>
            <a:ext cx="4121641" cy="369332"/>
          </a:xfrm>
          <a:prstGeom prst="rect">
            <a:avLst/>
          </a:prstGeom>
          <a:noFill/>
        </p:spPr>
        <p:txBody>
          <a:bodyPr wrap="none" rtlCol="0">
            <a:spAutoFit/>
          </a:bodyPr>
          <a:lstStyle/>
          <a:p>
            <a:r>
              <a:rPr lang="en-US" dirty="0" smtClean="0"/>
              <a:t>¿</a:t>
            </a:r>
            <a:r>
              <a:rPr lang="en-US" dirty="0" err="1" smtClean="0"/>
              <a:t>Insuficiente</a:t>
            </a:r>
            <a:r>
              <a:rPr lang="en-US" dirty="0" smtClean="0"/>
              <a:t> </a:t>
            </a:r>
            <a:r>
              <a:rPr lang="en-US" dirty="0" err="1" smtClean="0"/>
              <a:t>información</a:t>
            </a:r>
            <a:r>
              <a:rPr lang="en-US" dirty="0" smtClean="0"/>
              <a:t> de </a:t>
            </a:r>
            <a:r>
              <a:rPr lang="en-US" dirty="0" err="1" smtClean="0"/>
              <a:t>calidad</a:t>
            </a:r>
            <a:r>
              <a:rPr lang="en-US" dirty="0" smtClean="0"/>
              <a:t>  ?</a:t>
            </a:r>
            <a:endParaRPr lang="es-CR" dirty="0"/>
          </a:p>
        </p:txBody>
      </p:sp>
      <p:sp>
        <p:nvSpPr>
          <p:cNvPr id="9" name="8 CuadroTexto"/>
          <p:cNvSpPr txBox="1"/>
          <p:nvPr/>
        </p:nvSpPr>
        <p:spPr>
          <a:xfrm>
            <a:off x="2824766" y="1905000"/>
            <a:ext cx="4953000" cy="646331"/>
          </a:xfrm>
          <a:prstGeom prst="rect">
            <a:avLst/>
          </a:prstGeom>
          <a:noFill/>
        </p:spPr>
        <p:txBody>
          <a:bodyPr wrap="square" rtlCol="0">
            <a:spAutoFit/>
          </a:bodyPr>
          <a:lstStyle/>
          <a:p>
            <a:pPr algn="ctr"/>
            <a:r>
              <a:rPr lang="en-US" dirty="0" smtClean="0"/>
              <a:t>¿</a:t>
            </a:r>
            <a:r>
              <a:rPr lang="en-US" dirty="0" err="1" smtClean="0"/>
              <a:t>Problemas</a:t>
            </a:r>
            <a:r>
              <a:rPr lang="en-US" dirty="0" smtClean="0"/>
              <a:t> de </a:t>
            </a:r>
            <a:r>
              <a:rPr lang="en-US" dirty="0" err="1" smtClean="0"/>
              <a:t>comunicación</a:t>
            </a:r>
            <a:r>
              <a:rPr lang="en-US" dirty="0" smtClean="0"/>
              <a:t> entre los </a:t>
            </a:r>
            <a:r>
              <a:rPr lang="en-US" dirty="0" err="1" smtClean="0"/>
              <a:t>diferentes</a:t>
            </a:r>
            <a:r>
              <a:rPr lang="en-US" dirty="0" smtClean="0"/>
              <a:t> </a:t>
            </a:r>
            <a:r>
              <a:rPr lang="en-US" dirty="0" err="1" smtClean="0"/>
              <a:t>actores</a:t>
            </a:r>
            <a:r>
              <a:rPr lang="en-US" dirty="0" smtClean="0"/>
              <a:t> </a:t>
            </a:r>
            <a:r>
              <a:rPr lang="en-US" dirty="0" err="1" smtClean="0"/>
              <a:t>organizacionales</a:t>
            </a:r>
            <a:r>
              <a:rPr lang="en-US" dirty="0" smtClean="0"/>
              <a:t> ?</a:t>
            </a:r>
            <a:endParaRPr lang="es-CR" dirty="0"/>
          </a:p>
        </p:txBody>
      </p:sp>
      <p:sp>
        <p:nvSpPr>
          <p:cNvPr id="10" name="9 CuadroTexto"/>
          <p:cNvSpPr txBox="1"/>
          <p:nvPr/>
        </p:nvSpPr>
        <p:spPr>
          <a:xfrm>
            <a:off x="3049810" y="2971800"/>
            <a:ext cx="4953000" cy="923330"/>
          </a:xfrm>
          <a:prstGeom prst="rect">
            <a:avLst/>
          </a:prstGeom>
          <a:noFill/>
        </p:spPr>
        <p:txBody>
          <a:bodyPr wrap="square" rtlCol="0">
            <a:spAutoFit/>
          </a:bodyPr>
          <a:lstStyle/>
          <a:p>
            <a:pPr algn="ctr"/>
            <a:r>
              <a:rPr lang="en-US" dirty="0" smtClean="0"/>
              <a:t>¿ </a:t>
            </a:r>
            <a:r>
              <a:rPr lang="en-US" dirty="0" err="1" smtClean="0"/>
              <a:t>Falta</a:t>
            </a:r>
            <a:r>
              <a:rPr lang="en-US" dirty="0" smtClean="0"/>
              <a:t> de </a:t>
            </a:r>
            <a:r>
              <a:rPr lang="en-US" dirty="0" err="1" smtClean="0"/>
              <a:t>claridad</a:t>
            </a:r>
            <a:r>
              <a:rPr lang="en-US" dirty="0" smtClean="0"/>
              <a:t> en </a:t>
            </a:r>
            <a:r>
              <a:rPr lang="en-US" dirty="0" err="1" smtClean="0"/>
              <a:t>las</a:t>
            </a:r>
            <a:r>
              <a:rPr lang="en-US" dirty="0" smtClean="0"/>
              <a:t> </a:t>
            </a:r>
            <a:r>
              <a:rPr lang="en-US" dirty="0" err="1" smtClean="0"/>
              <a:t>capacidades</a:t>
            </a:r>
            <a:r>
              <a:rPr lang="en-US" dirty="0" smtClean="0"/>
              <a:t> de </a:t>
            </a:r>
            <a:r>
              <a:rPr lang="en-US" dirty="0" err="1" smtClean="0"/>
              <a:t>las</a:t>
            </a:r>
            <a:r>
              <a:rPr lang="en-US" dirty="0" smtClean="0"/>
              <a:t> </a:t>
            </a:r>
            <a:r>
              <a:rPr lang="en-US" dirty="0" err="1" smtClean="0"/>
              <a:t>organizaciones</a:t>
            </a:r>
            <a:r>
              <a:rPr lang="en-US" dirty="0" smtClean="0"/>
              <a:t> (personas, </a:t>
            </a:r>
            <a:r>
              <a:rPr lang="en-US" dirty="0" err="1" smtClean="0"/>
              <a:t>procesos</a:t>
            </a:r>
            <a:r>
              <a:rPr lang="en-US" dirty="0" smtClean="0"/>
              <a:t>, </a:t>
            </a:r>
            <a:r>
              <a:rPr lang="en-US" dirty="0" err="1" smtClean="0"/>
              <a:t>tecnologías</a:t>
            </a:r>
            <a:r>
              <a:rPr lang="en-US" dirty="0" smtClean="0"/>
              <a:t>)?</a:t>
            </a:r>
            <a:endParaRPr lang="es-CR" dirty="0"/>
          </a:p>
        </p:txBody>
      </p:sp>
      <p:sp>
        <p:nvSpPr>
          <p:cNvPr id="11" name="10 CuadroTexto"/>
          <p:cNvSpPr txBox="1"/>
          <p:nvPr/>
        </p:nvSpPr>
        <p:spPr>
          <a:xfrm>
            <a:off x="3025125" y="4844534"/>
            <a:ext cx="4953000" cy="369332"/>
          </a:xfrm>
          <a:prstGeom prst="rect">
            <a:avLst/>
          </a:prstGeom>
          <a:noFill/>
        </p:spPr>
        <p:txBody>
          <a:bodyPr wrap="square" rtlCol="0">
            <a:spAutoFit/>
          </a:bodyPr>
          <a:lstStyle/>
          <a:p>
            <a:pPr algn="ctr"/>
            <a:r>
              <a:rPr lang="en-US" dirty="0" smtClean="0"/>
              <a:t>¿ </a:t>
            </a:r>
            <a:r>
              <a:rPr lang="en-US" dirty="0" err="1" smtClean="0"/>
              <a:t>Cultura</a:t>
            </a:r>
            <a:r>
              <a:rPr lang="en-US" dirty="0" smtClean="0"/>
              <a:t> </a:t>
            </a:r>
            <a:r>
              <a:rPr lang="en-US" dirty="0" err="1" smtClean="0"/>
              <a:t>organizacional</a:t>
            </a:r>
            <a:r>
              <a:rPr lang="en-US" dirty="0" smtClean="0"/>
              <a:t> (silos de </a:t>
            </a:r>
            <a:r>
              <a:rPr lang="en-US" dirty="0" err="1" smtClean="0"/>
              <a:t>poder</a:t>
            </a:r>
            <a:r>
              <a:rPr lang="en-US" dirty="0" smtClean="0"/>
              <a:t>) ?</a:t>
            </a:r>
            <a:endParaRPr lang="es-CR" dirty="0"/>
          </a:p>
        </p:txBody>
      </p:sp>
      <p:sp>
        <p:nvSpPr>
          <p:cNvPr id="12" name="11 CuadroTexto"/>
          <p:cNvSpPr txBox="1"/>
          <p:nvPr/>
        </p:nvSpPr>
        <p:spPr>
          <a:xfrm>
            <a:off x="3022978" y="4158734"/>
            <a:ext cx="5554491" cy="646331"/>
          </a:xfrm>
          <a:prstGeom prst="rect">
            <a:avLst/>
          </a:prstGeom>
          <a:noFill/>
        </p:spPr>
        <p:txBody>
          <a:bodyPr wrap="square" rtlCol="0">
            <a:spAutoFit/>
          </a:bodyPr>
          <a:lstStyle/>
          <a:p>
            <a:pPr algn="ctr"/>
            <a:r>
              <a:rPr lang="en-US" dirty="0" smtClean="0"/>
              <a:t>¿ </a:t>
            </a:r>
            <a:r>
              <a:rPr lang="es-ES_tradnl" dirty="0">
                <a:latin typeface="Arial" pitchFamily="34" charset="0"/>
                <a:cs typeface="Arial" pitchFamily="34" charset="0"/>
              </a:rPr>
              <a:t>Insuficiente documentación activos negocio y TI</a:t>
            </a:r>
          </a:p>
          <a:p>
            <a:pPr algn="ctr"/>
            <a:r>
              <a:rPr lang="en-US" dirty="0" smtClean="0"/>
              <a:t>?</a:t>
            </a:r>
            <a:endParaRPr lang="es-CR" dirty="0"/>
          </a:p>
        </p:txBody>
      </p:sp>
      <p:sp>
        <p:nvSpPr>
          <p:cNvPr id="13" name="12 CuadroTexto"/>
          <p:cNvSpPr txBox="1"/>
          <p:nvPr/>
        </p:nvSpPr>
        <p:spPr>
          <a:xfrm>
            <a:off x="2986489" y="5709748"/>
            <a:ext cx="4953000" cy="646331"/>
          </a:xfrm>
          <a:prstGeom prst="rect">
            <a:avLst/>
          </a:prstGeom>
          <a:noFill/>
        </p:spPr>
        <p:txBody>
          <a:bodyPr wrap="square" rtlCol="0">
            <a:spAutoFit/>
          </a:bodyPr>
          <a:lstStyle/>
          <a:p>
            <a:pPr algn="ctr"/>
            <a:r>
              <a:rPr lang="en-US" dirty="0" smtClean="0"/>
              <a:t>¿ </a:t>
            </a:r>
            <a:r>
              <a:rPr lang="en-US" dirty="0" err="1" smtClean="0"/>
              <a:t>Necesidad</a:t>
            </a:r>
            <a:r>
              <a:rPr lang="en-US" dirty="0" smtClean="0"/>
              <a:t> de articular </a:t>
            </a:r>
            <a:r>
              <a:rPr lang="en-US" dirty="0" err="1" smtClean="0"/>
              <a:t>las</a:t>
            </a:r>
            <a:r>
              <a:rPr lang="en-US" dirty="0" smtClean="0"/>
              <a:t> </a:t>
            </a:r>
            <a:r>
              <a:rPr lang="en-US" dirty="0" err="1" smtClean="0"/>
              <a:t>iniciativas</a:t>
            </a:r>
            <a:r>
              <a:rPr lang="en-US" dirty="0" smtClean="0"/>
              <a:t> de </a:t>
            </a:r>
            <a:r>
              <a:rPr lang="en-US" dirty="0" err="1" smtClean="0"/>
              <a:t>manera</a:t>
            </a:r>
            <a:r>
              <a:rPr lang="en-US" dirty="0" smtClean="0"/>
              <a:t> </a:t>
            </a:r>
            <a:r>
              <a:rPr lang="en-US" dirty="0" err="1" smtClean="0"/>
              <a:t>sinérgica</a:t>
            </a:r>
            <a:r>
              <a:rPr lang="en-US" dirty="0" smtClean="0"/>
              <a:t> ?</a:t>
            </a:r>
            <a:endParaRPr lang="es-CR" dirty="0"/>
          </a:p>
        </p:txBody>
      </p:sp>
      <p:sp>
        <p:nvSpPr>
          <p:cNvPr id="7" name="6 CuadroTexto"/>
          <p:cNvSpPr txBox="1"/>
          <p:nvPr/>
        </p:nvSpPr>
        <p:spPr>
          <a:xfrm rot="20133957">
            <a:off x="1194181" y="3002578"/>
            <a:ext cx="7629461" cy="461665"/>
          </a:xfrm>
          <a:prstGeom prst="rect">
            <a:avLst/>
          </a:prstGeom>
          <a:solidFill>
            <a:schemeClr val="accent5"/>
          </a:solidFill>
        </p:spPr>
        <p:txBody>
          <a:bodyPr wrap="none" rtlCol="0">
            <a:spAutoFit/>
          </a:bodyPr>
          <a:lstStyle/>
          <a:p>
            <a:r>
              <a:rPr lang="en-US" sz="2400" b="1" dirty="0" smtClean="0">
                <a:solidFill>
                  <a:srgbClr val="0070C0"/>
                </a:solidFill>
              </a:rPr>
              <a:t>UNA COMBINACIÓN DE TODAS LAS ANTERIORES</a:t>
            </a:r>
            <a:endParaRPr lang="es-CR" sz="2400" b="1" dirty="0">
              <a:solidFill>
                <a:srgbClr val="0070C0"/>
              </a:solidFill>
            </a:endParaRPr>
          </a:p>
        </p:txBody>
      </p:sp>
    </p:spTree>
    <p:extLst>
      <p:ext uri="{BB962C8B-B14F-4D97-AF65-F5344CB8AC3E}">
        <p14:creationId xmlns:p14="http://schemas.microsoft.com/office/powerpoint/2010/main" val="411832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Título"/>
          <p:cNvSpPr>
            <a:spLocks noGrp="1"/>
          </p:cNvSpPr>
          <p:nvPr>
            <p:ph type="title"/>
          </p:nvPr>
        </p:nvSpPr>
        <p:spPr>
          <a:xfrm>
            <a:off x="539750" y="476250"/>
            <a:ext cx="8229600" cy="523875"/>
          </a:xfrm>
        </p:spPr>
        <p:txBody>
          <a:bodyPr>
            <a:normAutofit fontScale="90000"/>
          </a:bodyPr>
          <a:lstStyle/>
          <a:p>
            <a:r>
              <a:rPr lang="es-ES_tradnl" sz="3600" b="1" smtClean="0"/>
              <a:t>3.1. Reglas para Aplicación de AE</a:t>
            </a:r>
            <a:endParaRPr lang="es-MX" sz="3600" b="1" smtClean="0"/>
          </a:p>
        </p:txBody>
      </p:sp>
      <p:sp>
        <p:nvSpPr>
          <p:cNvPr id="72707" name="Content Placeholder 1"/>
          <p:cNvSpPr>
            <a:spLocks noGrp="1"/>
          </p:cNvSpPr>
          <p:nvPr>
            <p:ph idx="1"/>
          </p:nvPr>
        </p:nvSpPr>
        <p:spPr>
          <a:xfrm>
            <a:off x="395288" y="1341438"/>
            <a:ext cx="8229600" cy="3886200"/>
          </a:xfrm>
        </p:spPr>
        <p:txBody>
          <a:bodyPr/>
          <a:lstStyle/>
          <a:p>
            <a:pPr algn="just"/>
            <a:r>
              <a:rPr lang="es-ES" sz="2400" dirty="0" smtClean="0"/>
              <a:t>Ganar patrocinio ejecutivo: Tener el soporte de la alta gerencia. Si al principio no existe soporte, reducir un poco el alcance y las expectativas y buscar pequeños éxitos para obtener el favor.</a:t>
            </a:r>
          </a:p>
          <a:p>
            <a:pPr algn="just"/>
            <a:r>
              <a:rPr lang="es-ES" sz="2400" dirty="0" smtClean="0"/>
              <a:t>Discutir, acordar y comunicar los planes de esfuerzo: documentar y comunicar los roles y responsabilidades de los miembros del equipo y sus respectivas metas y políticas. </a:t>
            </a:r>
          </a:p>
        </p:txBody>
      </p:sp>
    </p:spTree>
    <p:extLst>
      <p:ext uri="{BB962C8B-B14F-4D97-AF65-F5344CB8AC3E}">
        <p14:creationId xmlns:p14="http://schemas.microsoft.com/office/powerpoint/2010/main" val="244669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Título"/>
          <p:cNvSpPr>
            <a:spLocks noGrp="1"/>
          </p:cNvSpPr>
          <p:nvPr>
            <p:ph type="title"/>
          </p:nvPr>
        </p:nvSpPr>
        <p:spPr>
          <a:xfrm>
            <a:off x="539750" y="476250"/>
            <a:ext cx="8229600" cy="523875"/>
          </a:xfrm>
        </p:spPr>
        <p:txBody>
          <a:bodyPr>
            <a:normAutofit fontScale="90000"/>
          </a:bodyPr>
          <a:lstStyle/>
          <a:p>
            <a:r>
              <a:rPr lang="es-ES_tradnl" sz="3600" b="1" dirty="0" smtClean="0"/>
              <a:t>Conclusiones</a:t>
            </a:r>
            <a:endParaRPr lang="es-MX" sz="3600" b="1" dirty="0" smtClean="0"/>
          </a:p>
        </p:txBody>
      </p:sp>
      <p:sp>
        <p:nvSpPr>
          <p:cNvPr id="72707" name="Content Placeholder 1"/>
          <p:cNvSpPr>
            <a:spLocks noGrp="1"/>
          </p:cNvSpPr>
          <p:nvPr>
            <p:ph idx="1"/>
          </p:nvPr>
        </p:nvSpPr>
        <p:spPr>
          <a:xfrm>
            <a:off x="395288" y="1341438"/>
            <a:ext cx="8229600" cy="3886200"/>
          </a:xfrm>
        </p:spPr>
        <p:txBody>
          <a:bodyPr>
            <a:normAutofit fontScale="85000" lnSpcReduction="20000"/>
          </a:bodyPr>
          <a:lstStyle/>
          <a:p>
            <a:pPr algn="just"/>
            <a:r>
              <a:rPr lang="es-MX" sz="2400" dirty="0"/>
              <a:t>El modelo operativo de Arquitectura Empresarial debe establecer las líneas básicas del modelo de relación entre Negocio y TI, mediante la definición y descripción de los procesos de negocio de la Compañía. </a:t>
            </a:r>
            <a:endParaRPr lang="es-MX" sz="2400" dirty="0" smtClean="0"/>
          </a:p>
          <a:p>
            <a:pPr algn="just"/>
            <a:r>
              <a:rPr lang="es-MX" sz="2400" dirty="0" smtClean="0"/>
              <a:t>Este </a:t>
            </a:r>
            <a:r>
              <a:rPr lang="es-MX" sz="2400" dirty="0"/>
              <a:t>proyecto ayudaría al tener una visión estandarizada y homogénea de los procesos clave de la organización, tanto por las áreas de negocio, como por el departamento de TI.</a:t>
            </a:r>
          </a:p>
          <a:p>
            <a:pPr algn="just"/>
            <a:r>
              <a:rPr lang="es-MX" sz="2400" dirty="0" smtClean="0"/>
              <a:t>Por </a:t>
            </a:r>
            <a:r>
              <a:rPr lang="es-MX" sz="2400" dirty="0"/>
              <a:t>otra parte, una metodología de </a:t>
            </a:r>
            <a:r>
              <a:rPr lang="es-MX" sz="2400" b="1" dirty="0"/>
              <a:t>gestión de la demanda</a:t>
            </a:r>
            <a:r>
              <a:rPr lang="es-MX" sz="2400" dirty="0"/>
              <a:t>, que permita diferenciar las iniciativas estrategias, de las decisiones operativas, es un elemento clave para el dimensionamiento adecuado de recursos y medios de los departamentos de la Empresa. </a:t>
            </a:r>
            <a:endParaRPr lang="es-MX" sz="2400" dirty="0" smtClean="0"/>
          </a:p>
          <a:p>
            <a:pPr algn="just"/>
            <a:r>
              <a:rPr lang="es-MX" sz="2400" b="1" dirty="0" smtClean="0"/>
              <a:t>La </a:t>
            </a:r>
            <a:r>
              <a:rPr lang="es-MX" sz="2400" b="1" dirty="0"/>
              <a:t>demanda estratégica </a:t>
            </a:r>
            <a:r>
              <a:rPr lang="es-MX" sz="2400" dirty="0"/>
              <a:t>debe gestionarse y controlarse mediante una cartera y una metodología de gestión de proyectos ágil y flexible. La demanda operativa debe gestionarse basándose en las mejores prácticas de gestión de procesos de ITIL.</a:t>
            </a:r>
          </a:p>
          <a:p>
            <a:pPr algn="just"/>
            <a:endParaRPr lang="es-MX" sz="2400" dirty="0"/>
          </a:p>
        </p:txBody>
      </p:sp>
    </p:spTree>
    <p:extLst>
      <p:ext uri="{BB962C8B-B14F-4D97-AF65-F5344CB8AC3E}">
        <p14:creationId xmlns:p14="http://schemas.microsoft.com/office/powerpoint/2010/main" val="571179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Título"/>
          <p:cNvSpPr>
            <a:spLocks noGrp="1"/>
          </p:cNvSpPr>
          <p:nvPr>
            <p:ph type="title"/>
          </p:nvPr>
        </p:nvSpPr>
        <p:spPr>
          <a:xfrm>
            <a:off x="539750" y="476250"/>
            <a:ext cx="8229600" cy="523875"/>
          </a:xfrm>
        </p:spPr>
        <p:txBody>
          <a:bodyPr>
            <a:normAutofit fontScale="90000"/>
          </a:bodyPr>
          <a:lstStyle/>
          <a:p>
            <a:r>
              <a:rPr lang="es-ES_tradnl" sz="3600" b="1" dirty="0" smtClean="0"/>
              <a:t>Conclusiones</a:t>
            </a:r>
            <a:endParaRPr lang="es-MX" sz="3600" b="1" dirty="0" smtClean="0"/>
          </a:p>
        </p:txBody>
      </p:sp>
      <p:sp>
        <p:nvSpPr>
          <p:cNvPr id="72707" name="Content Placeholder 1"/>
          <p:cNvSpPr>
            <a:spLocks noGrp="1"/>
          </p:cNvSpPr>
          <p:nvPr>
            <p:ph idx="1"/>
          </p:nvPr>
        </p:nvSpPr>
        <p:spPr>
          <a:xfrm>
            <a:off x="395288" y="1341438"/>
            <a:ext cx="8281168" cy="4967882"/>
          </a:xfrm>
        </p:spPr>
        <p:txBody>
          <a:bodyPr>
            <a:normAutofit fontScale="92500" lnSpcReduction="10000"/>
          </a:bodyPr>
          <a:lstStyle/>
          <a:p>
            <a:pPr algn="just"/>
            <a:r>
              <a:rPr lang="es-MX" sz="2400" dirty="0"/>
              <a:t>Será necesaria la creación de áreas transversales como Organización, Arquitectura y Calidad de TI, entre otras. </a:t>
            </a:r>
            <a:endParaRPr lang="es-MX" sz="2400" dirty="0" smtClean="0"/>
          </a:p>
          <a:p>
            <a:pPr algn="just"/>
            <a:r>
              <a:rPr lang="es-MX" sz="2400" dirty="0" smtClean="0"/>
              <a:t>El </a:t>
            </a:r>
            <a:r>
              <a:rPr lang="es-MX" sz="2400" dirty="0"/>
              <a:t>área de Organización podría realizar las funciones de </a:t>
            </a:r>
            <a:r>
              <a:rPr lang="es-MX" sz="2400" b="1" dirty="0"/>
              <a:t>Oficina Estratégica de Proyectos</a:t>
            </a:r>
            <a:r>
              <a:rPr lang="es-MX" sz="2400" dirty="0"/>
              <a:t>, el área de Arquitectura Empresarial debe contribuir al alineamiento de procesos de negocio y sistemas de información. </a:t>
            </a:r>
            <a:endParaRPr lang="es-MX" sz="2400" dirty="0" smtClean="0"/>
          </a:p>
          <a:p>
            <a:pPr algn="just"/>
            <a:r>
              <a:rPr lang="es-MX" sz="2400" dirty="0" smtClean="0"/>
              <a:t>El </a:t>
            </a:r>
            <a:r>
              <a:rPr lang="es-MX" sz="2400" dirty="0"/>
              <a:t>área de Calidad debe contribuir al alineamiento de los procesos de TI con el nivel de servicio pactado por el Negocio. </a:t>
            </a:r>
            <a:endParaRPr lang="es-MX" sz="2400" dirty="0" smtClean="0"/>
          </a:p>
          <a:p>
            <a:pPr algn="just"/>
            <a:r>
              <a:rPr lang="es-MX" sz="2400" dirty="0" smtClean="0"/>
              <a:t>Debido </a:t>
            </a:r>
            <a:r>
              <a:rPr lang="es-MX" sz="2400" dirty="0"/>
              <a:t>a la volatilidad del entorno y los cambios constantes en la demanda, el departamento de TI y las áreas de negocio de las Compañías deberán estar preparadas para gestionar </a:t>
            </a:r>
            <a:r>
              <a:rPr lang="es-MX" sz="2400" b="1" dirty="0"/>
              <a:t>equipos de trabajos que se crean bajo demanda</a:t>
            </a:r>
            <a:r>
              <a:rPr lang="es-MX" sz="2400" dirty="0"/>
              <a:t>, cuyo objeto es dar solución a proyectos y necesidades “</a:t>
            </a:r>
            <a:r>
              <a:rPr lang="es-MX" sz="2400" b="1" dirty="0"/>
              <a:t>aleatorias e impredecibles</a:t>
            </a:r>
            <a:r>
              <a:rPr lang="es-MX" sz="2400" dirty="0"/>
              <a:t>” que reclame el Negocio.</a:t>
            </a:r>
          </a:p>
          <a:p>
            <a:pPr algn="just"/>
            <a:endParaRPr lang="es-MX" sz="2400" dirty="0"/>
          </a:p>
        </p:txBody>
      </p:sp>
    </p:spTree>
    <p:extLst>
      <p:ext uri="{BB962C8B-B14F-4D97-AF65-F5344CB8AC3E}">
        <p14:creationId xmlns:p14="http://schemas.microsoft.com/office/powerpoint/2010/main" val="1081377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1371600" y="1219200"/>
            <a:ext cx="762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Plan  1</a:t>
            </a:r>
            <a:endParaRPr lang="es-CR" sz="1400" dirty="0">
              <a:solidFill>
                <a:schemeClr val="tx1"/>
              </a:solidFill>
            </a:endParaRPr>
          </a:p>
        </p:txBody>
      </p:sp>
      <p:sp>
        <p:nvSpPr>
          <p:cNvPr id="6" name="5 Rectángulo redondeado"/>
          <p:cNvSpPr/>
          <p:nvPr/>
        </p:nvSpPr>
        <p:spPr>
          <a:xfrm>
            <a:off x="2209800" y="1219200"/>
            <a:ext cx="762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Plan  2</a:t>
            </a:r>
            <a:endParaRPr lang="es-CR" sz="1400" dirty="0">
              <a:solidFill>
                <a:schemeClr val="tx1"/>
              </a:solidFill>
            </a:endParaRPr>
          </a:p>
        </p:txBody>
      </p:sp>
      <p:sp>
        <p:nvSpPr>
          <p:cNvPr id="7" name="6 Rectángulo redondeado"/>
          <p:cNvSpPr/>
          <p:nvPr/>
        </p:nvSpPr>
        <p:spPr>
          <a:xfrm>
            <a:off x="4419600" y="1219200"/>
            <a:ext cx="91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Plan  n</a:t>
            </a:r>
            <a:endParaRPr lang="es-CR" sz="1400" dirty="0">
              <a:solidFill>
                <a:schemeClr val="tx1"/>
              </a:solidFill>
            </a:endParaRPr>
          </a:p>
        </p:txBody>
      </p:sp>
      <p:sp>
        <p:nvSpPr>
          <p:cNvPr id="8" name="7 Rectángulo redondeado"/>
          <p:cNvSpPr/>
          <p:nvPr/>
        </p:nvSpPr>
        <p:spPr>
          <a:xfrm>
            <a:off x="1371600" y="685800"/>
            <a:ext cx="3962400"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PLAN ESTRATÉGICO</a:t>
            </a:r>
            <a:endParaRPr lang="es-CR" sz="1400" dirty="0"/>
          </a:p>
        </p:txBody>
      </p:sp>
      <p:sp>
        <p:nvSpPr>
          <p:cNvPr id="9" name="8 Flecha abajo"/>
          <p:cNvSpPr/>
          <p:nvPr/>
        </p:nvSpPr>
        <p:spPr>
          <a:xfrm>
            <a:off x="1524000" y="990600"/>
            <a:ext cx="304800" cy="3048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0" name="9 Flecha abajo"/>
          <p:cNvSpPr/>
          <p:nvPr/>
        </p:nvSpPr>
        <p:spPr>
          <a:xfrm>
            <a:off x="4724400" y="914400"/>
            <a:ext cx="304800" cy="3048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1" name="10 Elipse"/>
          <p:cNvSpPr/>
          <p:nvPr/>
        </p:nvSpPr>
        <p:spPr>
          <a:xfrm>
            <a:off x="381000" y="1905000"/>
            <a:ext cx="1066800" cy="6096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Servicio</a:t>
            </a:r>
            <a:endParaRPr lang="es-CR" sz="1200" dirty="0"/>
          </a:p>
        </p:txBody>
      </p:sp>
      <p:sp>
        <p:nvSpPr>
          <p:cNvPr id="12" name="11 Elipse"/>
          <p:cNvSpPr/>
          <p:nvPr/>
        </p:nvSpPr>
        <p:spPr>
          <a:xfrm>
            <a:off x="3276600" y="1905000"/>
            <a:ext cx="1066800" cy="6096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Servicio 1</a:t>
            </a:r>
            <a:endParaRPr lang="es-CR" sz="1100" dirty="0"/>
          </a:p>
        </p:txBody>
      </p:sp>
      <p:sp>
        <p:nvSpPr>
          <p:cNvPr id="13" name="12 Elipse"/>
          <p:cNvSpPr/>
          <p:nvPr/>
        </p:nvSpPr>
        <p:spPr>
          <a:xfrm>
            <a:off x="1828800" y="2057400"/>
            <a:ext cx="1066800" cy="6096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Servicio</a:t>
            </a:r>
            <a:endParaRPr lang="es-CR" sz="1200" dirty="0"/>
          </a:p>
        </p:txBody>
      </p:sp>
      <p:sp>
        <p:nvSpPr>
          <p:cNvPr id="14" name="13 Elipse"/>
          <p:cNvSpPr/>
          <p:nvPr/>
        </p:nvSpPr>
        <p:spPr>
          <a:xfrm>
            <a:off x="5791200" y="1752600"/>
            <a:ext cx="1066800" cy="6096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Servicio</a:t>
            </a:r>
            <a:endParaRPr lang="es-CR" sz="1200" dirty="0"/>
          </a:p>
        </p:txBody>
      </p:sp>
      <p:sp>
        <p:nvSpPr>
          <p:cNvPr id="15" name="14 Elipse"/>
          <p:cNvSpPr/>
          <p:nvPr/>
        </p:nvSpPr>
        <p:spPr>
          <a:xfrm>
            <a:off x="4800600" y="2057400"/>
            <a:ext cx="1066800" cy="6096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Servicio1</a:t>
            </a:r>
            <a:endParaRPr lang="es-CR" sz="1100" dirty="0" smtClean="0"/>
          </a:p>
        </p:txBody>
      </p:sp>
      <p:cxnSp>
        <p:nvCxnSpPr>
          <p:cNvPr id="17" name="16 Conector recto de flecha"/>
          <p:cNvCxnSpPr/>
          <p:nvPr/>
        </p:nvCxnSpPr>
        <p:spPr>
          <a:xfrm rot="5400000">
            <a:off x="342900" y="13335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endCxn id="13" idx="1"/>
          </p:cNvCxnSpPr>
          <p:nvPr/>
        </p:nvCxnSpPr>
        <p:spPr>
          <a:xfrm>
            <a:off x="609600" y="838200"/>
            <a:ext cx="1375429" cy="13084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6" idx="3"/>
            <a:endCxn id="12" idx="1"/>
          </p:cNvCxnSpPr>
          <p:nvPr/>
        </p:nvCxnSpPr>
        <p:spPr>
          <a:xfrm>
            <a:off x="2971800" y="1485900"/>
            <a:ext cx="461029" cy="5083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24 Rectángulo redondeado"/>
          <p:cNvSpPr/>
          <p:nvPr/>
        </p:nvSpPr>
        <p:spPr>
          <a:xfrm>
            <a:off x="0" y="214290"/>
            <a:ext cx="1219200" cy="623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solidFill>
                  <a:schemeClr val="tx1"/>
                </a:solidFill>
              </a:rPr>
              <a:t>INICIATIVAS</a:t>
            </a:r>
          </a:p>
          <a:p>
            <a:pPr algn="ctr"/>
            <a:r>
              <a:rPr lang="es-ES" sz="1200" dirty="0" smtClean="0">
                <a:solidFill>
                  <a:schemeClr val="tx1"/>
                </a:solidFill>
              </a:rPr>
              <a:t>NO ALINEADAS</a:t>
            </a:r>
            <a:endParaRPr lang="es-CR" sz="1200" dirty="0">
              <a:solidFill>
                <a:schemeClr val="tx1"/>
              </a:solidFill>
            </a:endParaRPr>
          </a:p>
        </p:txBody>
      </p:sp>
      <p:cxnSp>
        <p:nvCxnSpPr>
          <p:cNvPr id="33" name="32 Conector recto de flecha"/>
          <p:cNvCxnSpPr>
            <a:stCxn id="7" idx="2"/>
          </p:cNvCxnSpPr>
          <p:nvPr/>
        </p:nvCxnSpPr>
        <p:spPr>
          <a:xfrm rot="16200000" flipH="1">
            <a:off x="4800599" y="1828801"/>
            <a:ext cx="381002"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35 Rectángulo redondeado"/>
          <p:cNvSpPr/>
          <p:nvPr/>
        </p:nvSpPr>
        <p:spPr>
          <a:xfrm>
            <a:off x="5562600" y="500042"/>
            <a:ext cx="1219200" cy="566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solidFill>
                  <a:schemeClr val="tx1"/>
                </a:solidFill>
              </a:rPr>
              <a:t>INICIATIVAS</a:t>
            </a:r>
          </a:p>
          <a:p>
            <a:pPr algn="ctr"/>
            <a:r>
              <a:rPr lang="es-ES" sz="1200" dirty="0" smtClean="0">
                <a:solidFill>
                  <a:schemeClr val="tx1"/>
                </a:solidFill>
              </a:rPr>
              <a:t>NO ALINEADAS</a:t>
            </a:r>
            <a:endParaRPr lang="es-CR" sz="1200" dirty="0">
              <a:solidFill>
                <a:schemeClr val="tx1"/>
              </a:solidFill>
            </a:endParaRPr>
          </a:p>
        </p:txBody>
      </p:sp>
      <p:cxnSp>
        <p:nvCxnSpPr>
          <p:cNvPr id="38" name="37 Conector recto de flecha"/>
          <p:cNvCxnSpPr>
            <a:endCxn id="14" idx="0"/>
          </p:cNvCxnSpPr>
          <p:nvPr/>
        </p:nvCxnSpPr>
        <p:spPr>
          <a:xfrm rot="5400000">
            <a:off x="5981700" y="14097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rot="5400000">
            <a:off x="5219701" y="1409701"/>
            <a:ext cx="990601" cy="3048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42 CuadroTexto"/>
          <p:cNvSpPr txBox="1"/>
          <p:nvPr/>
        </p:nvSpPr>
        <p:spPr>
          <a:xfrm>
            <a:off x="7169251" y="457200"/>
            <a:ext cx="1602490" cy="2308324"/>
          </a:xfrm>
          <a:prstGeom prst="rect">
            <a:avLst/>
          </a:prstGeom>
          <a:noFill/>
        </p:spPr>
        <p:txBody>
          <a:bodyPr wrap="none" rtlCol="0">
            <a:spAutoFit/>
          </a:bodyPr>
          <a:lstStyle/>
          <a:p>
            <a:pPr algn="ctr"/>
            <a:r>
              <a:rPr lang="es-ES" dirty="0" smtClean="0">
                <a:solidFill>
                  <a:srgbClr val="002060"/>
                </a:solidFill>
              </a:rPr>
              <a:t>No existen</a:t>
            </a:r>
          </a:p>
          <a:p>
            <a:pPr algn="ctr"/>
            <a:r>
              <a:rPr lang="es-ES" dirty="0" smtClean="0">
                <a:solidFill>
                  <a:srgbClr val="002060"/>
                </a:solidFill>
              </a:rPr>
              <a:t>definiciones</a:t>
            </a:r>
          </a:p>
          <a:p>
            <a:pPr algn="ctr"/>
            <a:r>
              <a:rPr lang="es-ES" dirty="0" smtClean="0">
                <a:solidFill>
                  <a:srgbClr val="002060"/>
                </a:solidFill>
              </a:rPr>
              <a:t>comunes:</a:t>
            </a:r>
          </a:p>
          <a:p>
            <a:pPr algn="ctr"/>
            <a:endParaRPr lang="es-ES" dirty="0" smtClean="0">
              <a:solidFill>
                <a:schemeClr val="tx2">
                  <a:lumMod val="75000"/>
                </a:schemeClr>
              </a:solidFill>
            </a:endParaRPr>
          </a:p>
          <a:p>
            <a:pPr>
              <a:buFontTx/>
              <a:buChar char="-"/>
            </a:pPr>
            <a:r>
              <a:rPr lang="es-ES" dirty="0" smtClean="0"/>
              <a:t>¿Servicio?</a:t>
            </a:r>
          </a:p>
          <a:p>
            <a:pPr>
              <a:buFontTx/>
              <a:buChar char="-"/>
            </a:pPr>
            <a:r>
              <a:rPr lang="es-ES" dirty="0" smtClean="0"/>
              <a:t> ¿Canal? </a:t>
            </a:r>
          </a:p>
          <a:p>
            <a:pPr>
              <a:buFontTx/>
              <a:buChar char="-"/>
            </a:pPr>
            <a:r>
              <a:rPr lang="es-ES" dirty="0" smtClean="0"/>
              <a:t> ¿Función?</a:t>
            </a:r>
          </a:p>
          <a:p>
            <a:pPr>
              <a:buFontTx/>
              <a:buChar char="-"/>
            </a:pPr>
            <a:r>
              <a:rPr lang="es-ES" dirty="0" smtClean="0"/>
              <a:t>¿Proceso?</a:t>
            </a:r>
            <a:endParaRPr lang="es-CR" dirty="0"/>
          </a:p>
        </p:txBody>
      </p:sp>
      <p:sp>
        <p:nvSpPr>
          <p:cNvPr id="48" name="47 Disco magnético"/>
          <p:cNvSpPr/>
          <p:nvPr/>
        </p:nvSpPr>
        <p:spPr>
          <a:xfrm>
            <a:off x="381000" y="2819400"/>
            <a:ext cx="914400" cy="838200"/>
          </a:xfrm>
          <a:prstGeom prst="flowChartMagneticDisk">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Cliente</a:t>
            </a:r>
            <a:endParaRPr lang="es-CR" sz="1600" dirty="0"/>
          </a:p>
        </p:txBody>
      </p:sp>
      <p:sp>
        <p:nvSpPr>
          <p:cNvPr id="49" name="48 Disco magnético"/>
          <p:cNvSpPr/>
          <p:nvPr/>
        </p:nvSpPr>
        <p:spPr>
          <a:xfrm>
            <a:off x="2667000" y="2743200"/>
            <a:ext cx="914400" cy="838200"/>
          </a:xfrm>
          <a:prstGeom prst="flowChartMagneticDisk">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Cliente</a:t>
            </a:r>
            <a:endParaRPr lang="es-CR" sz="1600" dirty="0"/>
          </a:p>
        </p:txBody>
      </p:sp>
      <p:sp>
        <p:nvSpPr>
          <p:cNvPr id="50" name="49 Disco magnético"/>
          <p:cNvSpPr/>
          <p:nvPr/>
        </p:nvSpPr>
        <p:spPr>
          <a:xfrm>
            <a:off x="5562600" y="3124200"/>
            <a:ext cx="914400" cy="838200"/>
          </a:xfrm>
          <a:prstGeom prst="flowChartMagneticDisk">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Cliente</a:t>
            </a:r>
            <a:endParaRPr lang="es-CR" sz="1600" dirty="0"/>
          </a:p>
        </p:txBody>
      </p:sp>
      <p:sp>
        <p:nvSpPr>
          <p:cNvPr id="51" name="50 Disco magnético"/>
          <p:cNvSpPr/>
          <p:nvPr/>
        </p:nvSpPr>
        <p:spPr>
          <a:xfrm>
            <a:off x="4191000" y="2667000"/>
            <a:ext cx="952504" cy="762000"/>
          </a:xfrm>
          <a:prstGeom prst="flowChartMagneticDisk">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Servicios</a:t>
            </a:r>
          </a:p>
          <a:p>
            <a:pPr algn="ctr"/>
            <a:r>
              <a:rPr lang="es-ES" sz="1200" dirty="0" smtClean="0"/>
              <a:t>Productos</a:t>
            </a:r>
            <a:endParaRPr lang="es-CR" sz="1200" dirty="0"/>
          </a:p>
        </p:txBody>
      </p:sp>
      <p:sp>
        <p:nvSpPr>
          <p:cNvPr id="52" name="51 Disco magnético"/>
          <p:cNvSpPr/>
          <p:nvPr/>
        </p:nvSpPr>
        <p:spPr>
          <a:xfrm>
            <a:off x="1600200" y="3352800"/>
            <a:ext cx="900098" cy="762000"/>
          </a:xfrm>
          <a:prstGeom prst="flowChartMagneticDisk">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Servicios</a:t>
            </a:r>
          </a:p>
          <a:p>
            <a:pPr algn="ctr"/>
            <a:r>
              <a:rPr lang="es-ES" sz="1200" dirty="0" smtClean="0"/>
              <a:t>Productos</a:t>
            </a:r>
            <a:endParaRPr lang="es-CR" sz="1200" dirty="0"/>
          </a:p>
        </p:txBody>
      </p:sp>
      <p:pic>
        <p:nvPicPr>
          <p:cNvPr id="1032" name="Picture 8" descr="http://t0.gstatic.com/images?q=tbn:LGxIDgpUXt4x6M:http://www.cartoonstock.com/lowres/aba0311l.jpg">
            <a:hlinkClick r:id="rId3"/>
          </p:cNvPr>
          <p:cNvPicPr>
            <a:picLocks noChangeAspect="1" noChangeArrowheads="1"/>
          </p:cNvPicPr>
          <p:nvPr/>
        </p:nvPicPr>
        <p:blipFill>
          <a:blip r:embed="rId4" cstate="print"/>
          <a:srcRect/>
          <a:stretch>
            <a:fillRect/>
          </a:stretch>
        </p:blipFill>
        <p:spPr bwMode="auto">
          <a:xfrm>
            <a:off x="3048000" y="3810000"/>
            <a:ext cx="1484055" cy="1600200"/>
          </a:xfrm>
          <a:prstGeom prst="rect">
            <a:avLst/>
          </a:prstGeom>
          <a:noFill/>
        </p:spPr>
      </p:pic>
      <p:sp>
        <p:nvSpPr>
          <p:cNvPr id="55" name="54 Llamada de nube"/>
          <p:cNvSpPr/>
          <p:nvPr/>
        </p:nvSpPr>
        <p:spPr>
          <a:xfrm>
            <a:off x="3810000" y="3505200"/>
            <a:ext cx="1295400" cy="609600"/>
          </a:xfrm>
          <a:prstGeom prst="cloud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bg1"/>
                </a:solidFill>
              </a:rPr>
              <a:t>Cliente ?</a:t>
            </a:r>
            <a:endParaRPr lang="es-CR" sz="1400" dirty="0">
              <a:solidFill>
                <a:schemeClr val="bg1"/>
              </a:solidFill>
            </a:endParaRPr>
          </a:p>
        </p:txBody>
      </p:sp>
      <p:pic>
        <p:nvPicPr>
          <p:cNvPr id="1034" name="Picture 10" descr="Ver imagen en tamaño completo">
            <a:hlinkClick r:id="rId5"/>
          </p:cNvPr>
          <p:cNvPicPr>
            <a:picLocks noChangeAspect="1" noChangeArrowheads="1"/>
          </p:cNvPicPr>
          <p:nvPr/>
        </p:nvPicPr>
        <p:blipFill>
          <a:blip r:embed="rId6" cstate="print"/>
          <a:srcRect/>
          <a:stretch>
            <a:fillRect/>
          </a:stretch>
        </p:blipFill>
        <p:spPr bwMode="auto">
          <a:xfrm>
            <a:off x="2133600" y="5714998"/>
            <a:ext cx="1143000" cy="1143002"/>
          </a:xfrm>
          <a:prstGeom prst="rect">
            <a:avLst/>
          </a:prstGeom>
          <a:noFill/>
        </p:spPr>
      </p:pic>
      <p:pic>
        <p:nvPicPr>
          <p:cNvPr id="1036" name="Picture 12" descr="http://t3.gstatic.com/images?q=tbn:ZlWf631HzzlKwM:http://www.wescodns.net/services/images/server1.gif">
            <a:hlinkClick r:id="rId7"/>
          </p:cNvPr>
          <p:cNvPicPr>
            <a:picLocks noChangeAspect="1" noChangeArrowheads="1"/>
          </p:cNvPicPr>
          <p:nvPr/>
        </p:nvPicPr>
        <p:blipFill>
          <a:blip r:embed="rId8" cstate="print"/>
          <a:srcRect/>
          <a:stretch>
            <a:fillRect/>
          </a:stretch>
        </p:blipFill>
        <p:spPr bwMode="auto">
          <a:xfrm>
            <a:off x="3352800" y="5667375"/>
            <a:ext cx="1190625" cy="1190625"/>
          </a:xfrm>
          <a:prstGeom prst="rect">
            <a:avLst/>
          </a:prstGeom>
          <a:noFill/>
        </p:spPr>
      </p:pic>
      <p:pic>
        <p:nvPicPr>
          <p:cNvPr id="1038" name="Picture 14" descr="http://t0.gstatic.com/images?q=tbn:ubfc6rj7uhhmvM:http://media.bestofmicro.com/hp-server-web-2-0,E-Y-106810-13.jpg">
            <a:hlinkClick r:id="rId9"/>
          </p:cNvPr>
          <p:cNvPicPr>
            <a:picLocks noChangeAspect="1" noChangeArrowheads="1"/>
          </p:cNvPicPr>
          <p:nvPr/>
        </p:nvPicPr>
        <p:blipFill>
          <a:blip r:embed="rId10" cstate="print"/>
          <a:srcRect/>
          <a:stretch>
            <a:fillRect/>
          </a:stretch>
        </p:blipFill>
        <p:spPr bwMode="auto">
          <a:xfrm>
            <a:off x="4648200" y="5562600"/>
            <a:ext cx="1295400" cy="969001"/>
          </a:xfrm>
          <a:prstGeom prst="rect">
            <a:avLst/>
          </a:prstGeom>
          <a:noFill/>
        </p:spPr>
      </p:pic>
      <p:pic>
        <p:nvPicPr>
          <p:cNvPr id="1040" name="Picture 16" descr="http://t0.gstatic.com/images?q=tbn:m1BQfOyQ99DRbM:http://www.stonecastlerecycling.com/uploads/images/sun%2520servers.jpg">
            <a:hlinkClick r:id="rId11"/>
          </p:cNvPr>
          <p:cNvPicPr>
            <a:picLocks noChangeAspect="1" noChangeArrowheads="1"/>
          </p:cNvPicPr>
          <p:nvPr/>
        </p:nvPicPr>
        <p:blipFill>
          <a:blip r:embed="rId12" cstate="print"/>
          <a:srcRect/>
          <a:stretch>
            <a:fillRect/>
          </a:stretch>
        </p:blipFill>
        <p:spPr bwMode="auto">
          <a:xfrm>
            <a:off x="6019800" y="5257800"/>
            <a:ext cx="990600" cy="1238250"/>
          </a:xfrm>
          <a:prstGeom prst="rect">
            <a:avLst/>
          </a:prstGeom>
          <a:noFill/>
        </p:spPr>
      </p:pic>
      <p:pic>
        <p:nvPicPr>
          <p:cNvPr id="1042" name="Picture 18" descr="http://t3.gstatic.com/images?q=tbn:vn1ntXOcPhaVQM:http://hothardware.com/newsimages/Item8912/server-room.jpg">
            <a:hlinkClick r:id="rId13"/>
          </p:cNvPr>
          <p:cNvPicPr>
            <a:picLocks noChangeAspect="1" noChangeArrowheads="1"/>
          </p:cNvPicPr>
          <p:nvPr/>
        </p:nvPicPr>
        <p:blipFill>
          <a:blip r:embed="rId14" cstate="print"/>
          <a:srcRect/>
          <a:stretch>
            <a:fillRect/>
          </a:stretch>
        </p:blipFill>
        <p:spPr bwMode="auto">
          <a:xfrm>
            <a:off x="914400" y="5562600"/>
            <a:ext cx="1285875" cy="1000125"/>
          </a:xfrm>
          <a:prstGeom prst="rect">
            <a:avLst/>
          </a:prstGeom>
          <a:noFill/>
        </p:spPr>
      </p:pic>
      <p:pic>
        <p:nvPicPr>
          <p:cNvPr id="1044" name="Picture 20" descr="http://t2.gstatic.com/images?q=tbn:4x5OK6AGUpleqM:http://enterprisesystemsconsulting.com/uploads/web_servers.jpg">
            <a:hlinkClick r:id="rId15"/>
          </p:cNvPr>
          <p:cNvPicPr>
            <a:picLocks noChangeAspect="1" noChangeArrowheads="1"/>
          </p:cNvPicPr>
          <p:nvPr/>
        </p:nvPicPr>
        <p:blipFill>
          <a:blip r:embed="rId16" cstate="print"/>
          <a:srcRect/>
          <a:stretch>
            <a:fillRect/>
          </a:stretch>
        </p:blipFill>
        <p:spPr bwMode="auto">
          <a:xfrm>
            <a:off x="6934200" y="5562600"/>
            <a:ext cx="1362075" cy="1019176"/>
          </a:xfrm>
          <a:prstGeom prst="rect">
            <a:avLst/>
          </a:prstGeom>
          <a:noFill/>
        </p:spPr>
      </p:pic>
      <p:cxnSp>
        <p:nvCxnSpPr>
          <p:cNvPr id="62" name="61 Conector recto de flecha"/>
          <p:cNvCxnSpPr/>
          <p:nvPr/>
        </p:nvCxnSpPr>
        <p:spPr>
          <a:xfrm rot="16200000" flipV="1">
            <a:off x="3276600" y="3657600"/>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endCxn id="12" idx="4"/>
          </p:cNvCxnSpPr>
          <p:nvPr/>
        </p:nvCxnSpPr>
        <p:spPr>
          <a:xfrm rot="16200000" flipV="1">
            <a:off x="2895600" y="3429000"/>
            <a:ext cx="19812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a:endCxn id="11" idx="5"/>
          </p:cNvCxnSpPr>
          <p:nvPr/>
        </p:nvCxnSpPr>
        <p:spPr>
          <a:xfrm rot="10800000">
            <a:off x="1291572" y="2425326"/>
            <a:ext cx="2061229" cy="16894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46" name="Picture 22" descr="http://t3.gstatic.com/images?q=tbn:iDnLpOxzy0dlqM:http://www.cartoonstock.com/newscartoons/cartoonists/jlv/lowres/jlvn374l.jpg">
            <a:hlinkClick r:id="rId17"/>
          </p:cNvPr>
          <p:cNvPicPr>
            <a:picLocks noChangeAspect="1" noChangeArrowheads="1"/>
          </p:cNvPicPr>
          <p:nvPr/>
        </p:nvPicPr>
        <p:blipFill>
          <a:blip r:embed="rId18" cstate="print"/>
          <a:srcRect/>
          <a:stretch>
            <a:fillRect/>
          </a:stretch>
        </p:blipFill>
        <p:spPr bwMode="auto">
          <a:xfrm>
            <a:off x="7086600" y="2743200"/>
            <a:ext cx="1019175" cy="1181101"/>
          </a:xfrm>
          <a:prstGeom prst="rect">
            <a:avLst/>
          </a:prstGeom>
          <a:noFill/>
        </p:spPr>
      </p:pic>
      <p:sp>
        <p:nvSpPr>
          <p:cNvPr id="74" name="73 Llamada de nube"/>
          <p:cNvSpPr/>
          <p:nvPr/>
        </p:nvSpPr>
        <p:spPr>
          <a:xfrm>
            <a:off x="7848600" y="2590800"/>
            <a:ext cx="1295400" cy="609600"/>
          </a:xfrm>
          <a:prstGeom prst="cloud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bg1"/>
                </a:solidFill>
              </a:rPr>
              <a:t>Cliente ?</a:t>
            </a:r>
            <a:endParaRPr lang="es-CR" sz="1400" dirty="0">
              <a:solidFill>
                <a:schemeClr val="bg1"/>
              </a:solidFill>
            </a:endParaRPr>
          </a:p>
        </p:txBody>
      </p:sp>
      <p:cxnSp>
        <p:nvCxnSpPr>
          <p:cNvPr id="75" name="74 Conector recto de flecha"/>
          <p:cNvCxnSpPr>
            <a:stCxn id="1046" idx="1"/>
          </p:cNvCxnSpPr>
          <p:nvPr/>
        </p:nvCxnSpPr>
        <p:spPr>
          <a:xfrm rot="10800000">
            <a:off x="6400800" y="2209801"/>
            <a:ext cx="685800" cy="11239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77 Conector recto de flecha"/>
          <p:cNvCxnSpPr>
            <a:endCxn id="15" idx="5"/>
          </p:cNvCxnSpPr>
          <p:nvPr/>
        </p:nvCxnSpPr>
        <p:spPr>
          <a:xfrm rot="10800000">
            <a:off x="5711172" y="2577726"/>
            <a:ext cx="1451629" cy="12322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80 Conector recto de flecha"/>
          <p:cNvCxnSpPr/>
          <p:nvPr/>
        </p:nvCxnSpPr>
        <p:spPr>
          <a:xfrm rot="10800000" flipV="1">
            <a:off x="6324600" y="3429000"/>
            <a:ext cx="990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83 Conector recto de flecha"/>
          <p:cNvCxnSpPr/>
          <p:nvPr/>
        </p:nvCxnSpPr>
        <p:spPr>
          <a:xfrm rot="5400000" flipH="1" flipV="1">
            <a:off x="2933700" y="5448300"/>
            <a:ext cx="609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86 Conector recto de flecha"/>
          <p:cNvCxnSpPr/>
          <p:nvPr/>
        </p:nvCxnSpPr>
        <p:spPr>
          <a:xfrm rot="5400000" flipH="1" flipV="1">
            <a:off x="4610100" y="4838700"/>
            <a:ext cx="19812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1034" idx="0"/>
          </p:cNvCxnSpPr>
          <p:nvPr/>
        </p:nvCxnSpPr>
        <p:spPr>
          <a:xfrm rot="5400000" flipH="1" flipV="1">
            <a:off x="1466851" y="3524249"/>
            <a:ext cx="3428998" cy="952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92 Conector recto de flecha"/>
          <p:cNvCxnSpPr/>
          <p:nvPr/>
        </p:nvCxnSpPr>
        <p:spPr>
          <a:xfrm rot="5400000" flipH="1" flipV="1">
            <a:off x="6324600" y="4419600"/>
            <a:ext cx="1219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103 Conector recto de flecha"/>
          <p:cNvCxnSpPr/>
          <p:nvPr/>
        </p:nvCxnSpPr>
        <p:spPr>
          <a:xfrm rot="5400000" flipH="1" flipV="1">
            <a:off x="3048000" y="4343400"/>
            <a:ext cx="25908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106 Conector recto de flecha"/>
          <p:cNvCxnSpPr/>
          <p:nvPr/>
        </p:nvCxnSpPr>
        <p:spPr>
          <a:xfrm rot="5400000" flipH="1" flipV="1">
            <a:off x="3619500" y="4686300"/>
            <a:ext cx="2514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109 Conector recto de flecha"/>
          <p:cNvCxnSpPr/>
          <p:nvPr/>
        </p:nvCxnSpPr>
        <p:spPr>
          <a:xfrm rot="16200000" flipV="1">
            <a:off x="457200" y="4267200"/>
            <a:ext cx="1905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112 Conector recto de flecha"/>
          <p:cNvCxnSpPr/>
          <p:nvPr/>
        </p:nvCxnSpPr>
        <p:spPr>
          <a:xfrm rot="5400000" flipH="1" flipV="1">
            <a:off x="1219200" y="4800600"/>
            <a:ext cx="1676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115 Conector recto de flecha"/>
          <p:cNvCxnSpPr>
            <a:endCxn id="15" idx="4"/>
          </p:cNvCxnSpPr>
          <p:nvPr/>
        </p:nvCxnSpPr>
        <p:spPr>
          <a:xfrm rot="5400000" flipH="1" flipV="1">
            <a:off x="3543300" y="4381500"/>
            <a:ext cx="3505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118 Conector recto de flecha"/>
          <p:cNvCxnSpPr>
            <a:endCxn id="13" idx="5"/>
          </p:cNvCxnSpPr>
          <p:nvPr/>
        </p:nvCxnSpPr>
        <p:spPr>
          <a:xfrm rot="10800000">
            <a:off x="2739372" y="2577726"/>
            <a:ext cx="3813829" cy="34420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121 Conector recto de flecha"/>
          <p:cNvCxnSpPr/>
          <p:nvPr/>
        </p:nvCxnSpPr>
        <p:spPr>
          <a:xfrm rot="5400000" flipH="1" flipV="1">
            <a:off x="4076700" y="4076700"/>
            <a:ext cx="2133600" cy="2057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124 Conector recto de flecha"/>
          <p:cNvCxnSpPr/>
          <p:nvPr/>
        </p:nvCxnSpPr>
        <p:spPr>
          <a:xfrm rot="5400000" flipH="1" flipV="1">
            <a:off x="2171700" y="4076700"/>
            <a:ext cx="34290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127 Conector recto de flecha"/>
          <p:cNvCxnSpPr/>
          <p:nvPr/>
        </p:nvCxnSpPr>
        <p:spPr>
          <a:xfrm rot="16200000" flipV="1">
            <a:off x="1676400" y="4800600"/>
            <a:ext cx="19812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130 Conector recto de flecha"/>
          <p:cNvCxnSpPr/>
          <p:nvPr/>
        </p:nvCxnSpPr>
        <p:spPr>
          <a:xfrm rot="16200000" flipV="1">
            <a:off x="6172200" y="4191000"/>
            <a:ext cx="167640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52" name="Picture 28" descr="http://t1.gstatic.com/images?q=tbn:he0lkTnfkM8IbM:http://www.cartoonstock.com/newscartoons/cartoonists/aba/lowres/aban358l.jpg">
            <a:hlinkClick r:id="rId19"/>
          </p:cNvPr>
          <p:cNvPicPr>
            <a:picLocks noChangeAspect="1" noChangeArrowheads="1"/>
          </p:cNvPicPr>
          <p:nvPr/>
        </p:nvPicPr>
        <p:blipFill>
          <a:blip r:embed="rId20" cstate="print"/>
          <a:srcRect/>
          <a:stretch>
            <a:fillRect/>
          </a:stretch>
        </p:blipFill>
        <p:spPr bwMode="auto">
          <a:xfrm>
            <a:off x="7981950" y="4191000"/>
            <a:ext cx="1162050" cy="1181101"/>
          </a:xfrm>
          <a:prstGeom prst="rect">
            <a:avLst/>
          </a:prstGeom>
          <a:noFill/>
        </p:spPr>
      </p:pic>
      <p:sp>
        <p:nvSpPr>
          <p:cNvPr id="136" name="135 Llamada de nube"/>
          <p:cNvSpPr/>
          <p:nvPr/>
        </p:nvSpPr>
        <p:spPr>
          <a:xfrm>
            <a:off x="8153400" y="3733800"/>
            <a:ext cx="990600" cy="609600"/>
          </a:xfrm>
          <a:prstGeom prst="cloudCallout">
            <a:avLst>
              <a:gd name="adj1" fmla="val 321"/>
              <a:gd name="adj2" fmla="val 8125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bg1"/>
                </a:solidFill>
              </a:rPr>
              <a:t>??!!##</a:t>
            </a:r>
            <a:endParaRPr lang="es-CR" sz="1400" dirty="0">
              <a:solidFill>
                <a:schemeClr val="bg1"/>
              </a:solidFill>
            </a:endParaRPr>
          </a:p>
        </p:txBody>
      </p:sp>
      <p:cxnSp>
        <p:nvCxnSpPr>
          <p:cNvPr id="139" name="138 Conector recto de flecha"/>
          <p:cNvCxnSpPr/>
          <p:nvPr/>
        </p:nvCxnSpPr>
        <p:spPr>
          <a:xfrm rot="5400000">
            <a:off x="7162800" y="50292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144 Conector recto"/>
          <p:cNvCxnSpPr/>
          <p:nvPr/>
        </p:nvCxnSpPr>
        <p:spPr>
          <a:xfrm rot="5400000">
            <a:off x="7696200" y="4648200"/>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145 Conector recto"/>
          <p:cNvCxnSpPr/>
          <p:nvPr/>
        </p:nvCxnSpPr>
        <p:spPr>
          <a:xfrm rot="5400000">
            <a:off x="7543800" y="51054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6" name="155 Flecha doblada hacia arriba"/>
          <p:cNvSpPr/>
          <p:nvPr/>
        </p:nvSpPr>
        <p:spPr>
          <a:xfrm rot="5400000">
            <a:off x="-2110740" y="3039410"/>
            <a:ext cx="4953000" cy="731520"/>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57" name="156 CuadroTexto"/>
          <p:cNvSpPr txBox="1"/>
          <p:nvPr/>
        </p:nvSpPr>
        <p:spPr>
          <a:xfrm>
            <a:off x="381000" y="5105400"/>
            <a:ext cx="612668" cy="400110"/>
          </a:xfrm>
          <a:prstGeom prst="rect">
            <a:avLst/>
          </a:prstGeom>
          <a:noFill/>
        </p:spPr>
        <p:txBody>
          <a:bodyPr wrap="none" rtlCol="0">
            <a:spAutoFit/>
          </a:bodyPr>
          <a:lstStyle/>
          <a:p>
            <a:r>
              <a:rPr lang="es-ES" sz="2000" dirty="0" smtClean="0"/>
              <a:t>$$$</a:t>
            </a:r>
            <a:endParaRPr lang="es-CR" sz="2000" dirty="0"/>
          </a:p>
        </p:txBody>
      </p:sp>
      <p:sp>
        <p:nvSpPr>
          <p:cNvPr id="159" name="158 Rectángulo"/>
          <p:cNvSpPr/>
          <p:nvPr/>
        </p:nvSpPr>
        <p:spPr>
          <a:xfrm rot="19823000">
            <a:off x="2645976" y="2992603"/>
            <a:ext cx="564609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5400" b="1" cap="all" spc="0" dirty="0" smtClean="0">
                <a:ln w="0"/>
                <a:solidFill>
                  <a:srgbClr val="009999"/>
                </a:solidFill>
                <a:effectLst>
                  <a:reflection blurRad="12700" stA="50000" endPos="50000" dist="5000" dir="5400000" sy="-100000" rotWithShape="0"/>
                </a:effectLst>
              </a:rPr>
              <a:t>¿</a:t>
            </a:r>
            <a:r>
              <a:rPr lang="es-ES" sz="5400" b="1" cap="all" spc="0" dirty="0" smtClean="0">
                <a:ln w="0"/>
                <a:solidFill>
                  <a:srgbClr val="0070C0"/>
                </a:solidFill>
                <a:effectLst>
                  <a:reflection blurRad="12700" stA="50000" endPos="50000" dist="5000" dir="5400000" sy="-100000" rotWithShape="0"/>
                </a:effectLst>
              </a:rPr>
              <a:t>Qué  hacer?</a:t>
            </a:r>
            <a:endParaRPr lang="es-ES" sz="5400" b="1" cap="all" spc="0" dirty="0">
              <a:ln w="0"/>
              <a:solidFill>
                <a:srgbClr val="0070C0"/>
              </a:solidFill>
              <a:effectLst>
                <a:reflection blurRad="12700" stA="50000" endPos="50000" dist="5000" dir="5400000" sy="-100000" rotWithShape="0"/>
              </a:effectLst>
            </a:endParaRPr>
          </a:p>
        </p:txBody>
      </p:sp>
      <p:sp>
        <p:nvSpPr>
          <p:cNvPr id="65" name="64 CuadroTexto"/>
          <p:cNvSpPr txBox="1"/>
          <p:nvPr/>
        </p:nvSpPr>
        <p:spPr>
          <a:xfrm>
            <a:off x="1643042" y="214290"/>
            <a:ext cx="3454792" cy="369332"/>
          </a:xfrm>
          <a:prstGeom prst="rect">
            <a:avLst/>
          </a:prstGeom>
          <a:noFill/>
        </p:spPr>
        <p:txBody>
          <a:bodyPr wrap="none" rtlCol="0">
            <a:spAutoFit/>
          </a:bodyPr>
          <a:lstStyle/>
          <a:p>
            <a:r>
              <a:rPr lang="es-ES_tradnl" dirty="0" smtClean="0">
                <a:solidFill>
                  <a:schemeClr val="bg1"/>
                </a:solidFill>
              </a:rPr>
              <a:t>Situaciones que se presentan…</a:t>
            </a:r>
            <a:endParaRPr lang="es-ES_tradnl" dirty="0">
              <a:solidFill>
                <a:schemeClr val="bg1"/>
              </a:solidFill>
            </a:endParaRPr>
          </a:p>
        </p:txBody>
      </p:sp>
    </p:spTree>
    <p:extLst>
      <p:ext uri="{BB962C8B-B14F-4D97-AF65-F5344CB8AC3E}">
        <p14:creationId xmlns:p14="http://schemas.microsoft.com/office/powerpoint/2010/main" val="2057688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1000" fill="hold"/>
                                        <p:tgtEl>
                                          <p:spTgt spid="25"/>
                                        </p:tgtEl>
                                        <p:attrNameLst>
                                          <p:attrName>ppt_w</p:attrName>
                                        </p:attrNameLst>
                                      </p:cBhvr>
                                      <p:tavLst>
                                        <p:tav tm="0">
                                          <p:val>
                                            <p:strVal val="#ppt_w*0.70"/>
                                          </p:val>
                                        </p:tav>
                                        <p:tav tm="100000">
                                          <p:val>
                                            <p:strVal val="#ppt_w"/>
                                          </p:val>
                                        </p:tav>
                                      </p:tavLst>
                                    </p:anim>
                                    <p:anim calcmode="lin" valueType="num">
                                      <p:cBhvr>
                                        <p:cTn id="20" dur="1000" fill="hold"/>
                                        <p:tgtEl>
                                          <p:spTgt spid="25"/>
                                        </p:tgtEl>
                                        <p:attrNameLst>
                                          <p:attrName>ppt_h</p:attrName>
                                        </p:attrNameLst>
                                      </p:cBhvr>
                                      <p:tavLst>
                                        <p:tav tm="0">
                                          <p:val>
                                            <p:strVal val="#ppt_h"/>
                                          </p:val>
                                        </p:tav>
                                        <p:tav tm="100000">
                                          <p:val>
                                            <p:strVal val="#ppt_h"/>
                                          </p:val>
                                        </p:tav>
                                      </p:tavLst>
                                    </p:anim>
                                    <p:animEffect transition="in" filter="fade">
                                      <p:cBhvr>
                                        <p:cTn id="21" dur="1000"/>
                                        <p:tgtEl>
                                          <p:spTgt spid="25"/>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1000" fill="hold"/>
                                        <p:tgtEl>
                                          <p:spTgt spid="36"/>
                                        </p:tgtEl>
                                        <p:attrNameLst>
                                          <p:attrName>ppt_w</p:attrName>
                                        </p:attrNameLst>
                                      </p:cBhvr>
                                      <p:tavLst>
                                        <p:tav tm="0">
                                          <p:val>
                                            <p:strVal val="#ppt_w*0.70"/>
                                          </p:val>
                                        </p:tav>
                                        <p:tav tm="100000">
                                          <p:val>
                                            <p:strVal val="#ppt_w"/>
                                          </p:val>
                                        </p:tav>
                                      </p:tavLst>
                                    </p:anim>
                                    <p:anim calcmode="lin" valueType="num">
                                      <p:cBhvr>
                                        <p:cTn id="25" dur="1000" fill="hold"/>
                                        <p:tgtEl>
                                          <p:spTgt spid="36"/>
                                        </p:tgtEl>
                                        <p:attrNameLst>
                                          <p:attrName>ppt_h</p:attrName>
                                        </p:attrNameLst>
                                      </p:cBhvr>
                                      <p:tavLst>
                                        <p:tav tm="0">
                                          <p:val>
                                            <p:strVal val="#ppt_h"/>
                                          </p:val>
                                        </p:tav>
                                        <p:tav tm="100000">
                                          <p:val>
                                            <p:strVal val="#ppt_h"/>
                                          </p:val>
                                        </p:tav>
                                      </p:tavLst>
                                    </p:anim>
                                    <p:animEffect transition="in" filter="fade">
                                      <p:cBhvr>
                                        <p:cTn id="26" dur="10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1000" fill="hold"/>
                                        <p:tgtEl>
                                          <p:spTgt spid="43"/>
                                        </p:tgtEl>
                                        <p:attrNameLst>
                                          <p:attrName>ppt_w</p:attrName>
                                        </p:attrNameLst>
                                      </p:cBhvr>
                                      <p:tavLst>
                                        <p:tav tm="0">
                                          <p:val>
                                            <p:strVal val="#ppt_w*0.70"/>
                                          </p:val>
                                        </p:tav>
                                        <p:tav tm="100000">
                                          <p:val>
                                            <p:strVal val="#ppt_w"/>
                                          </p:val>
                                        </p:tav>
                                      </p:tavLst>
                                    </p:anim>
                                    <p:anim calcmode="lin" valueType="num">
                                      <p:cBhvr>
                                        <p:cTn id="32" dur="1000" fill="hold"/>
                                        <p:tgtEl>
                                          <p:spTgt spid="43"/>
                                        </p:tgtEl>
                                        <p:attrNameLst>
                                          <p:attrName>ppt_h</p:attrName>
                                        </p:attrNameLst>
                                      </p:cBhvr>
                                      <p:tavLst>
                                        <p:tav tm="0">
                                          <p:val>
                                            <p:strVal val="#ppt_h"/>
                                          </p:val>
                                        </p:tav>
                                        <p:tav tm="100000">
                                          <p:val>
                                            <p:strVal val="#ppt_h"/>
                                          </p:val>
                                        </p:tav>
                                      </p:tavLst>
                                    </p:anim>
                                    <p:animEffect transition="in" filter="fade">
                                      <p:cBhvr>
                                        <p:cTn id="33" dur="10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1000" fill="hold"/>
                                        <p:tgtEl>
                                          <p:spTgt spid="11"/>
                                        </p:tgtEl>
                                        <p:attrNameLst>
                                          <p:attrName>ppt_w</p:attrName>
                                        </p:attrNameLst>
                                      </p:cBhvr>
                                      <p:tavLst>
                                        <p:tav tm="0">
                                          <p:val>
                                            <p:strVal val="#ppt_w*0.70"/>
                                          </p:val>
                                        </p:tav>
                                        <p:tav tm="100000">
                                          <p:val>
                                            <p:strVal val="#ppt_w"/>
                                          </p:val>
                                        </p:tav>
                                      </p:tavLst>
                                    </p:anim>
                                    <p:anim calcmode="lin" valueType="num">
                                      <p:cBhvr>
                                        <p:cTn id="39" dur="1000" fill="hold"/>
                                        <p:tgtEl>
                                          <p:spTgt spid="11"/>
                                        </p:tgtEl>
                                        <p:attrNameLst>
                                          <p:attrName>ppt_h</p:attrName>
                                        </p:attrNameLst>
                                      </p:cBhvr>
                                      <p:tavLst>
                                        <p:tav tm="0">
                                          <p:val>
                                            <p:strVal val="#ppt_h"/>
                                          </p:val>
                                        </p:tav>
                                        <p:tav tm="100000">
                                          <p:val>
                                            <p:strVal val="#ppt_h"/>
                                          </p:val>
                                        </p:tav>
                                      </p:tavLst>
                                    </p:anim>
                                    <p:animEffect transition="in" filter="fade">
                                      <p:cBhvr>
                                        <p:cTn id="40" dur="1000"/>
                                        <p:tgtEl>
                                          <p:spTgt spid="11"/>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strVal val="#ppt_w*0.70"/>
                                          </p:val>
                                        </p:tav>
                                        <p:tav tm="100000">
                                          <p:val>
                                            <p:strVal val="#ppt_w"/>
                                          </p:val>
                                        </p:tav>
                                      </p:tavLst>
                                    </p:anim>
                                    <p:anim calcmode="lin" valueType="num">
                                      <p:cBhvr>
                                        <p:cTn id="44" dur="1000" fill="hold"/>
                                        <p:tgtEl>
                                          <p:spTgt spid="13"/>
                                        </p:tgtEl>
                                        <p:attrNameLst>
                                          <p:attrName>ppt_h</p:attrName>
                                        </p:attrNameLst>
                                      </p:cBhvr>
                                      <p:tavLst>
                                        <p:tav tm="0">
                                          <p:val>
                                            <p:strVal val="#ppt_h"/>
                                          </p:val>
                                        </p:tav>
                                        <p:tav tm="100000">
                                          <p:val>
                                            <p:strVal val="#ppt_h"/>
                                          </p:val>
                                        </p:tav>
                                      </p:tavLst>
                                    </p:anim>
                                    <p:animEffect transition="in" filter="fade">
                                      <p:cBhvr>
                                        <p:cTn id="45" dur="1000"/>
                                        <p:tgtEl>
                                          <p:spTgt spid="13"/>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000" fill="hold"/>
                                        <p:tgtEl>
                                          <p:spTgt spid="15"/>
                                        </p:tgtEl>
                                        <p:attrNameLst>
                                          <p:attrName>ppt_w</p:attrName>
                                        </p:attrNameLst>
                                      </p:cBhvr>
                                      <p:tavLst>
                                        <p:tav tm="0">
                                          <p:val>
                                            <p:strVal val="#ppt_w*0.70"/>
                                          </p:val>
                                        </p:tav>
                                        <p:tav tm="100000">
                                          <p:val>
                                            <p:strVal val="#ppt_w"/>
                                          </p:val>
                                        </p:tav>
                                      </p:tavLst>
                                    </p:anim>
                                    <p:anim calcmode="lin" valueType="num">
                                      <p:cBhvr>
                                        <p:cTn id="49" dur="1000" fill="hold"/>
                                        <p:tgtEl>
                                          <p:spTgt spid="15"/>
                                        </p:tgtEl>
                                        <p:attrNameLst>
                                          <p:attrName>ppt_h</p:attrName>
                                        </p:attrNameLst>
                                      </p:cBhvr>
                                      <p:tavLst>
                                        <p:tav tm="0">
                                          <p:val>
                                            <p:strVal val="#ppt_h"/>
                                          </p:val>
                                        </p:tav>
                                        <p:tav tm="100000">
                                          <p:val>
                                            <p:strVal val="#ppt_h"/>
                                          </p:val>
                                        </p:tav>
                                      </p:tavLst>
                                    </p:anim>
                                    <p:animEffect transition="in" filter="fade">
                                      <p:cBhvr>
                                        <p:cTn id="50" dur="1000"/>
                                        <p:tgtEl>
                                          <p:spTgt spid="15"/>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1000" fill="hold"/>
                                        <p:tgtEl>
                                          <p:spTgt spid="14"/>
                                        </p:tgtEl>
                                        <p:attrNameLst>
                                          <p:attrName>ppt_w</p:attrName>
                                        </p:attrNameLst>
                                      </p:cBhvr>
                                      <p:tavLst>
                                        <p:tav tm="0">
                                          <p:val>
                                            <p:strVal val="#ppt_w*0.70"/>
                                          </p:val>
                                        </p:tav>
                                        <p:tav tm="100000">
                                          <p:val>
                                            <p:strVal val="#ppt_w"/>
                                          </p:val>
                                        </p:tav>
                                      </p:tavLst>
                                    </p:anim>
                                    <p:anim calcmode="lin" valueType="num">
                                      <p:cBhvr>
                                        <p:cTn id="54" dur="1000" fill="hold"/>
                                        <p:tgtEl>
                                          <p:spTgt spid="14"/>
                                        </p:tgtEl>
                                        <p:attrNameLst>
                                          <p:attrName>ppt_h</p:attrName>
                                        </p:attrNameLst>
                                      </p:cBhvr>
                                      <p:tavLst>
                                        <p:tav tm="0">
                                          <p:val>
                                            <p:strVal val="#ppt_h"/>
                                          </p:val>
                                        </p:tav>
                                        <p:tav tm="100000">
                                          <p:val>
                                            <p:strVal val="#ppt_h"/>
                                          </p:val>
                                        </p:tav>
                                      </p:tavLst>
                                    </p:anim>
                                    <p:animEffect transition="in" filter="fade">
                                      <p:cBhvr>
                                        <p:cTn id="55" dur="1000"/>
                                        <p:tgtEl>
                                          <p:spTgt spid="14"/>
                                        </p:tgtEl>
                                      </p:cBhvr>
                                    </p:animEffect>
                                  </p:childTnLst>
                                </p:cTn>
                              </p:par>
                              <p:par>
                                <p:cTn id="56" presetID="55"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1000" fill="hold"/>
                                        <p:tgtEl>
                                          <p:spTgt spid="17"/>
                                        </p:tgtEl>
                                        <p:attrNameLst>
                                          <p:attrName>ppt_w</p:attrName>
                                        </p:attrNameLst>
                                      </p:cBhvr>
                                      <p:tavLst>
                                        <p:tav tm="0">
                                          <p:val>
                                            <p:strVal val="#ppt_w*0.70"/>
                                          </p:val>
                                        </p:tav>
                                        <p:tav tm="100000">
                                          <p:val>
                                            <p:strVal val="#ppt_w"/>
                                          </p:val>
                                        </p:tav>
                                      </p:tavLst>
                                    </p:anim>
                                    <p:anim calcmode="lin" valueType="num">
                                      <p:cBhvr>
                                        <p:cTn id="59" dur="1000" fill="hold"/>
                                        <p:tgtEl>
                                          <p:spTgt spid="17"/>
                                        </p:tgtEl>
                                        <p:attrNameLst>
                                          <p:attrName>ppt_h</p:attrName>
                                        </p:attrNameLst>
                                      </p:cBhvr>
                                      <p:tavLst>
                                        <p:tav tm="0">
                                          <p:val>
                                            <p:strVal val="#ppt_h"/>
                                          </p:val>
                                        </p:tav>
                                        <p:tav tm="100000">
                                          <p:val>
                                            <p:strVal val="#ppt_h"/>
                                          </p:val>
                                        </p:tav>
                                      </p:tavLst>
                                    </p:anim>
                                    <p:animEffect transition="in" filter="fade">
                                      <p:cBhvr>
                                        <p:cTn id="60" dur="1000"/>
                                        <p:tgtEl>
                                          <p:spTgt spid="17"/>
                                        </p:tgtEl>
                                      </p:cBhvr>
                                    </p:animEffect>
                                  </p:childTnLst>
                                </p:cTn>
                              </p:par>
                              <p:par>
                                <p:cTn id="61" presetID="55"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strVal val="#ppt_w*0.70"/>
                                          </p:val>
                                        </p:tav>
                                        <p:tav tm="100000">
                                          <p:val>
                                            <p:strVal val="#ppt_w"/>
                                          </p:val>
                                        </p:tav>
                                      </p:tavLst>
                                    </p:anim>
                                    <p:anim calcmode="lin" valueType="num">
                                      <p:cBhvr>
                                        <p:cTn id="64" dur="1000" fill="hold"/>
                                        <p:tgtEl>
                                          <p:spTgt spid="18"/>
                                        </p:tgtEl>
                                        <p:attrNameLst>
                                          <p:attrName>ppt_h</p:attrName>
                                        </p:attrNameLst>
                                      </p:cBhvr>
                                      <p:tavLst>
                                        <p:tav tm="0">
                                          <p:val>
                                            <p:strVal val="#ppt_h"/>
                                          </p:val>
                                        </p:tav>
                                        <p:tav tm="100000">
                                          <p:val>
                                            <p:strVal val="#ppt_h"/>
                                          </p:val>
                                        </p:tav>
                                      </p:tavLst>
                                    </p:anim>
                                    <p:animEffect transition="in" filter="fade">
                                      <p:cBhvr>
                                        <p:cTn id="65" dur="1000"/>
                                        <p:tgtEl>
                                          <p:spTgt spid="18"/>
                                        </p:tgtEl>
                                      </p:cBhvr>
                                    </p:animEffect>
                                  </p:childTnLst>
                                </p:cTn>
                              </p:par>
                              <p:par>
                                <p:cTn id="66" presetID="55" presetClass="entr" presetSubtype="0"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p:cTn id="68" dur="1000" fill="hold"/>
                                        <p:tgtEl>
                                          <p:spTgt spid="20"/>
                                        </p:tgtEl>
                                        <p:attrNameLst>
                                          <p:attrName>ppt_w</p:attrName>
                                        </p:attrNameLst>
                                      </p:cBhvr>
                                      <p:tavLst>
                                        <p:tav tm="0">
                                          <p:val>
                                            <p:strVal val="#ppt_w*0.70"/>
                                          </p:val>
                                        </p:tav>
                                        <p:tav tm="100000">
                                          <p:val>
                                            <p:strVal val="#ppt_w"/>
                                          </p:val>
                                        </p:tav>
                                      </p:tavLst>
                                    </p:anim>
                                    <p:anim calcmode="lin" valueType="num">
                                      <p:cBhvr>
                                        <p:cTn id="69" dur="1000" fill="hold"/>
                                        <p:tgtEl>
                                          <p:spTgt spid="20"/>
                                        </p:tgtEl>
                                        <p:attrNameLst>
                                          <p:attrName>ppt_h</p:attrName>
                                        </p:attrNameLst>
                                      </p:cBhvr>
                                      <p:tavLst>
                                        <p:tav tm="0">
                                          <p:val>
                                            <p:strVal val="#ppt_h"/>
                                          </p:val>
                                        </p:tav>
                                        <p:tav tm="100000">
                                          <p:val>
                                            <p:strVal val="#ppt_h"/>
                                          </p:val>
                                        </p:tav>
                                      </p:tavLst>
                                    </p:anim>
                                    <p:animEffect transition="in" filter="fade">
                                      <p:cBhvr>
                                        <p:cTn id="70" dur="1000"/>
                                        <p:tgtEl>
                                          <p:spTgt spid="20"/>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1000" fill="hold"/>
                                        <p:tgtEl>
                                          <p:spTgt spid="12"/>
                                        </p:tgtEl>
                                        <p:attrNameLst>
                                          <p:attrName>ppt_w</p:attrName>
                                        </p:attrNameLst>
                                      </p:cBhvr>
                                      <p:tavLst>
                                        <p:tav tm="0">
                                          <p:val>
                                            <p:strVal val="#ppt_w*0.70"/>
                                          </p:val>
                                        </p:tav>
                                        <p:tav tm="100000">
                                          <p:val>
                                            <p:strVal val="#ppt_w"/>
                                          </p:val>
                                        </p:tav>
                                      </p:tavLst>
                                    </p:anim>
                                    <p:anim calcmode="lin" valueType="num">
                                      <p:cBhvr>
                                        <p:cTn id="74" dur="1000" fill="hold"/>
                                        <p:tgtEl>
                                          <p:spTgt spid="12"/>
                                        </p:tgtEl>
                                        <p:attrNameLst>
                                          <p:attrName>ppt_h</p:attrName>
                                        </p:attrNameLst>
                                      </p:cBhvr>
                                      <p:tavLst>
                                        <p:tav tm="0">
                                          <p:val>
                                            <p:strVal val="#ppt_h"/>
                                          </p:val>
                                        </p:tav>
                                        <p:tav tm="100000">
                                          <p:val>
                                            <p:strVal val="#ppt_h"/>
                                          </p:val>
                                        </p:tav>
                                      </p:tavLst>
                                    </p:anim>
                                    <p:animEffect transition="in" filter="fade">
                                      <p:cBhvr>
                                        <p:cTn id="75" dur="1000"/>
                                        <p:tgtEl>
                                          <p:spTgt spid="12"/>
                                        </p:tgtEl>
                                      </p:cBhvr>
                                    </p:animEffect>
                                  </p:childTnLst>
                                </p:cTn>
                              </p:par>
                            </p:childTnLst>
                          </p:cTn>
                        </p:par>
                      </p:childTnLst>
                    </p:cTn>
                  </p:par>
                  <p:par>
                    <p:cTn id="76" fill="hold">
                      <p:stCondLst>
                        <p:cond delay="indefinite"/>
                      </p:stCondLst>
                      <p:childTnLst>
                        <p:par>
                          <p:cTn id="77" fill="hold">
                            <p:stCondLst>
                              <p:cond delay="0"/>
                            </p:stCondLst>
                            <p:childTnLst>
                              <p:par>
                                <p:cTn id="78" presetID="55" presetClass="entr" presetSubtype="0" fill="hold" nodeType="clickEffect">
                                  <p:stCondLst>
                                    <p:cond delay="0"/>
                                  </p:stCondLst>
                                  <p:childTnLst>
                                    <p:set>
                                      <p:cBhvr>
                                        <p:cTn id="79" dur="1" fill="hold">
                                          <p:stCondLst>
                                            <p:cond delay="0"/>
                                          </p:stCondLst>
                                        </p:cTn>
                                        <p:tgtEl>
                                          <p:spTgt spid="38"/>
                                        </p:tgtEl>
                                        <p:attrNameLst>
                                          <p:attrName>style.visibility</p:attrName>
                                        </p:attrNameLst>
                                      </p:cBhvr>
                                      <p:to>
                                        <p:strVal val="visible"/>
                                      </p:to>
                                    </p:set>
                                    <p:anim calcmode="lin" valueType="num">
                                      <p:cBhvr>
                                        <p:cTn id="80" dur="1000" fill="hold"/>
                                        <p:tgtEl>
                                          <p:spTgt spid="38"/>
                                        </p:tgtEl>
                                        <p:attrNameLst>
                                          <p:attrName>ppt_w</p:attrName>
                                        </p:attrNameLst>
                                      </p:cBhvr>
                                      <p:tavLst>
                                        <p:tav tm="0">
                                          <p:val>
                                            <p:strVal val="#ppt_w*0.70"/>
                                          </p:val>
                                        </p:tav>
                                        <p:tav tm="100000">
                                          <p:val>
                                            <p:strVal val="#ppt_w"/>
                                          </p:val>
                                        </p:tav>
                                      </p:tavLst>
                                    </p:anim>
                                    <p:anim calcmode="lin" valueType="num">
                                      <p:cBhvr>
                                        <p:cTn id="81" dur="1000" fill="hold"/>
                                        <p:tgtEl>
                                          <p:spTgt spid="38"/>
                                        </p:tgtEl>
                                        <p:attrNameLst>
                                          <p:attrName>ppt_h</p:attrName>
                                        </p:attrNameLst>
                                      </p:cBhvr>
                                      <p:tavLst>
                                        <p:tav tm="0">
                                          <p:val>
                                            <p:strVal val="#ppt_h"/>
                                          </p:val>
                                        </p:tav>
                                        <p:tav tm="100000">
                                          <p:val>
                                            <p:strVal val="#ppt_h"/>
                                          </p:val>
                                        </p:tav>
                                      </p:tavLst>
                                    </p:anim>
                                    <p:animEffect transition="in" filter="fade">
                                      <p:cBhvr>
                                        <p:cTn id="82" dur="1000"/>
                                        <p:tgtEl>
                                          <p:spTgt spid="38"/>
                                        </p:tgtEl>
                                      </p:cBhvr>
                                    </p:animEffect>
                                  </p:childTnLst>
                                </p:cTn>
                              </p:par>
                              <p:par>
                                <p:cTn id="83" presetID="55"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p:cTn id="85" dur="1000" fill="hold"/>
                                        <p:tgtEl>
                                          <p:spTgt spid="33"/>
                                        </p:tgtEl>
                                        <p:attrNameLst>
                                          <p:attrName>ppt_w</p:attrName>
                                        </p:attrNameLst>
                                      </p:cBhvr>
                                      <p:tavLst>
                                        <p:tav tm="0">
                                          <p:val>
                                            <p:strVal val="#ppt_w*0.70"/>
                                          </p:val>
                                        </p:tav>
                                        <p:tav tm="100000">
                                          <p:val>
                                            <p:strVal val="#ppt_w"/>
                                          </p:val>
                                        </p:tav>
                                      </p:tavLst>
                                    </p:anim>
                                    <p:anim calcmode="lin" valueType="num">
                                      <p:cBhvr>
                                        <p:cTn id="86" dur="1000" fill="hold"/>
                                        <p:tgtEl>
                                          <p:spTgt spid="33"/>
                                        </p:tgtEl>
                                        <p:attrNameLst>
                                          <p:attrName>ppt_h</p:attrName>
                                        </p:attrNameLst>
                                      </p:cBhvr>
                                      <p:tavLst>
                                        <p:tav tm="0">
                                          <p:val>
                                            <p:strVal val="#ppt_h"/>
                                          </p:val>
                                        </p:tav>
                                        <p:tav tm="100000">
                                          <p:val>
                                            <p:strVal val="#ppt_h"/>
                                          </p:val>
                                        </p:tav>
                                      </p:tavLst>
                                    </p:anim>
                                    <p:animEffect transition="in" filter="fade">
                                      <p:cBhvr>
                                        <p:cTn id="87" dur="1000"/>
                                        <p:tgtEl>
                                          <p:spTgt spid="33"/>
                                        </p:tgtEl>
                                      </p:cBhvr>
                                    </p:animEffect>
                                  </p:childTnLst>
                                </p:cTn>
                              </p:par>
                              <p:par>
                                <p:cTn id="88" presetID="55" presetClass="entr" presetSubtype="0"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p:cTn id="90" dur="1000" fill="hold"/>
                                        <p:tgtEl>
                                          <p:spTgt spid="40"/>
                                        </p:tgtEl>
                                        <p:attrNameLst>
                                          <p:attrName>ppt_w</p:attrName>
                                        </p:attrNameLst>
                                      </p:cBhvr>
                                      <p:tavLst>
                                        <p:tav tm="0">
                                          <p:val>
                                            <p:strVal val="#ppt_w*0.70"/>
                                          </p:val>
                                        </p:tav>
                                        <p:tav tm="100000">
                                          <p:val>
                                            <p:strVal val="#ppt_w"/>
                                          </p:val>
                                        </p:tav>
                                      </p:tavLst>
                                    </p:anim>
                                    <p:anim calcmode="lin" valueType="num">
                                      <p:cBhvr>
                                        <p:cTn id="91" dur="1000" fill="hold"/>
                                        <p:tgtEl>
                                          <p:spTgt spid="40"/>
                                        </p:tgtEl>
                                        <p:attrNameLst>
                                          <p:attrName>ppt_h</p:attrName>
                                        </p:attrNameLst>
                                      </p:cBhvr>
                                      <p:tavLst>
                                        <p:tav tm="0">
                                          <p:val>
                                            <p:strVal val="#ppt_h"/>
                                          </p:val>
                                        </p:tav>
                                        <p:tav tm="100000">
                                          <p:val>
                                            <p:strVal val="#ppt_h"/>
                                          </p:val>
                                        </p:tav>
                                      </p:tavLst>
                                    </p:anim>
                                    <p:animEffect transition="in" filter="fade">
                                      <p:cBhvr>
                                        <p:cTn id="92" dur="1000"/>
                                        <p:tgtEl>
                                          <p:spTgt spid="40"/>
                                        </p:tgtEl>
                                      </p:cBhvr>
                                    </p:animEffec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 calcmode="lin" valueType="num">
                                      <p:cBhvr>
                                        <p:cTn id="97" dur="1000" fill="hold"/>
                                        <p:tgtEl>
                                          <p:spTgt spid="48"/>
                                        </p:tgtEl>
                                        <p:attrNameLst>
                                          <p:attrName>ppt_w</p:attrName>
                                        </p:attrNameLst>
                                      </p:cBhvr>
                                      <p:tavLst>
                                        <p:tav tm="0">
                                          <p:val>
                                            <p:strVal val="#ppt_w*0.70"/>
                                          </p:val>
                                        </p:tav>
                                        <p:tav tm="100000">
                                          <p:val>
                                            <p:strVal val="#ppt_w"/>
                                          </p:val>
                                        </p:tav>
                                      </p:tavLst>
                                    </p:anim>
                                    <p:anim calcmode="lin" valueType="num">
                                      <p:cBhvr>
                                        <p:cTn id="98" dur="1000" fill="hold"/>
                                        <p:tgtEl>
                                          <p:spTgt spid="48"/>
                                        </p:tgtEl>
                                        <p:attrNameLst>
                                          <p:attrName>ppt_h</p:attrName>
                                        </p:attrNameLst>
                                      </p:cBhvr>
                                      <p:tavLst>
                                        <p:tav tm="0">
                                          <p:val>
                                            <p:strVal val="#ppt_h"/>
                                          </p:val>
                                        </p:tav>
                                        <p:tav tm="100000">
                                          <p:val>
                                            <p:strVal val="#ppt_h"/>
                                          </p:val>
                                        </p:tav>
                                      </p:tavLst>
                                    </p:anim>
                                    <p:animEffect transition="in" filter="fade">
                                      <p:cBhvr>
                                        <p:cTn id="99" dur="1000"/>
                                        <p:tgtEl>
                                          <p:spTgt spid="48"/>
                                        </p:tgtEl>
                                      </p:cBhvr>
                                    </p:animEffect>
                                  </p:childTnLst>
                                </p:cTn>
                              </p:par>
                              <p:par>
                                <p:cTn id="100" presetID="55" presetClass="entr" presetSubtype="0" fill="hold" grpId="0" nodeType="withEffect">
                                  <p:stCondLst>
                                    <p:cond delay="0"/>
                                  </p:stCondLst>
                                  <p:childTnLst>
                                    <p:set>
                                      <p:cBhvr>
                                        <p:cTn id="101" dur="1" fill="hold">
                                          <p:stCondLst>
                                            <p:cond delay="0"/>
                                          </p:stCondLst>
                                        </p:cTn>
                                        <p:tgtEl>
                                          <p:spTgt spid="52"/>
                                        </p:tgtEl>
                                        <p:attrNameLst>
                                          <p:attrName>style.visibility</p:attrName>
                                        </p:attrNameLst>
                                      </p:cBhvr>
                                      <p:to>
                                        <p:strVal val="visible"/>
                                      </p:to>
                                    </p:set>
                                    <p:anim calcmode="lin" valueType="num">
                                      <p:cBhvr>
                                        <p:cTn id="102" dur="1000" fill="hold"/>
                                        <p:tgtEl>
                                          <p:spTgt spid="52"/>
                                        </p:tgtEl>
                                        <p:attrNameLst>
                                          <p:attrName>ppt_w</p:attrName>
                                        </p:attrNameLst>
                                      </p:cBhvr>
                                      <p:tavLst>
                                        <p:tav tm="0">
                                          <p:val>
                                            <p:strVal val="#ppt_w*0.70"/>
                                          </p:val>
                                        </p:tav>
                                        <p:tav tm="100000">
                                          <p:val>
                                            <p:strVal val="#ppt_w"/>
                                          </p:val>
                                        </p:tav>
                                      </p:tavLst>
                                    </p:anim>
                                    <p:anim calcmode="lin" valueType="num">
                                      <p:cBhvr>
                                        <p:cTn id="103" dur="1000" fill="hold"/>
                                        <p:tgtEl>
                                          <p:spTgt spid="52"/>
                                        </p:tgtEl>
                                        <p:attrNameLst>
                                          <p:attrName>ppt_h</p:attrName>
                                        </p:attrNameLst>
                                      </p:cBhvr>
                                      <p:tavLst>
                                        <p:tav tm="0">
                                          <p:val>
                                            <p:strVal val="#ppt_h"/>
                                          </p:val>
                                        </p:tav>
                                        <p:tav tm="100000">
                                          <p:val>
                                            <p:strVal val="#ppt_h"/>
                                          </p:val>
                                        </p:tav>
                                      </p:tavLst>
                                    </p:anim>
                                    <p:animEffect transition="in" filter="fade">
                                      <p:cBhvr>
                                        <p:cTn id="104" dur="1000"/>
                                        <p:tgtEl>
                                          <p:spTgt spid="52"/>
                                        </p:tgtEl>
                                      </p:cBhvr>
                                    </p:animEffect>
                                  </p:childTnLst>
                                </p:cTn>
                              </p:par>
                              <p:par>
                                <p:cTn id="105" presetID="55"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strVal val="#ppt_w*0.70"/>
                                          </p:val>
                                        </p:tav>
                                        <p:tav tm="100000">
                                          <p:val>
                                            <p:strVal val="#ppt_w"/>
                                          </p:val>
                                        </p:tav>
                                      </p:tavLst>
                                    </p:anim>
                                    <p:anim calcmode="lin" valueType="num">
                                      <p:cBhvr>
                                        <p:cTn id="108" dur="1000" fill="hold"/>
                                        <p:tgtEl>
                                          <p:spTgt spid="49"/>
                                        </p:tgtEl>
                                        <p:attrNameLst>
                                          <p:attrName>ppt_h</p:attrName>
                                        </p:attrNameLst>
                                      </p:cBhvr>
                                      <p:tavLst>
                                        <p:tav tm="0">
                                          <p:val>
                                            <p:strVal val="#ppt_h"/>
                                          </p:val>
                                        </p:tav>
                                        <p:tav tm="100000">
                                          <p:val>
                                            <p:strVal val="#ppt_h"/>
                                          </p:val>
                                        </p:tav>
                                      </p:tavLst>
                                    </p:anim>
                                    <p:animEffect transition="in" filter="fade">
                                      <p:cBhvr>
                                        <p:cTn id="109" dur="1000"/>
                                        <p:tgtEl>
                                          <p:spTgt spid="49"/>
                                        </p:tgtEl>
                                      </p:cBhvr>
                                    </p:animEffect>
                                  </p:childTnLst>
                                </p:cTn>
                              </p:par>
                              <p:par>
                                <p:cTn id="110" presetID="55" presetClass="entr" presetSubtype="0"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 calcmode="lin" valueType="num">
                                      <p:cBhvr>
                                        <p:cTn id="112" dur="1000" fill="hold"/>
                                        <p:tgtEl>
                                          <p:spTgt spid="51"/>
                                        </p:tgtEl>
                                        <p:attrNameLst>
                                          <p:attrName>ppt_w</p:attrName>
                                        </p:attrNameLst>
                                      </p:cBhvr>
                                      <p:tavLst>
                                        <p:tav tm="0">
                                          <p:val>
                                            <p:strVal val="#ppt_w*0.70"/>
                                          </p:val>
                                        </p:tav>
                                        <p:tav tm="100000">
                                          <p:val>
                                            <p:strVal val="#ppt_w"/>
                                          </p:val>
                                        </p:tav>
                                      </p:tavLst>
                                    </p:anim>
                                    <p:anim calcmode="lin" valueType="num">
                                      <p:cBhvr>
                                        <p:cTn id="113" dur="1000" fill="hold"/>
                                        <p:tgtEl>
                                          <p:spTgt spid="51"/>
                                        </p:tgtEl>
                                        <p:attrNameLst>
                                          <p:attrName>ppt_h</p:attrName>
                                        </p:attrNameLst>
                                      </p:cBhvr>
                                      <p:tavLst>
                                        <p:tav tm="0">
                                          <p:val>
                                            <p:strVal val="#ppt_h"/>
                                          </p:val>
                                        </p:tav>
                                        <p:tav tm="100000">
                                          <p:val>
                                            <p:strVal val="#ppt_h"/>
                                          </p:val>
                                        </p:tav>
                                      </p:tavLst>
                                    </p:anim>
                                    <p:animEffect transition="in" filter="fade">
                                      <p:cBhvr>
                                        <p:cTn id="114" dur="1000"/>
                                        <p:tgtEl>
                                          <p:spTgt spid="51"/>
                                        </p:tgtEl>
                                      </p:cBhvr>
                                    </p:animEffect>
                                  </p:childTnLst>
                                </p:cTn>
                              </p:par>
                              <p:par>
                                <p:cTn id="115" presetID="55" presetClass="entr" presetSubtype="0"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p:cTn id="117" dur="1000" fill="hold"/>
                                        <p:tgtEl>
                                          <p:spTgt spid="50"/>
                                        </p:tgtEl>
                                        <p:attrNameLst>
                                          <p:attrName>ppt_w</p:attrName>
                                        </p:attrNameLst>
                                      </p:cBhvr>
                                      <p:tavLst>
                                        <p:tav tm="0">
                                          <p:val>
                                            <p:strVal val="#ppt_w*0.70"/>
                                          </p:val>
                                        </p:tav>
                                        <p:tav tm="100000">
                                          <p:val>
                                            <p:strVal val="#ppt_w"/>
                                          </p:val>
                                        </p:tav>
                                      </p:tavLst>
                                    </p:anim>
                                    <p:anim calcmode="lin" valueType="num">
                                      <p:cBhvr>
                                        <p:cTn id="118" dur="1000" fill="hold"/>
                                        <p:tgtEl>
                                          <p:spTgt spid="50"/>
                                        </p:tgtEl>
                                        <p:attrNameLst>
                                          <p:attrName>ppt_h</p:attrName>
                                        </p:attrNameLst>
                                      </p:cBhvr>
                                      <p:tavLst>
                                        <p:tav tm="0">
                                          <p:val>
                                            <p:strVal val="#ppt_h"/>
                                          </p:val>
                                        </p:tav>
                                        <p:tav tm="100000">
                                          <p:val>
                                            <p:strVal val="#ppt_h"/>
                                          </p:val>
                                        </p:tav>
                                      </p:tavLst>
                                    </p:anim>
                                    <p:animEffect transition="in" filter="fade">
                                      <p:cBhvr>
                                        <p:cTn id="119" dur="1000"/>
                                        <p:tgtEl>
                                          <p:spTgt spid="50"/>
                                        </p:tgtEl>
                                      </p:cBhvr>
                                    </p:animEffect>
                                  </p:childTnLst>
                                </p:cTn>
                              </p:par>
                            </p:childTnLst>
                          </p:cTn>
                        </p:par>
                      </p:childTnLst>
                    </p:cTn>
                  </p:par>
                  <p:par>
                    <p:cTn id="120" fill="hold">
                      <p:stCondLst>
                        <p:cond delay="indefinite"/>
                      </p:stCondLst>
                      <p:childTnLst>
                        <p:par>
                          <p:cTn id="121" fill="hold">
                            <p:stCondLst>
                              <p:cond delay="0"/>
                            </p:stCondLst>
                            <p:childTnLst>
                              <p:par>
                                <p:cTn id="122" presetID="12" presetClass="entr" presetSubtype="4" fill="hold" grpId="0" nodeType="clickEffect">
                                  <p:stCondLst>
                                    <p:cond delay="0"/>
                                  </p:stCondLst>
                                  <p:childTnLst>
                                    <p:set>
                                      <p:cBhvr>
                                        <p:cTn id="123" dur="1" fill="hold">
                                          <p:stCondLst>
                                            <p:cond delay="0"/>
                                          </p:stCondLst>
                                        </p:cTn>
                                        <p:tgtEl>
                                          <p:spTgt spid="156"/>
                                        </p:tgtEl>
                                        <p:attrNameLst>
                                          <p:attrName>style.visibility</p:attrName>
                                        </p:attrNameLst>
                                      </p:cBhvr>
                                      <p:to>
                                        <p:strVal val="visible"/>
                                      </p:to>
                                    </p:set>
                                    <p:animEffect transition="in" filter="slide(fromBottom)">
                                      <p:cBhvr>
                                        <p:cTn id="124" dur="500"/>
                                        <p:tgtEl>
                                          <p:spTgt spid="156"/>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1034"/>
                                        </p:tgtEl>
                                        <p:attrNameLst>
                                          <p:attrName>style.visibility</p:attrName>
                                        </p:attrNameLst>
                                      </p:cBhvr>
                                      <p:to>
                                        <p:strVal val="visible"/>
                                      </p:to>
                                    </p:set>
                                    <p:anim calcmode="lin" valueType="num">
                                      <p:cBhvr additive="base">
                                        <p:cTn id="129" dur="500" fill="hold"/>
                                        <p:tgtEl>
                                          <p:spTgt spid="1034"/>
                                        </p:tgtEl>
                                        <p:attrNameLst>
                                          <p:attrName>ppt_x</p:attrName>
                                        </p:attrNameLst>
                                      </p:cBhvr>
                                      <p:tavLst>
                                        <p:tav tm="0">
                                          <p:val>
                                            <p:strVal val="#ppt_x"/>
                                          </p:val>
                                        </p:tav>
                                        <p:tav tm="100000">
                                          <p:val>
                                            <p:strVal val="#ppt_x"/>
                                          </p:val>
                                        </p:tav>
                                      </p:tavLst>
                                    </p:anim>
                                    <p:anim calcmode="lin" valueType="num">
                                      <p:cBhvr additive="base">
                                        <p:cTn id="130" dur="500" fill="hold"/>
                                        <p:tgtEl>
                                          <p:spTgt spid="1034"/>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036"/>
                                        </p:tgtEl>
                                        <p:attrNameLst>
                                          <p:attrName>style.visibility</p:attrName>
                                        </p:attrNameLst>
                                      </p:cBhvr>
                                      <p:to>
                                        <p:strVal val="visible"/>
                                      </p:to>
                                    </p:set>
                                    <p:anim calcmode="lin" valueType="num">
                                      <p:cBhvr additive="base">
                                        <p:cTn id="133" dur="500" fill="hold"/>
                                        <p:tgtEl>
                                          <p:spTgt spid="1036"/>
                                        </p:tgtEl>
                                        <p:attrNameLst>
                                          <p:attrName>ppt_x</p:attrName>
                                        </p:attrNameLst>
                                      </p:cBhvr>
                                      <p:tavLst>
                                        <p:tav tm="0">
                                          <p:val>
                                            <p:strVal val="#ppt_x"/>
                                          </p:val>
                                        </p:tav>
                                        <p:tav tm="100000">
                                          <p:val>
                                            <p:strVal val="#ppt_x"/>
                                          </p:val>
                                        </p:tav>
                                      </p:tavLst>
                                    </p:anim>
                                    <p:anim calcmode="lin" valueType="num">
                                      <p:cBhvr additive="base">
                                        <p:cTn id="134" dur="500" fill="hold"/>
                                        <p:tgtEl>
                                          <p:spTgt spid="103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038"/>
                                        </p:tgtEl>
                                        <p:attrNameLst>
                                          <p:attrName>style.visibility</p:attrName>
                                        </p:attrNameLst>
                                      </p:cBhvr>
                                      <p:to>
                                        <p:strVal val="visible"/>
                                      </p:to>
                                    </p:set>
                                    <p:anim calcmode="lin" valueType="num">
                                      <p:cBhvr additive="base">
                                        <p:cTn id="137" dur="500" fill="hold"/>
                                        <p:tgtEl>
                                          <p:spTgt spid="1038"/>
                                        </p:tgtEl>
                                        <p:attrNameLst>
                                          <p:attrName>ppt_x</p:attrName>
                                        </p:attrNameLst>
                                      </p:cBhvr>
                                      <p:tavLst>
                                        <p:tav tm="0">
                                          <p:val>
                                            <p:strVal val="#ppt_x"/>
                                          </p:val>
                                        </p:tav>
                                        <p:tav tm="100000">
                                          <p:val>
                                            <p:strVal val="#ppt_x"/>
                                          </p:val>
                                        </p:tav>
                                      </p:tavLst>
                                    </p:anim>
                                    <p:anim calcmode="lin" valueType="num">
                                      <p:cBhvr additive="base">
                                        <p:cTn id="138" dur="500" fill="hold"/>
                                        <p:tgtEl>
                                          <p:spTgt spid="1038"/>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1040"/>
                                        </p:tgtEl>
                                        <p:attrNameLst>
                                          <p:attrName>style.visibility</p:attrName>
                                        </p:attrNameLst>
                                      </p:cBhvr>
                                      <p:to>
                                        <p:strVal val="visible"/>
                                      </p:to>
                                    </p:set>
                                    <p:anim calcmode="lin" valueType="num">
                                      <p:cBhvr additive="base">
                                        <p:cTn id="141" dur="500" fill="hold"/>
                                        <p:tgtEl>
                                          <p:spTgt spid="1040"/>
                                        </p:tgtEl>
                                        <p:attrNameLst>
                                          <p:attrName>ppt_x</p:attrName>
                                        </p:attrNameLst>
                                      </p:cBhvr>
                                      <p:tavLst>
                                        <p:tav tm="0">
                                          <p:val>
                                            <p:strVal val="#ppt_x"/>
                                          </p:val>
                                        </p:tav>
                                        <p:tav tm="100000">
                                          <p:val>
                                            <p:strVal val="#ppt_x"/>
                                          </p:val>
                                        </p:tav>
                                      </p:tavLst>
                                    </p:anim>
                                    <p:anim calcmode="lin" valueType="num">
                                      <p:cBhvr additive="base">
                                        <p:cTn id="142" dur="500" fill="hold"/>
                                        <p:tgtEl>
                                          <p:spTgt spid="1040"/>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042"/>
                                        </p:tgtEl>
                                        <p:attrNameLst>
                                          <p:attrName>style.visibility</p:attrName>
                                        </p:attrNameLst>
                                      </p:cBhvr>
                                      <p:to>
                                        <p:strVal val="visible"/>
                                      </p:to>
                                    </p:set>
                                    <p:anim calcmode="lin" valueType="num">
                                      <p:cBhvr additive="base">
                                        <p:cTn id="145" dur="500" fill="hold"/>
                                        <p:tgtEl>
                                          <p:spTgt spid="1042"/>
                                        </p:tgtEl>
                                        <p:attrNameLst>
                                          <p:attrName>ppt_x</p:attrName>
                                        </p:attrNameLst>
                                      </p:cBhvr>
                                      <p:tavLst>
                                        <p:tav tm="0">
                                          <p:val>
                                            <p:strVal val="#ppt_x"/>
                                          </p:val>
                                        </p:tav>
                                        <p:tav tm="100000">
                                          <p:val>
                                            <p:strVal val="#ppt_x"/>
                                          </p:val>
                                        </p:tav>
                                      </p:tavLst>
                                    </p:anim>
                                    <p:anim calcmode="lin" valueType="num">
                                      <p:cBhvr additive="base">
                                        <p:cTn id="146" dur="500" fill="hold"/>
                                        <p:tgtEl>
                                          <p:spTgt spid="1042"/>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044"/>
                                        </p:tgtEl>
                                        <p:attrNameLst>
                                          <p:attrName>style.visibility</p:attrName>
                                        </p:attrNameLst>
                                      </p:cBhvr>
                                      <p:to>
                                        <p:strVal val="visible"/>
                                      </p:to>
                                    </p:set>
                                    <p:anim calcmode="lin" valueType="num">
                                      <p:cBhvr additive="base">
                                        <p:cTn id="149" dur="500" fill="hold"/>
                                        <p:tgtEl>
                                          <p:spTgt spid="1044"/>
                                        </p:tgtEl>
                                        <p:attrNameLst>
                                          <p:attrName>ppt_x</p:attrName>
                                        </p:attrNameLst>
                                      </p:cBhvr>
                                      <p:tavLst>
                                        <p:tav tm="0">
                                          <p:val>
                                            <p:strVal val="#ppt_x"/>
                                          </p:val>
                                        </p:tav>
                                        <p:tav tm="100000">
                                          <p:val>
                                            <p:strVal val="#ppt_x"/>
                                          </p:val>
                                        </p:tav>
                                      </p:tavLst>
                                    </p:anim>
                                    <p:anim calcmode="lin" valueType="num">
                                      <p:cBhvr additive="base">
                                        <p:cTn id="150" dur="500" fill="hold"/>
                                        <p:tgtEl>
                                          <p:spTgt spid="1044"/>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84"/>
                                        </p:tgtEl>
                                        <p:attrNameLst>
                                          <p:attrName>style.visibility</p:attrName>
                                        </p:attrNameLst>
                                      </p:cBhvr>
                                      <p:to>
                                        <p:strVal val="visible"/>
                                      </p:to>
                                    </p:set>
                                    <p:anim calcmode="lin" valueType="num">
                                      <p:cBhvr additive="base">
                                        <p:cTn id="153" dur="500" fill="hold"/>
                                        <p:tgtEl>
                                          <p:spTgt spid="84"/>
                                        </p:tgtEl>
                                        <p:attrNameLst>
                                          <p:attrName>ppt_x</p:attrName>
                                        </p:attrNameLst>
                                      </p:cBhvr>
                                      <p:tavLst>
                                        <p:tav tm="0">
                                          <p:val>
                                            <p:strVal val="#ppt_x"/>
                                          </p:val>
                                        </p:tav>
                                        <p:tav tm="100000">
                                          <p:val>
                                            <p:strVal val="#ppt_x"/>
                                          </p:val>
                                        </p:tav>
                                      </p:tavLst>
                                    </p:anim>
                                    <p:anim calcmode="lin" valueType="num">
                                      <p:cBhvr additive="base">
                                        <p:cTn id="154" dur="500" fill="hold"/>
                                        <p:tgtEl>
                                          <p:spTgt spid="84"/>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39"/>
                                        </p:tgtEl>
                                        <p:attrNameLst>
                                          <p:attrName>style.visibility</p:attrName>
                                        </p:attrNameLst>
                                      </p:cBhvr>
                                      <p:to>
                                        <p:strVal val="visible"/>
                                      </p:to>
                                    </p:set>
                                    <p:anim calcmode="lin" valueType="num">
                                      <p:cBhvr additive="base">
                                        <p:cTn id="157" dur="500" fill="hold"/>
                                        <p:tgtEl>
                                          <p:spTgt spid="139"/>
                                        </p:tgtEl>
                                        <p:attrNameLst>
                                          <p:attrName>ppt_x</p:attrName>
                                        </p:attrNameLst>
                                      </p:cBhvr>
                                      <p:tavLst>
                                        <p:tav tm="0">
                                          <p:val>
                                            <p:strVal val="#ppt_x"/>
                                          </p:val>
                                        </p:tav>
                                        <p:tav tm="100000">
                                          <p:val>
                                            <p:strVal val="#ppt_x"/>
                                          </p:val>
                                        </p:tav>
                                      </p:tavLst>
                                    </p:anim>
                                    <p:anim calcmode="lin" valueType="num">
                                      <p:cBhvr additive="base">
                                        <p:cTn id="158"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55" presetClass="entr" presetSubtype="0" fill="hold" grpId="0" nodeType="clickEffect">
                                  <p:stCondLst>
                                    <p:cond delay="0"/>
                                  </p:stCondLst>
                                  <p:childTnLst>
                                    <p:set>
                                      <p:cBhvr>
                                        <p:cTn id="162" dur="1" fill="hold">
                                          <p:stCondLst>
                                            <p:cond delay="0"/>
                                          </p:stCondLst>
                                        </p:cTn>
                                        <p:tgtEl>
                                          <p:spTgt spid="157"/>
                                        </p:tgtEl>
                                        <p:attrNameLst>
                                          <p:attrName>style.visibility</p:attrName>
                                        </p:attrNameLst>
                                      </p:cBhvr>
                                      <p:to>
                                        <p:strVal val="visible"/>
                                      </p:to>
                                    </p:set>
                                    <p:anim calcmode="lin" valueType="num">
                                      <p:cBhvr>
                                        <p:cTn id="163" dur="1000" fill="hold"/>
                                        <p:tgtEl>
                                          <p:spTgt spid="157"/>
                                        </p:tgtEl>
                                        <p:attrNameLst>
                                          <p:attrName>ppt_w</p:attrName>
                                        </p:attrNameLst>
                                      </p:cBhvr>
                                      <p:tavLst>
                                        <p:tav tm="0">
                                          <p:val>
                                            <p:strVal val="#ppt_w*0.70"/>
                                          </p:val>
                                        </p:tav>
                                        <p:tav tm="100000">
                                          <p:val>
                                            <p:strVal val="#ppt_w"/>
                                          </p:val>
                                        </p:tav>
                                      </p:tavLst>
                                    </p:anim>
                                    <p:anim calcmode="lin" valueType="num">
                                      <p:cBhvr>
                                        <p:cTn id="164" dur="1000" fill="hold"/>
                                        <p:tgtEl>
                                          <p:spTgt spid="157"/>
                                        </p:tgtEl>
                                        <p:attrNameLst>
                                          <p:attrName>ppt_h</p:attrName>
                                        </p:attrNameLst>
                                      </p:cBhvr>
                                      <p:tavLst>
                                        <p:tav tm="0">
                                          <p:val>
                                            <p:strVal val="#ppt_h"/>
                                          </p:val>
                                        </p:tav>
                                        <p:tav tm="100000">
                                          <p:val>
                                            <p:strVal val="#ppt_h"/>
                                          </p:val>
                                        </p:tav>
                                      </p:tavLst>
                                    </p:anim>
                                    <p:animEffect transition="in" filter="fade">
                                      <p:cBhvr>
                                        <p:cTn id="165" dur="1000"/>
                                        <p:tgtEl>
                                          <p:spTgt spid="157"/>
                                        </p:tgtEl>
                                      </p:cBhvr>
                                    </p:animEffect>
                                  </p:childTnLst>
                                </p:cTn>
                              </p:par>
                            </p:childTnLst>
                          </p:cTn>
                        </p:par>
                      </p:childTnLst>
                    </p:cTn>
                  </p:par>
                  <p:par>
                    <p:cTn id="166" fill="hold">
                      <p:stCondLst>
                        <p:cond delay="indefinite"/>
                      </p:stCondLst>
                      <p:childTnLst>
                        <p:par>
                          <p:cTn id="167" fill="hold">
                            <p:stCondLst>
                              <p:cond delay="0"/>
                            </p:stCondLst>
                            <p:childTnLst>
                              <p:par>
                                <p:cTn id="168" presetID="55" presetClass="entr" presetSubtype="0" fill="hold" nodeType="clickEffect">
                                  <p:stCondLst>
                                    <p:cond delay="0"/>
                                  </p:stCondLst>
                                  <p:childTnLst>
                                    <p:set>
                                      <p:cBhvr>
                                        <p:cTn id="169" dur="1" fill="hold">
                                          <p:stCondLst>
                                            <p:cond delay="0"/>
                                          </p:stCondLst>
                                        </p:cTn>
                                        <p:tgtEl>
                                          <p:spTgt spid="1046"/>
                                        </p:tgtEl>
                                        <p:attrNameLst>
                                          <p:attrName>style.visibility</p:attrName>
                                        </p:attrNameLst>
                                      </p:cBhvr>
                                      <p:to>
                                        <p:strVal val="visible"/>
                                      </p:to>
                                    </p:set>
                                    <p:anim calcmode="lin" valueType="num">
                                      <p:cBhvr>
                                        <p:cTn id="170" dur="1000" fill="hold"/>
                                        <p:tgtEl>
                                          <p:spTgt spid="1046"/>
                                        </p:tgtEl>
                                        <p:attrNameLst>
                                          <p:attrName>ppt_w</p:attrName>
                                        </p:attrNameLst>
                                      </p:cBhvr>
                                      <p:tavLst>
                                        <p:tav tm="0">
                                          <p:val>
                                            <p:strVal val="#ppt_w*0.70"/>
                                          </p:val>
                                        </p:tav>
                                        <p:tav tm="100000">
                                          <p:val>
                                            <p:strVal val="#ppt_w"/>
                                          </p:val>
                                        </p:tav>
                                      </p:tavLst>
                                    </p:anim>
                                    <p:anim calcmode="lin" valueType="num">
                                      <p:cBhvr>
                                        <p:cTn id="171" dur="1000" fill="hold"/>
                                        <p:tgtEl>
                                          <p:spTgt spid="1046"/>
                                        </p:tgtEl>
                                        <p:attrNameLst>
                                          <p:attrName>ppt_h</p:attrName>
                                        </p:attrNameLst>
                                      </p:cBhvr>
                                      <p:tavLst>
                                        <p:tav tm="0">
                                          <p:val>
                                            <p:strVal val="#ppt_h"/>
                                          </p:val>
                                        </p:tav>
                                        <p:tav tm="100000">
                                          <p:val>
                                            <p:strVal val="#ppt_h"/>
                                          </p:val>
                                        </p:tav>
                                      </p:tavLst>
                                    </p:anim>
                                    <p:animEffect transition="in" filter="fade">
                                      <p:cBhvr>
                                        <p:cTn id="172" dur="1000"/>
                                        <p:tgtEl>
                                          <p:spTgt spid="1046"/>
                                        </p:tgtEl>
                                      </p:cBhvr>
                                    </p:animEffect>
                                  </p:childTnLst>
                                </p:cTn>
                              </p:par>
                              <p:par>
                                <p:cTn id="173" presetID="55" presetClass="entr" presetSubtype="0" fill="hold" grpId="0" nodeType="withEffect">
                                  <p:stCondLst>
                                    <p:cond delay="0"/>
                                  </p:stCondLst>
                                  <p:childTnLst>
                                    <p:set>
                                      <p:cBhvr>
                                        <p:cTn id="174" dur="1" fill="hold">
                                          <p:stCondLst>
                                            <p:cond delay="0"/>
                                          </p:stCondLst>
                                        </p:cTn>
                                        <p:tgtEl>
                                          <p:spTgt spid="74"/>
                                        </p:tgtEl>
                                        <p:attrNameLst>
                                          <p:attrName>style.visibility</p:attrName>
                                        </p:attrNameLst>
                                      </p:cBhvr>
                                      <p:to>
                                        <p:strVal val="visible"/>
                                      </p:to>
                                    </p:set>
                                    <p:anim calcmode="lin" valueType="num">
                                      <p:cBhvr>
                                        <p:cTn id="175" dur="1000" fill="hold"/>
                                        <p:tgtEl>
                                          <p:spTgt spid="74"/>
                                        </p:tgtEl>
                                        <p:attrNameLst>
                                          <p:attrName>ppt_w</p:attrName>
                                        </p:attrNameLst>
                                      </p:cBhvr>
                                      <p:tavLst>
                                        <p:tav tm="0">
                                          <p:val>
                                            <p:strVal val="#ppt_w*0.70"/>
                                          </p:val>
                                        </p:tav>
                                        <p:tav tm="100000">
                                          <p:val>
                                            <p:strVal val="#ppt_w"/>
                                          </p:val>
                                        </p:tav>
                                      </p:tavLst>
                                    </p:anim>
                                    <p:anim calcmode="lin" valueType="num">
                                      <p:cBhvr>
                                        <p:cTn id="176" dur="1000" fill="hold"/>
                                        <p:tgtEl>
                                          <p:spTgt spid="74"/>
                                        </p:tgtEl>
                                        <p:attrNameLst>
                                          <p:attrName>ppt_h</p:attrName>
                                        </p:attrNameLst>
                                      </p:cBhvr>
                                      <p:tavLst>
                                        <p:tav tm="0">
                                          <p:val>
                                            <p:strVal val="#ppt_h"/>
                                          </p:val>
                                        </p:tav>
                                        <p:tav tm="100000">
                                          <p:val>
                                            <p:strVal val="#ppt_h"/>
                                          </p:val>
                                        </p:tav>
                                      </p:tavLst>
                                    </p:anim>
                                    <p:animEffect transition="in" filter="fade">
                                      <p:cBhvr>
                                        <p:cTn id="177" dur="1000"/>
                                        <p:tgtEl>
                                          <p:spTgt spid="74"/>
                                        </p:tgtEl>
                                      </p:cBhvr>
                                    </p:animEffect>
                                  </p:childTnLst>
                                </p:cTn>
                              </p:par>
                              <p:par>
                                <p:cTn id="178" presetID="55" presetClass="entr" presetSubtype="0" fill="hold" grpId="0" nodeType="withEffect">
                                  <p:stCondLst>
                                    <p:cond delay="0"/>
                                  </p:stCondLst>
                                  <p:childTnLst>
                                    <p:set>
                                      <p:cBhvr>
                                        <p:cTn id="179" dur="1" fill="hold">
                                          <p:stCondLst>
                                            <p:cond delay="0"/>
                                          </p:stCondLst>
                                        </p:cTn>
                                        <p:tgtEl>
                                          <p:spTgt spid="136"/>
                                        </p:tgtEl>
                                        <p:attrNameLst>
                                          <p:attrName>style.visibility</p:attrName>
                                        </p:attrNameLst>
                                      </p:cBhvr>
                                      <p:to>
                                        <p:strVal val="visible"/>
                                      </p:to>
                                    </p:set>
                                    <p:anim calcmode="lin" valueType="num">
                                      <p:cBhvr>
                                        <p:cTn id="180" dur="1000" fill="hold"/>
                                        <p:tgtEl>
                                          <p:spTgt spid="136"/>
                                        </p:tgtEl>
                                        <p:attrNameLst>
                                          <p:attrName>ppt_w</p:attrName>
                                        </p:attrNameLst>
                                      </p:cBhvr>
                                      <p:tavLst>
                                        <p:tav tm="0">
                                          <p:val>
                                            <p:strVal val="#ppt_w*0.70"/>
                                          </p:val>
                                        </p:tav>
                                        <p:tav tm="100000">
                                          <p:val>
                                            <p:strVal val="#ppt_w"/>
                                          </p:val>
                                        </p:tav>
                                      </p:tavLst>
                                    </p:anim>
                                    <p:anim calcmode="lin" valueType="num">
                                      <p:cBhvr>
                                        <p:cTn id="181" dur="1000" fill="hold"/>
                                        <p:tgtEl>
                                          <p:spTgt spid="136"/>
                                        </p:tgtEl>
                                        <p:attrNameLst>
                                          <p:attrName>ppt_h</p:attrName>
                                        </p:attrNameLst>
                                      </p:cBhvr>
                                      <p:tavLst>
                                        <p:tav tm="0">
                                          <p:val>
                                            <p:strVal val="#ppt_h"/>
                                          </p:val>
                                        </p:tav>
                                        <p:tav tm="100000">
                                          <p:val>
                                            <p:strVal val="#ppt_h"/>
                                          </p:val>
                                        </p:tav>
                                      </p:tavLst>
                                    </p:anim>
                                    <p:animEffect transition="in" filter="fade">
                                      <p:cBhvr>
                                        <p:cTn id="182" dur="1000"/>
                                        <p:tgtEl>
                                          <p:spTgt spid="136"/>
                                        </p:tgtEl>
                                      </p:cBhvr>
                                    </p:animEffect>
                                  </p:childTnLst>
                                </p:cTn>
                              </p:par>
                              <p:par>
                                <p:cTn id="183" presetID="55" presetClass="entr" presetSubtype="0" fill="hold" nodeType="withEffect">
                                  <p:stCondLst>
                                    <p:cond delay="0"/>
                                  </p:stCondLst>
                                  <p:childTnLst>
                                    <p:set>
                                      <p:cBhvr>
                                        <p:cTn id="184" dur="1" fill="hold">
                                          <p:stCondLst>
                                            <p:cond delay="0"/>
                                          </p:stCondLst>
                                        </p:cTn>
                                        <p:tgtEl>
                                          <p:spTgt spid="1052"/>
                                        </p:tgtEl>
                                        <p:attrNameLst>
                                          <p:attrName>style.visibility</p:attrName>
                                        </p:attrNameLst>
                                      </p:cBhvr>
                                      <p:to>
                                        <p:strVal val="visible"/>
                                      </p:to>
                                    </p:set>
                                    <p:anim calcmode="lin" valueType="num">
                                      <p:cBhvr>
                                        <p:cTn id="185" dur="1000" fill="hold"/>
                                        <p:tgtEl>
                                          <p:spTgt spid="1052"/>
                                        </p:tgtEl>
                                        <p:attrNameLst>
                                          <p:attrName>ppt_w</p:attrName>
                                        </p:attrNameLst>
                                      </p:cBhvr>
                                      <p:tavLst>
                                        <p:tav tm="0">
                                          <p:val>
                                            <p:strVal val="#ppt_w*0.70"/>
                                          </p:val>
                                        </p:tav>
                                        <p:tav tm="100000">
                                          <p:val>
                                            <p:strVal val="#ppt_w"/>
                                          </p:val>
                                        </p:tav>
                                      </p:tavLst>
                                    </p:anim>
                                    <p:anim calcmode="lin" valueType="num">
                                      <p:cBhvr>
                                        <p:cTn id="186" dur="1000" fill="hold"/>
                                        <p:tgtEl>
                                          <p:spTgt spid="1052"/>
                                        </p:tgtEl>
                                        <p:attrNameLst>
                                          <p:attrName>ppt_h</p:attrName>
                                        </p:attrNameLst>
                                      </p:cBhvr>
                                      <p:tavLst>
                                        <p:tav tm="0">
                                          <p:val>
                                            <p:strVal val="#ppt_h"/>
                                          </p:val>
                                        </p:tav>
                                        <p:tav tm="100000">
                                          <p:val>
                                            <p:strVal val="#ppt_h"/>
                                          </p:val>
                                        </p:tav>
                                      </p:tavLst>
                                    </p:anim>
                                    <p:animEffect transition="in" filter="fade">
                                      <p:cBhvr>
                                        <p:cTn id="187" dur="1000"/>
                                        <p:tgtEl>
                                          <p:spTgt spid="1052"/>
                                        </p:tgtEl>
                                      </p:cBhvr>
                                    </p:animEffect>
                                  </p:childTnLst>
                                </p:cTn>
                              </p:par>
                              <p:par>
                                <p:cTn id="188" presetID="55" presetClass="entr" presetSubtype="0" fill="hold" nodeType="withEffect">
                                  <p:stCondLst>
                                    <p:cond delay="0"/>
                                  </p:stCondLst>
                                  <p:childTnLst>
                                    <p:set>
                                      <p:cBhvr>
                                        <p:cTn id="189" dur="1" fill="hold">
                                          <p:stCondLst>
                                            <p:cond delay="0"/>
                                          </p:stCondLst>
                                        </p:cTn>
                                        <p:tgtEl>
                                          <p:spTgt spid="1032"/>
                                        </p:tgtEl>
                                        <p:attrNameLst>
                                          <p:attrName>style.visibility</p:attrName>
                                        </p:attrNameLst>
                                      </p:cBhvr>
                                      <p:to>
                                        <p:strVal val="visible"/>
                                      </p:to>
                                    </p:set>
                                    <p:anim calcmode="lin" valueType="num">
                                      <p:cBhvr>
                                        <p:cTn id="190" dur="1000" fill="hold"/>
                                        <p:tgtEl>
                                          <p:spTgt spid="1032"/>
                                        </p:tgtEl>
                                        <p:attrNameLst>
                                          <p:attrName>ppt_w</p:attrName>
                                        </p:attrNameLst>
                                      </p:cBhvr>
                                      <p:tavLst>
                                        <p:tav tm="0">
                                          <p:val>
                                            <p:strVal val="#ppt_w*0.70"/>
                                          </p:val>
                                        </p:tav>
                                        <p:tav tm="100000">
                                          <p:val>
                                            <p:strVal val="#ppt_w"/>
                                          </p:val>
                                        </p:tav>
                                      </p:tavLst>
                                    </p:anim>
                                    <p:anim calcmode="lin" valueType="num">
                                      <p:cBhvr>
                                        <p:cTn id="191" dur="1000" fill="hold"/>
                                        <p:tgtEl>
                                          <p:spTgt spid="1032"/>
                                        </p:tgtEl>
                                        <p:attrNameLst>
                                          <p:attrName>ppt_h</p:attrName>
                                        </p:attrNameLst>
                                      </p:cBhvr>
                                      <p:tavLst>
                                        <p:tav tm="0">
                                          <p:val>
                                            <p:strVal val="#ppt_h"/>
                                          </p:val>
                                        </p:tav>
                                        <p:tav tm="100000">
                                          <p:val>
                                            <p:strVal val="#ppt_h"/>
                                          </p:val>
                                        </p:tav>
                                      </p:tavLst>
                                    </p:anim>
                                    <p:animEffect transition="in" filter="fade">
                                      <p:cBhvr>
                                        <p:cTn id="192" dur="1000"/>
                                        <p:tgtEl>
                                          <p:spTgt spid="1032"/>
                                        </p:tgtEl>
                                      </p:cBhvr>
                                    </p:animEffect>
                                  </p:childTnLst>
                                </p:cTn>
                              </p:par>
                              <p:par>
                                <p:cTn id="193" presetID="55" presetClass="entr" presetSubtype="0" fill="hold" grpId="0" nodeType="withEffect">
                                  <p:stCondLst>
                                    <p:cond delay="0"/>
                                  </p:stCondLst>
                                  <p:childTnLst>
                                    <p:set>
                                      <p:cBhvr>
                                        <p:cTn id="194" dur="1" fill="hold">
                                          <p:stCondLst>
                                            <p:cond delay="0"/>
                                          </p:stCondLst>
                                        </p:cTn>
                                        <p:tgtEl>
                                          <p:spTgt spid="55"/>
                                        </p:tgtEl>
                                        <p:attrNameLst>
                                          <p:attrName>style.visibility</p:attrName>
                                        </p:attrNameLst>
                                      </p:cBhvr>
                                      <p:to>
                                        <p:strVal val="visible"/>
                                      </p:to>
                                    </p:set>
                                    <p:anim calcmode="lin" valueType="num">
                                      <p:cBhvr>
                                        <p:cTn id="195" dur="1000" fill="hold"/>
                                        <p:tgtEl>
                                          <p:spTgt spid="55"/>
                                        </p:tgtEl>
                                        <p:attrNameLst>
                                          <p:attrName>ppt_w</p:attrName>
                                        </p:attrNameLst>
                                      </p:cBhvr>
                                      <p:tavLst>
                                        <p:tav tm="0">
                                          <p:val>
                                            <p:strVal val="#ppt_w*0.70"/>
                                          </p:val>
                                        </p:tav>
                                        <p:tav tm="100000">
                                          <p:val>
                                            <p:strVal val="#ppt_w"/>
                                          </p:val>
                                        </p:tav>
                                      </p:tavLst>
                                    </p:anim>
                                    <p:anim calcmode="lin" valueType="num">
                                      <p:cBhvr>
                                        <p:cTn id="196" dur="1000" fill="hold"/>
                                        <p:tgtEl>
                                          <p:spTgt spid="55"/>
                                        </p:tgtEl>
                                        <p:attrNameLst>
                                          <p:attrName>ppt_h</p:attrName>
                                        </p:attrNameLst>
                                      </p:cBhvr>
                                      <p:tavLst>
                                        <p:tav tm="0">
                                          <p:val>
                                            <p:strVal val="#ppt_h"/>
                                          </p:val>
                                        </p:tav>
                                        <p:tav tm="100000">
                                          <p:val>
                                            <p:strVal val="#ppt_h"/>
                                          </p:val>
                                        </p:tav>
                                      </p:tavLst>
                                    </p:anim>
                                    <p:animEffect transition="in" filter="fade">
                                      <p:cBhvr>
                                        <p:cTn id="197" dur="1000"/>
                                        <p:tgtEl>
                                          <p:spTgt spid="55"/>
                                        </p:tgtEl>
                                      </p:cBhvr>
                                    </p:animEffect>
                                  </p:childTnLst>
                                </p:cTn>
                              </p:par>
                            </p:childTnLst>
                          </p:cTn>
                        </p:par>
                      </p:childTnLst>
                    </p:cTn>
                  </p:par>
                  <p:par>
                    <p:cTn id="198" fill="hold">
                      <p:stCondLst>
                        <p:cond delay="indefinite"/>
                      </p:stCondLst>
                      <p:childTnLst>
                        <p:par>
                          <p:cTn id="199" fill="hold">
                            <p:stCondLst>
                              <p:cond delay="0"/>
                            </p:stCondLst>
                            <p:childTnLst>
                              <p:par>
                                <p:cTn id="200" presetID="55" presetClass="entr" presetSubtype="0" fill="hold" nodeType="clickEffect">
                                  <p:stCondLst>
                                    <p:cond delay="0"/>
                                  </p:stCondLst>
                                  <p:childTnLst>
                                    <p:set>
                                      <p:cBhvr>
                                        <p:cTn id="201" dur="1" fill="hold">
                                          <p:stCondLst>
                                            <p:cond delay="0"/>
                                          </p:stCondLst>
                                        </p:cTn>
                                        <p:tgtEl>
                                          <p:spTgt spid="110"/>
                                        </p:tgtEl>
                                        <p:attrNameLst>
                                          <p:attrName>style.visibility</p:attrName>
                                        </p:attrNameLst>
                                      </p:cBhvr>
                                      <p:to>
                                        <p:strVal val="visible"/>
                                      </p:to>
                                    </p:set>
                                    <p:anim calcmode="lin" valueType="num">
                                      <p:cBhvr>
                                        <p:cTn id="202" dur="1000" fill="hold"/>
                                        <p:tgtEl>
                                          <p:spTgt spid="110"/>
                                        </p:tgtEl>
                                        <p:attrNameLst>
                                          <p:attrName>ppt_w</p:attrName>
                                        </p:attrNameLst>
                                      </p:cBhvr>
                                      <p:tavLst>
                                        <p:tav tm="0">
                                          <p:val>
                                            <p:strVal val="#ppt_w*0.70"/>
                                          </p:val>
                                        </p:tav>
                                        <p:tav tm="100000">
                                          <p:val>
                                            <p:strVal val="#ppt_w"/>
                                          </p:val>
                                        </p:tav>
                                      </p:tavLst>
                                    </p:anim>
                                    <p:anim calcmode="lin" valueType="num">
                                      <p:cBhvr>
                                        <p:cTn id="203" dur="1000" fill="hold"/>
                                        <p:tgtEl>
                                          <p:spTgt spid="110"/>
                                        </p:tgtEl>
                                        <p:attrNameLst>
                                          <p:attrName>ppt_h</p:attrName>
                                        </p:attrNameLst>
                                      </p:cBhvr>
                                      <p:tavLst>
                                        <p:tav tm="0">
                                          <p:val>
                                            <p:strVal val="#ppt_h"/>
                                          </p:val>
                                        </p:tav>
                                        <p:tav tm="100000">
                                          <p:val>
                                            <p:strVal val="#ppt_h"/>
                                          </p:val>
                                        </p:tav>
                                      </p:tavLst>
                                    </p:anim>
                                    <p:animEffect transition="in" filter="fade">
                                      <p:cBhvr>
                                        <p:cTn id="204" dur="1000"/>
                                        <p:tgtEl>
                                          <p:spTgt spid="110"/>
                                        </p:tgtEl>
                                      </p:cBhvr>
                                    </p:animEffect>
                                  </p:childTnLst>
                                </p:cTn>
                              </p:par>
                              <p:par>
                                <p:cTn id="205" presetID="55" presetClass="entr" presetSubtype="0" fill="hold" nodeType="withEffect">
                                  <p:stCondLst>
                                    <p:cond delay="0"/>
                                  </p:stCondLst>
                                  <p:childTnLst>
                                    <p:set>
                                      <p:cBhvr>
                                        <p:cTn id="206" dur="1" fill="hold">
                                          <p:stCondLst>
                                            <p:cond delay="0"/>
                                          </p:stCondLst>
                                        </p:cTn>
                                        <p:tgtEl>
                                          <p:spTgt spid="113"/>
                                        </p:tgtEl>
                                        <p:attrNameLst>
                                          <p:attrName>style.visibility</p:attrName>
                                        </p:attrNameLst>
                                      </p:cBhvr>
                                      <p:to>
                                        <p:strVal val="visible"/>
                                      </p:to>
                                    </p:set>
                                    <p:anim calcmode="lin" valueType="num">
                                      <p:cBhvr>
                                        <p:cTn id="207" dur="1000" fill="hold"/>
                                        <p:tgtEl>
                                          <p:spTgt spid="113"/>
                                        </p:tgtEl>
                                        <p:attrNameLst>
                                          <p:attrName>ppt_w</p:attrName>
                                        </p:attrNameLst>
                                      </p:cBhvr>
                                      <p:tavLst>
                                        <p:tav tm="0">
                                          <p:val>
                                            <p:strVal val="#ppt_w*0.70"/>
                                          </p:val>
                                        </p:tav>
                                        <p:tav tm="100000">
                                          <p:val>
                                            <p:strVal val="#ppt_w"/>
                                          </p:val>
                                        </p:tav>
                                      </p:tavLst>
                                    </p:anim>
                                    <p:anim calcmode="lin" valueType="num">
                                      <p:cBhvr>
                                        <p:cTn id="208" dur="1000" fill="hold"/>
                                        <p:tgtEl>
                                          <p:spTgt spid="113"/>
                                        </p:tgtEl>
                                        <p:attrNameLst>
                                          <p:attrName>ppt_h</p:attrName>
                                        </p:attrNameLst>
                                      </p:cBhvr>
                                      <p:tavLst>
                                        <p:tav tm="0">
                                          <p:val>
                                            <p:strVal val="#ppt_h"/>
                                          </p:val>
                                        </p:tav>
                                        <p:tav tm="100000">
                                          <p:val>
                                            <p:strVal val="#ppt_h"/>
                                          </p:val>
                                        </p:tav>
                                      </p:tavLst>
                                    </p:anim>
                                    <p:animEffect transition="in" filter="fade">
                                      <p:cBhvr>
                                        <p:cTn id="209" dur="1000"/>
                                        <p:tgtEl>
                                          <p:spTgt spid="113"/>
                                        </p:tgtEl>
                                      </p:cBhvr>
                                    </p:animEffect>
                                  </p:childTnLst>
                                </p:cTn>
                              </p:par>
                              <p:par>
                                <p:cTn id="210" presetID="55" presetClass="entr" presetSubtype="0" fill="hold" nodeType="withEffect">
                                  <p:stCondLst>
                                    <p:cond delay="0"/>
                                  </p:stCondLst>
                                  <p:childTnLst>
                                    <p:set>
                                      <p:cBhvr>
                                        <p:cTn id="211" dur="1" fill="hold">
                                          <p:stCondLst>
                                            <p:cond delay="0"/>
                                          </p:stCondLst>
                                        </p:cTn>
                                        <p:tgtEl>
                                          <p:spTgt spid="128"/>
                                        </p:tgtEl>
                                        <p:attrNameLst>
                                          <p:attrName>style.visibility</p:attrName>
                                        </p:attrNameLst>
                                      </p:cBhvr>
                                      <p:to>
                                        <p:strVal val="visible"/>
                                      </p:to>
                                    </p:set>
                                    <p:anim calcmode="lin" valueType="num">
                                      <p:cBhvr>
                                        <p:cTn id="212" dur="1000" fill="hold"/>
                                        <p:tgtEl>
                                          <p:spTgt spid="128"/>
                                        </p:tgtEl>
                                        <p:attrNameLst>
                                          <p:attrName>ppt_w</p:attrName>
                                        </p:attrNameLst>
                                      </p:cBhvr>
                                      <p:tavLst>
                                        <p:tav tm="0">
                                          <p:val>
                                            <p:strVal val="#ppt_w*0.70"/>
                                          </p:val>
                                        </p:tav>
                                        <p:tav tm="100000">
                                          <p:val>
                                            <p:strVal val="#ppt_w"/>
                                          </p:val>
                                        </p:tav>
                                      </p:tavLst>
                                    </p:anim>
                                    <p:anim calcmode="lin" valueType="num">
                                      <p:cBhvr>
                                        <p:cTn id="213" dur="1000" fill="hold"/>
                                        <p:tgtEl>
                                          <p:spTgt spid="128"/>
                                        </p:tgtEl>
                                        <p:attrNameLst>
                                          <p:attrName>ppt_h</p:attrName>
                                        </p:attrNameLst>
                                      </p:cBhvr>
                                      <p:tavLst>
                                        <p:tav tm="0">
                                          <p:val>
                                            <p:strVal val="#ppt_h"/>
                                          </p:val>
                                        </p:tav>
                                        <p:tav tm="100000">
                                          <p:val>
                                            <p:strVal val="#ppt_h"/>
                                          </p:val>
                                        </p:tav>
                                      </p:tavLst>
                                    </p:anim>
                                    <p:animEffect transition="in" filter="fade">
                                      <p:cBhvr>
                                        <p:cTn id="214" dur="1000"/>
                                        <p:tgtEl>
                                          <p:spTgt spid="128"/>
                                        </p:tgtEl>
                                      </p:cBhvr>
                                    </p:animEffect>
                                  </p:childTnLst>
                                </p:cTn>
                              </p:par>
                              <p:par>
                                <p:cTn id="215" presetID="55" presetClass="entr" presetSubtype="0" fill="hold" nodeType="withEffect">
                                  <p:stCondLst>
                                    <p:cond delay="0"/>
                                  </p:stCondLst>
                                  <p:childTnLst>
                                    <p:set>
                                      <p:cBhvr>
                                        <p:cTn id="216" dur="1" fill="hold">
                                          <p:stCondLst>
                                            <p:cond delay="0"/>
                                          </p:stCondLst>
                                        </p:cTn>
                                        <p:tgtEl>
                                          <p:spTgt spid="70"/>
                                        </p:tgtEl>
                                        <p:attrNameLst>
                                          <p:attrName>style.visibility</p:attrName>
                                        </p:attrNameLst>
                                      </p:cBhvr>
                                      <p:to>
                                        <p:strVal val="visible"/>
                                      </p:to>
                                    </p:set>
                                    <p:anim calcmode="lin" valueType="num">
                                      <p:cBhvr>
                                        <p:cTn id="217" dur="1000" fill="hold"/>
                                        <p:tgtEl>
                                          <p:spTgt spid="70"/>
                                        </p:tgtEl>
                                        <p:attrNameLst>
                                          <p:attrName>ppt_w</p:attrName>
                                        </p:attrNameLst>
                                      </p:cBhvr>
                                      <p:tavLst>
                                        <p:tav tm="0">
                                          <p:val>
                                            <p:strVal val="#ppt_w*0.70"/>
                                          </p:val>
                                        </p:tav>
                                        <p:tav tm="100000">
                                          <p:val>
                                            <p:strVal val="#ppt_w"/>
                                          </p:val>
                                        </p:tav>
                                      </p:tavLst>
                                    </p:anim>
                                    <p:anim calcmode="lin" valueType="num">
                                      <p:cBhvr>
                                        <p:cTn id="218" dur="1000" fill="hold"/>
                                        <p:tgtEl>
                                          <p:spTgt spid="70"/>
                                        </p:tgtEl>
                                        <p:attrNameLst>
                                          <p:attrName>ppt_h</p:attrName>
                                        </p:attrNameLst>
                                      </p:cBhvr>
                                      <p:tavLst>
                                        <p:tav tm="0">
                                          <p:val>
                                            <p:strVal val="#ppt_h"/>
                                          </p:val>
                                        </p:tav>
                                        <p:tav tm="100000">
                                          <p:val>
                                            <p:strVal val="#ppt_h"/>
                                          </p:val>
                                        </p:tav>
                                      </p:tavLst>
                                    </p:anim>
                                    <p:animEffect transition="in" filter="fade">
                                      <p:cBhvr>
                                        <p:cTn id="219" dur="1000"/>
                                        <p:tgtEl>
                                          <p:spTgt spid="70"/>
                                        </p:tgtEl>
                                      </p:cBhvr>
                                    </p:animEffect>
                                  </p:childTnLst>
                                </p:cTn>
                              </p:par>
                              <p:par>
                                <p:cTn id="220" presetID="55" presetClass="entr" presetSubtype="0" fill="hold" nodeType="withEffect">
                                  <p:stCondLst>
                                    <p:cond delay="0"/>
                                  </p:stCondLst>
                                  <p:childTnLst>
                                    <p:set>
                                      <p:cBhvr>
                                        <p:cTn id="221" dur="1" fill="hold">
                                          <p:stCondLst>
                                            <p:cond delay="0"/>
                                          </p:stCondLst>
                                        </p:cTn>
                                        <p:tgtEl>
                                          <p:spTgt spid="90"/>
                                        </p:tgtEl>
                                        <p:attrNameLst>
                                          <p:attrName>style.visibility</p:attrName>
                                        </p:attrNameLst>
                                      </p:cBhvr>
                                      <p:to>
                                        <p:strVal val="visible"/>
                                      </p:to>
                                    </p:set>
                                    <p:anim calcmode="lin" valueType="num">
                                      <p:cBhvr>
                                        <p:cTn id="222" dur="1000" fill="hold"/>
                                        <p:tgtEl>
                                          <p:spTgt spid="90"/>
                                        </p:tgtEl>
                                        <p:attrNameLst>
                                          <p:attrName>ppt_w</p:attrName>
                                        </p:attrNameLst>
                                      </p:cBhvr>
                                      <p:tavLst>
                                        <p:tav tm="0">
                                          <p:val>
                                            <p:strVal val="#ppt_w*0.70"/>
                                          </p:val>
                                        </p:tav>
                                        <p:tav tm="100000">
                                          <p:val>
                                            <p:strVal val="#ppt_w"/>
                                          </p:val>
                                        </p:tav>
                                      </p:tavLst>
                                    </p:anim>
                                    <p:anim calcmode="lin" valueType="num">
                                      <p:cBhvr>
                                        <p:cTn id="223" dur="1000" fill="hold"/>
                                        <p:tgtEl>
                                          <p:spTgt spid="90"/>
                                        </p:tgtEl>
                                        <p:attrNameLst>
                                          <p:attrName>ppt_h</p:attrName>
                                        </p:attrNameLst>
                                      </p:cBhvr>
                                      <p:tavLst>
                                        <p:tav tm="0">
                                          <p:val>
                                            <p:strVal val="#ppt_h"/>
                                          </p:val>
                                        </p:tav>
                                        <p:tav tm="100000">
                                          <p:val>
                                            <p:strVal val="#ppt_h"/>
                                          </p:val>
                                        </p:tav>
                                      </p:tavLst>
                                    </p:anim>
                                    <p:animEffect transition="in" filter="fade">
                                      <p:cBhvr>
                                        <p:cTn id="224" dur="1000"/>
                                        <p:tgtEl>
                                          <p:spTgt spid="90"/>
                                        </p:tgtEl>
                                      </p:cBhvr>
                                    </p:animEffect>
                                  </p:childTnLst>
                                </p:cTn>
                              </p:par>
                              <p:par>
                                <p:cTn id="225" presetID="55" presetClass="entr" presetSubtype="0" fill="hold" nodeType="withEffect">
                                  <p:stCondLst>
                                    <p:cond delay="0"/>
                                  </p:stCondLst>
                                  <p:childTnLst>
                                    <p:set>
                                      <p:cBhvr>
                                        <p:cTn id="226" dur="1" fill="hold">
                                          <p:stCondLst>
                                            <p:cond delay="0"/>
                                          </p:stCondLst>
                                        </p:cTn>
                                        <p:tgtEl>
                                          <p:spTgt spid="84"/>
                                        </p:tgtEl>
                                        <p:attrNameLst>
                                          <p:attrName>style.visibility</p:attrName>
                                        </p:attrNameLst>
                                      </p:cBhvr>
                                      <p:to>
                                        <p:strVal val="visible"/>
                                      </p:to>
                                    </p:set>
                                    <p:anim calcmode="lin" valueType="num">
                                      <p:cBhvr>
                                        <p:cTn id="227" dur="1000" fill="hold"/>
                                        <p:tgtEl>
                                          <p:spTgt spid="84"/>
                                        </p:tgtEl>
                                        <p:attrNameLst>
                                          <p:attrName>ppt_w</p:attrName>
                                        </p:attrNameLst>
                                      </p:cBhvr>
                                      <p:tavLst>
                                        <p:tav tm="0">
                                          <p:val>
                                            <p:strVal val="#ppt_w*0.70"/>
                                          </p:val>
                                        </p:tav>
                                        <p:tav tm="100000">
                                          <p:val>
                                            <p:strVal val="#ppt_w"/>
                                          </p:val>
                                        </p:tav>
                                      </p:tavLst>
                                    </p:anim>
                                    <p:anim calcmode="lin" valueType="num">
                                      <p:cBhvr>
                                        <p:cTn id="228" dur="1000" fill="hold"/>
                                        <p:tgtEl>
                                          <p:spTgt spid="84"/>
                                        </p:tgtEl>
                                        <p:attrNameLst>
                                          <p:attrName>ppt_h</p:attrName>
                                        </p:attrNameLst>
                                      </p:cBhvr>
                                      <p:tavLst>
                                        <p:tav tm="0">
                                          <p:val>
                                            <p:strVal val="#ppt_h"/>
                                          </p:val>
                                        </p:tav>
                                        <p:tav tm="100000">
                                          <p:val>
                                            <p:strVal val="#ppt_h"/>
                                          </p:val>
                                        </p:tav>
                                      </p:tavLst>
                                    </p:anim>
                                    <p:animEffect transition="in" filter="fade">
                                      <p:cBhvr>
                                        <p:cTn id="229" dur="1000"/>
                                        <p:tgtEl>
                                          <p:spTgt spid="84"/>
                                        </p:tgtEl>
                                      </p:cBhvr>
                                    </p:animEffect>
                                  </p:childTnLst>
                                </p:cTn>
                              </p:par>
                              <p:par>
                                <p:cTn id="230" presetID="55" presetClass="entr" presetSubtype="0" fill="hold" nodeType="withEffect">
                                  <p:stCondLst>
                                    <p:cond delay="0"/>
                                  </p:stCondLst>
                                  <p:childTnLst>
                                    <p:set>
                                      <p:cBhvr>
                                        <p:cTn id="231" dur="1" fill="hold">
                                          <p:stCondLst>
                                            <p:cond delay="0"/>
                                          </p:stCondLst>
                                        </p:cTn>
                                        <p:tgtEl>
                                          <p:spTgt spid="125"/>
                                        </p:tgtEl>
                                        <p:attrNameLst>
                                          <p:attrName>style.visibility</p:attrName>
                                        </p:attrNameLst>
                                      </p:cBhvr>
                                      <p:to>
                                        <p:strVal val="visible"/>
                                      </p:to>
                                    </p:set>
                                    <p:anim calcmode="lin" valueType="num">
                                      <p:cBhvr>
                                        <p:cTn id="232" dur="1000" fill="hold"/>
                                        <p:tgtEl>
                                          <p:spTgt spid="125"/>
                                        </p:tgtEl>
                                        <p:attrNameLst>
                                          <p:attrName>ppt_w</p:attrName>
                                        </p:attrNameLst>
                                      </p:cBhvr>
                                      <p:tavLst>
                                        <p:tav tm="0">
                                          <p:val>
                                            <p:strVal val="#ppt_w*0.70"/>
                                          </p:val>
                                        </p:tav>
                                        <p:tav tm="100000">
                                          <p:val>
                                            <p:strVal val="#ppt_w"/>
                                          </p:val>
                                        </p:tav>
                                      </p:tavLst>
                                    </p:anim>
                                    <p:anim calcmode="lin" valueType="num">
                                      <p:cBhvr>
                                        <p:cTn id="233" dur="1000" fill="hold"/>
                                        <p:tgtEl>
                                          <p:spTgt spid="125"/>
                                        </p:tgtEl>
                                        <p:attrNameLst>
                                          <p:attrName>ppt_h</p:attrName>
                                        </p:attrNameLst>
                                      </p:cBhvr>
                                      <p:tavLst>
                                        <p:tav tm="0">
                                          <p:val>
                                            <p:strVal val="#ppt_h"/>
                                          </p:val>
                                        </p:tav>
                                        <p:tav tm="100000">
                                          <p:val>
                                            <p:strVal val="#ppt_h"/>
                                          </p:val>
                                        </p:tav>
                                      </p:tavLst>
                                    </p:anim>
                                    <p:animEffect transition="in" filter="fade">
                                      <p:cBhvr>
                                        <p:cTn id="234" dur="1000"/>
                                        <p:tgtEl>
                                          <p:spTgt spid="125"/>
                                        </p:tgtEl>
                                      </p:cBhvr>
                                    </p:animEffect>
                                  </p:childTnLst>
                                </p:cTn>
                              </p:par>
                              <p:par>
                                <p:cTn id="235" presetID="55" presetClass="entr" presetSubtype="0" fill="hold" nodeType="withEffect">
                                  <p:stCondLst>
                                    <p:cond delay="0"/>
                                  </p:stCondLst>
                                  <p:childTnLst>
                                    <p:set>
                                      <p:cBhvr>
                                        <p:cTn id="236" dur="1" fill="hold">
                                          <p:stCondLst>
                                            <p:cond delay="0"/>
                                          </p:stCondLst>
                                        </p:cTn>
                                        <p:tgtEl>
                                          <p:spTgt spid="104"/>
                                        </p:tgtEl>
                                        <p:attrNameLst>
                                          <p:attrName>style.visibility</p:attrName>
                                        </p:attrNameLst>
                                      </p:cBhvr>
                                      <p:to>
                                        <p:strVal val="visible"/>
                                      </p:to>
                                    </p:set>
                                    <p:anim calcmode="lin" valueType="num">
                                      <p:cBhvr>
                                        <p:cTn id="237" dur="1000" fill="hold"/>
                                        <p:tgtEl>
                                          <p:spTgt spid="104"/>
                                        </p:tgtEl>
                                        <p:attrNameLst>
                                          <p:attrName>ppt_w</p:attrName>
                                        </p:attrNameLst>
                                      </p:cBhvr>
                                      <p:tavLst>
                                        <p:tav tm="0">
                                          <p:val>
                                            <p:strVal val="#ppt_w*0.70"/>
                                          </p:val>
                                        </p:tav>
                                        <p:tav tm="100000">
                                          <p:val>
                                            <p:strVal val="#ppt_w"/>
                                          </p:val>
                                        </p:tav>
                                      </p:tavLst>
                                    </p:anim>
                                    <p:anim calcmode="lin" valueType="num">
                                      <p:cBhvr>
                                        <p:cTn id="238" dur="1000" fill="hold"/>
                                        <p:tgtEl>
                                          <p:spTgt spid="104"/>
                                        </p:tgtEl>
                                        <p:attrNameLst>
                                          <p:attrName>ppt_h</p:attrName>
                                        </p:attrNameLst>
                                      </p:cBhvr>
                                      <p:tavLst>
                                        <p:tav tm="0">
                                          <p:val>
                                            <p:strVal val="#ppt_h"/>
                                          </p:val>
                                        </p:tav>
                                        <p:tav tm="100000">
                                          <p:val>
                                            <p:strVal val="#ppt_h"/>
                                          </p:val>
                                        </p:tav>
                                      </p:tavLst>
                                    </p:anim>
                                    <p:animEffect transition="in" filter="fade">
                                      <p:cBhvr>
                                        <p:cTn id="239" dur="1000"/>
                                        <p:tgtEl>
                                          <p:spTgt spid="104"/>
                                        </p:tgtEl>
                                      </p:cBhvr>
                                    </p:animEffect>
                                  </p:childTnLst>
                                </p:cTn>
                              </p:par>
                              <p:par>
                                <p:cTn id="240" presetID="55" presetClass="entr" presetSubtype="0" fill="hold" nodeType="withEffect">
                                  <p:stCondLst>
                                    <p:cond delay="0"/>
                                  </p:stCondLst>
                                  <p:childTnLst>
                                    <p:set>
                                      <p:cBhvr>
                                        <p:cTn id="241" dur="1" fill="hold">
                                          <p:stCondLst>
                                            <p:cond delay="0"/>
                                          </p:stCondLst>
                                        </p:cTn>
                                        <p:tgtEl>
                                          <p:spTgt spid="119"/>
                                        </p:tgtEl>
                                        <p:attrNameLst>
                                          <p:attrName>style.visibility</p:attrName>
                                        </p:attrNameLst>
                                      </p:cBhvr>
                                      <p:to>
                                        <p:strVal val="visible"/>
                                      </p:to>
                                    </p:set>
                                    <p:anim calcmode="lin" valueType="num">
                                      <p:cBhvr>
                                        <p:cTn id="242" dur="1000" fill="hold"/>
                                        <p:tgtEl>
                                          <p:spTgt spid="119"/>
                                        </p:tgtEl>
                                        <p:attrNameLst>
                                          <p:attrName>ppt_w</p:attrName>
                                        </p:attrNameLst>
                                      </p:cBhvr>
                                      <p:tavLst>
                                        <p:tav tm="0">
                                          <p:val>
                                            <p:strVal val="#ppt_w*0.70"/>
                                          </p:val>
                                        </p:tav>
                                        <p:tav tm="100000">
                                          <p:val>
                                            <p:strVal val="#ppt_w"/>
                                          </p:val>
                                        </p:tav>
                                      </p:tavLst>
                                    </p:anim>
                                    <p:anim calcmode="lin" valueType="num">
                                      <p:cBhvr>
                                        <p:cTn id="243" dur="1000" fill="hold"/>
                                        <p:tgtEl>
                                          <p:spTgt spid="119"/>
                                        </p:tgtEl>
                                        <p:attrNameLst>
                                          <p:attrName>ppt_h</p:attrName>
                                        </p:attrNameLst>
                                      </p:cBhvr>
                                      <p:tavLst>
                                        <p:tav tm="0">
                                          <p:val>
                                            <p:strVal val="#ppt_h"/>
                                          </p:val>
                                        </p:tav>
                                        <p:tav tm="100000">
                                          <p:val>
                                            <p:strVal val="#ppt_h"/>
                                          </p:val>
                                        </p:tav>
                                      </p:tavLst>
                                    </p:anim>
                                    <p:animEffect transition="in" filter="fade">
                                      <p:cBhvr>
                                        <p:cTn id="244" dur="1000"/>
                                        <p:tgtEl>
                                          <p:spTgt spid="119"/>
                                        </p:tgtEl>
                                      </p:cBhvr>
                                    </p:animEffect>
                                  </p:childTnLst>
                                </p:cTn>
                              </p:par>
                              <p:par>
                                <p:cTn id="245" presetID="55" presetClass="entr" presetSubtype="0" fill="hold" nodeType="withEffect">
                                  <p:stCondLst>
                                    <p:cond delay="0"/>
                                  </p:stCondLst>
                                  <p:childTnLst>
                                    <p:set>
                                      <p:cBhvr>
                                        <p:cTn id="246" dur="1" fill="hold">
                                          <p:stCondLst>
                                            <p:cond delay="0"/>
                                          </p:stCondLst>
                                        </p:cTn>
                                        <p:tgtEl>
                                          <p:spTgt spid="122"/>
                                        </p:tgtEl>
                                        <p:attrNameLst>
                                          <p:attrName>style.visibility</p:attrName>
                                        </p:attrNameLst>
                                      </p:cBhvr>
                                      <p:to>
                                        <p:strVal val="visible"/>
                                      </p:to>
                                    </p:set>
                                    <p:anim calcmode="lin" valueType="num">
                                      <p:cBhvr>
                                        <p:cTn id="247" dur="1000" fill="hold"/>
                                        <p:tgtEl>
                                          <p:spTgt spid="122"/>
                                        </p:tgtEl>
                                        <p:attrNameLst>
                                          <p:attrName>ppt_w</p:attrName>
                                        </p:attrNameLst>
                                      </p:cBhvr>
                                      <p:tavLst>
                                        <p:tav tm="0">
                                          <p:val>
                                            <p:strVal val="#ppt_w*0.70"/>
                                          </p:val>
                                        </p:tav>
                                        <p:tav tm="100000">
                                          <p:val>
                                            <p:strVal val="#ppt_w"/>
                                          </p:val>
                                        </p:tav>
                                      </p:tavLst>
                                    </p:anim>
                                    <p:anim calcmode="lin" valueType="num">
                                      <p:cBhvr>
                                        <p:cTn id="248" dur="1000" fill="hold"/>
                                        <p:tgtEl>
                                          <p:spTgt spid="122"/>
                                        </p:tgtEl>
                                        <p:attrNameLst>
                                          <p:attrName>ppt_h</p:attrName>
                                        </p:attrNameLst>
                                      </p:cBhvr>
                                      <p:tavLst>
                                        <p:tav tm="0">
                                          <p:val>
                                            <p:strVal val="#ppt_h"/>
                                          </p:val>
                                        </p:tav>
                                        <p:tav tm="100000">
                                          <p:val>
                                            <p:strVal val="#ppt_h"/>
                                          </p:val>
                                        </p:tav>
                                      </p:tavLst>
                                    </p:anim>
                                    <p:animEffect transition="in" filter="fade">
                                      <p:cBhvr>
                                        <p:cTn id="249" dur="1000"/>
                                        <p:tgtEl>
                                          <p:spTgt spid="122"/>
                                        </p:tgtEl>
                                      </p:cBhvr>
                                    </p:animEffect>
                                  </p:childTnLst>
                                </p:cTn>
                              </p:par>
                              <p:par>
                                <p:cTn id="250" presetID="55" presetClass="entr" presetSubtype="0" fill="hold" nodeType="withEffect">
                                  <p:stCondLst>
                                    <p:cond delay="0"/>
                                  </p:stCondLst>
                                  <p:childTnLst>
                                    <p:set>
                                      <p:cBhvr>
                                        <p:cTn id="251" dur="1" fill="hold">
                                          <p:stCondLst>
                                            <p:cond delay="0"/>
                                          </p:stCondLst>
                                        </p:cTn>
                                        <p:tgtEl>
                                          <p:spTgt spid="107"/>
                                        </p:tgtEl>
                                        <p:attrNameLst>
                                          <p:attrName>style.visibility</p:attrName>
                                        </p:attrNameLst>
                                      </p:cBhvr>
                                      <p:to>
                                        <p:strVal val="visible"/>
                                      </p:to>
                                    </p:set>
                                    <p:anim calcmode="lin" valueType="num">
                                      <p:cBhvr>
                                        <p:cTn id="252" dur="1000" fill="hold"/>
                                        <p:tgtEl>
                                          <p:spTgt spid="107"/>
                                        </p:tgtEl>
                                        <p:attrNameLst>
                                          <p:attrName>ppt_w</p:attrName>
                                        </p:attrNameLst>
                                      </p:cBhvr>
                                      <p:tavLst>
                                        <p:tav tm="0">
                                          <p:val>
                                            <p:strVal val="#ppt_w*0.70"/>
                                          </p:val>
                                        </p:tav>
                                        <p:tav tm="100000">
                                          <p:val>
                                            <p:strVal val="#ppt_w"/>
                                          </p:val>
                                        </p:tav>
                                      </p:tavLst>
                                    </p:anim>
                                    <p:anim calcmode="lin" valueType="num">
                                      <p:cBhvr>
                                        <p:cTn id="253" dur="1000" fill="hold"/>
                                        <p:tgtEl>
                                          <p:spTgt spid="107"/>
                                        </p:tgtEl>
                                        <p:attrNameLst>
                                          <p:attrName>ppt_h</p:attrName>
                                        </p:attrNameLst>
                                      </p:cBhvr>
                                      <p:tavLst>
                                        <p:tav tm="0">
                                          <p:val>
                                            <p:strVal val="#ppt_h"/>
                                          </p:val>
                                        </p:tav>
                                        <p:tav tm="100000">
                                          <p:val>
                                            <p:strVal val="#ppt_h"/>
                                          </p:val>
                                        </p:tav>
                                      </p:tavLst>
                                    </p:anim>
                                    <p:animEffect transition="in" filter="fade">
                                      <p:cBhvr>
                                        <p:cTn id="254" dur="1000"/>
                                        <p:tgtEl>
                                          <p:spTgt spid="107"/>
                                        </p:tgtEl>
                                      </p:cBhvr>
                                    </p:animEffect>
                                  </p:childTnLst>
                                </p:cTn>
                              </p:par>
                              <p:par>
                                <p:cTn id="255" presetID="55" presetClass="entr" presetSubtype="0" fill="hold" nodeType="withEffect">
                                  <p:stCondLst>
                                    <p:cond delay="0"/>
                                  </p:stCondLst>
                                  <p:childTnLst>
                                    <p:set>
                                      <p:cBhvr>
                                        <p:cTn id="256" dur="1" fill="hold">
                                          <p:stCondLst>
                                            <p:cond delay="0"/>
                                          </p:stCondLst>
                                        </p:cTn>
                                        <p:tgtEl>
                                          <p:spTgt spid="116"/>
                                        </p:tgtEl>
                                        <p:attrNameLst>
                                          <p:attrName>style.visibility</p:attrName>
                                        </p:attrNameLst>
                                      </p:cBhvr>
                                      <p:to>
                                        <p:strVal val="visible"/>
                                      </p:to>
                                    </p:set>
                                    <p:anim calcmode="lin" valueType="num">
                                      <p:cBhvr>
                                        <p:cTn id="257" dur="1000" fill="hold"/>
                                        <p:tgtEl>
                                          <p:spTgt spid="116"/>
                                        </p:tgtEl>
                                        <p:attrNameLst>
                                          <p:attrName>ppt_w</p:attrName>
                                        </p:attrNameLst>
                                      </p:cBhvr>
                                      <p:tavLst>
                                        <p:tav tm="0">
                                          <p:val>
                                            <p:strVal val="#ppt_w*0.70"/>
                                          </p:val>
                                        </p:tav>
                                        <p:tav tm="100000">
                                          <p:val>
                                            <p:strVal val="#ppt_w"/>
                                          </p:val>
                                        </p:tav>
                                      </p:tavLst>
                                    </p:anim>
                                    <p:anim calcmode="lin" valueType="num">
                                      <p:cBhvr>
                                        <p:cTn id="258" dur="1000" fill="hold"/>
                                        <p:tgtEl>
                                          <p:spTgt spid="116"/>
                                        </p:tgtEl>
                                        <p:attrNameLst>
                                          <p:attrName>ppt_h</p:attrName>
                                        </p:attrNameLst>
                                      </p:cBhvr>
                                      <p:tavLst>
                                        <p:tav tm="0">
                                          <p:val>
                                            <p:strVal val="#ppt_h"/>
                                          </p:val>
                                        </p:tav>
                                        <p:tav tm="100000">
                                          <p:val>
                                            <p:strVal val="#ppt_h"/>
                                          </p:val>
                                        </p:tav>
                                      </p:tavLst>
                                    </p:anim>
                                    <p:animEffect transition="in" filter="fade">
                                      <p:cBhvr>
                                        <p:cTn id="259" dur="1000"/>
                                        <p:tgtEl>
                                          <p:spTgt spid="116"/>
                                        </p:tgtEl>
                                      </p:cBhvr>
                                    </p:animEffect>
                                  </p:childTnLst>
                                </p:cTn>
                              </p:par>
                              <p:par>
                                <p:cTn id="260" presetID="55" presetClass="entr" presetSubtype="0" fill="hold" nodeType="withEffect">
                                  <p:stCondLst>
                                    <p:cond delay="0"/>
                                  </p:stCondLst>
                                  <p:childTnLst>
                                    <p:set>
                                      <p:cBhvr>
                                        <p:cTn id="261" dur="1" fill="hold">
                                          <p:stCondLst>
                                            <p:cond delay="0"/>
                                          </p:stCondLst>
                                        </p:cTn>
                                        <p:tgtEl>
                                          <p:spTgt spid="131"/>
                                        </p:tgtEl>
                                        <p:attrNameLst>
                                          <p:attrName>style.visibility</p:attrName>
                                        </p:attrNameLst>
                                      </p:cBhvr>
                                      <p:to>
                                        <p:strVal val="visible"/>
                                      </p:to>
                                    </p:set>
                                    <p:anim calcmode="lin" valueType="num">
                                      <p:cBhvr>
                                        <p:cTn id="262" dur="1000" fill="hold"/>
                                        <p:tgtEl>
                                          <p:spTgt spid="131"/>
                                        </p:tgtEl>
                                        <p:attrNameLst>
                                          <p:attrName>ppt_w</p:attrName>
                                        </p:attrNameLst>
                                      </p:cBhvr>
                                      <p:tavLst>
                                        <p:tav tm="0">
                                          <p:val>
                                            <p:strVal val="#ppt_w*0.70"/>
                                          </p:val>
                                        </p:tav>
                                        <p:tav tm="100000">
                                          <p:val>
                                            <p:strVal val="#ppt_w"/>
                                          </p:val>
                                        </p:tav>
                                      </p:tavLst>
                                    </p:anim>
                                    <p:anim calcmode="lin" valueType="num">
                                      <p:cBhvr>
                                        <p:cTn id="263" dur="1000" fill="hold"/>
                                        <p:tgtEl>
                                          <p:spTgt spid="131"/>
                                        </p:tgtEl>
                                        <p:attrNameLst>
                                          <p:attrName>ppt_h</p:attrName>
                                        </p:attrNameLst>
                                      </p:cBhvr>
                                      <p:tavLst>
                                        <p:tav tm="0">
                                          <p:val>
                                            <p:strVal val="#ppt_h"/>
                                          </p:val>
                                        </p:tav>
                                        <p:tav tm="100000">
                                          <p:val>
                                            <p:strVal val="#ppt_h"/>
                                          </p:val>
                                        </p:tav>
                                      </p:tavLst>
                                    </p:anim>
                                    <p:animEffect transition="in" filter="fade">
                                      <p:cBhvr>
                                        <p:cTn id="264" dur="1000"/>
                                        <p:tgtEl>
                                          <p:spTgt spid="131"/>
                                        </p:tgtEl>
                                      </p:cBhvr>
                                    </p:animEffect>
                                  </p:childTnLst>
                                </p:cTn>
                              </p:par>
                              <p:par>
                                <p:cTn id="265" presetID="55" presetClass="entr" presetSubtype="0" fill="hold" nodeType="withEffect">
                                  <p:stCondLst>
                                    <p:cond delay="0"/>
                                  </p:stCondLst>
                                  <p:childTnLst>
                                    <p:set>
                                      <p:cBhvr>
                                        <p:cTn id="266" dur="1" fill="hold">
                                          <p:stCondLst>
                                            <p:cond delay="0"/>
                                          </p:stCondLst>
                                        </p:cTn>
                                        <p:tgtEl>
                                          <p:spTgt spid="93"/>
                                        </p:tgtEl>
                                        <p:attrNameLst>
                                          <p:attrName>style.visibility</p:attrName>
                                        </p:attrNameLst>
                                      </p:cBhvr>
                                      <p:to>
                                        <p:strVal val="visible"/>
                                      </p:to>
                                    </p:set>
                                    <p:anim calcmode="lin" valueType="num">
                                      <p:cBhvr>
                                        <p:cTn id="267" dur="1000" fill="hold"/>
                                        <p:tgtEl>
                                          <p:spTgt spid="93"/>
                                        </p:tgtEl>
                                        <p:attrNameLst>
                                          <p:attrName>ppt_w</p:attrName>
                                        </p:attrNameLst>
                                      </p:cBhvr>
                                      <p:tavLst>
                                        <p:tav tm="0">
                                          <p:val>
                                            <p:strVal val="#ppt_w*0.70"/>
                                          </p:val>
                                        </p:tav>
                                        <p:tav tm="100000">
                                          <p:val>
                                            <p:strVal val="#ppt_w"/>
                                          </p:val>
                                        </p:tav>
                                      </p:tavLst>
                                    </p:anim>
                                    <p:anim calcmode="lin" valueType="num">
                                      <p:cBhvr>
                                        <p:cTn id="268" dur="1000" fill="hold"/>
                                        <p:tgtEl>
                                          <p:spTgt spid="93"/>
                                        </p:tgtEl>
                                        <p:attrNameLst>
                                          <p:attrName>ppt_h</p:attrName>
                                        </p:attrNameLst>
                                      </p:cBhvr>
                                      <p:tavLst>
                                        <p:tav tm="0">
                                          <p:val>
                                            <p:strVal val="#ppt_h"/>
                                          </p:val>
                                        </p:tav>
                                        <p:tav tm="100000">
                                          <p:val>
                                            <p:strVal val="#ppt_h"/>
                                          </p:val>
                                        </p:tav>
                                      </p:tavLst>
                                    </p:anim>
                                    <p:animEffect transition="in" filter="fade">
                                      <p:cBhvr>
                                        <p:cTn id="269" dur="1000"/>
                                        <p:tgtEl>
                                          <p:spTgt spid="93"/>
                                        </p:tgtEl>
                                      </p:cBhvr>
                                    </p:animEffect>
                                  </p:childTnLst>
                                </p:cTn>
                              </p:par>
                              <p:par>
                                <p:cTn id="270" presetID="55" presetClass="entr" presetSubtype="0" fill="hold" nodeType="withEffect">
                                  <p:stCondLst>
                                    <p:cond delay="0"/>
                                  </p:stCondLst>
                                  <p:childTnLst>
                                    <p:set>
                                      <p:cBhvr>
                                        <p:cTn id="271" dur="1" fill="hold">
                                          <p:stCondLst>
                                            <p:cond delay="0"/>
                                          </p:stCondLst>
                                        </p:cTn>
                                        <p:tgtEl>
                                          <p:spTgt spid="139"/>
                                        </p:tgtEl>
                                        <p:attrNameLst>
                                          <p:attrName>style.visibility</p:attrName>
                                        </p:attrNameLst>
                                      </p:cBhvr>
                                      <p:to>
                                        <p:strVal val="visible"/>
                                      </p:to>
                                    </p:set>
                                    <p:anim calcmode="lin" valueType="num">
                                      <p:cBhvr>
                                        <p:cTn id="272" dur="1000" fill="hold"/>
                                        <p:tgtEl>
                                          <p:spTgt spid="139"/>
                                        </p:tgtEl>
                                        <p:attrNameLst>
                                          <p:attrName>ppt_w</p:attrName>
                                        </p:attrNameLst>
                                      </p:cBhvr>
                                      <p:tavLst>
                                        <p:tav tm="0">
                                          <p:val>
                                            <p:strVal val="#ppt_w*0.70"/>
                                          </p:val>
                                        </p:tav>
                                        <p:tav tm="100000">
                                          <p:val>
                                            <p:strVal val="#ppt_w"/>
                                          </p:val>
                                        </p:tav>
                                      </p:tavLst>
                                    </p:anim>
                                    <p:anim calcmode="lin" valueType="num">
                                      <p:cBhvr>
                                        <p:cTn id="273" dur="1000" fill="hold"/>
                                        <p:tgtEl>
                                          <p:spTgt spid="139"/>
                                        </p:tgtEl>
                                        <p:attrNameLst>
                                          <p:attrName>ppt_h</p:attrName>
                                        </p:attrNameLst>
                                      </p:cBhvr>
                                      <p:tavLst>
                                        <p:tav tm="0">
                                          <p:val>
                                            <p:strVal val="#ppt_h"/>
                                          </p:val>
                                        </p:tav>
                                        <p:tav tm="100000">
                                          <p:val>
                                            <p:strVal val="#ppt_h"/>
                                          </p:val>
                                        </p:tav>
                                      </p:tavLst>
                                    </p:anim>
                                    <p:animEffect transition="in" filter="fade">
                                      <p:cBhvr>
                                        <p:cTn id="274" dur="1000"/>
                                        <p:tgtEl>
                                          <p:spTgt spid="139"/>
                                        </p:tgtEl>
                                      </p:cBhvr>
                                    </p:animEffect>
                                  </p:childTnLst>
                                </p:cTn>
                              </p:par>
                              <p:par>
                                <p:cTn id="275" presetID="55" presetClass="entr" presetSubtype="0" fill="hold" nodeType="withEffect">
                                  <p:stCondLst>
                                    <p:cond delay="0"/>
                                  </p:stCondLst>
                                  <p:childTnLst>
                                    <p:set>
                                      <p:cBhvr>
                                        <p:cTn id="276" dur="1" fill="hold">
                                          <p:stCondLst>
                                            <p:cond delay="0"/>
                                          </p:stCondLst>
                                        </p:cTn>
                                        <p:tgtEl>
                                          <p:spTgt spid="145"/>
                                        </p:tgtEl>
                                        <p:attrNameLst>
                                          <p:attrName>style.visibility</p:attrName>
                                        </p:attrNameLst>
                                      </p:cBhvr>
                                      <p:to>
                                        <p:strVal val="visible"/>
                                      </p:to>
                                    </p:set>
                                    <p:anim calcmode="lin" valueType="num">
                                      <p:cBhvr>
                                        <p:cTn id="277" dur="1000" fill="hold"/>
                                        <p:tgtEl>
                                          <p:spTgt spid="145"/>
                                        </p:tgtEl>
                                        <p:attrNameLst>
                                          <p:attrName>ppt_w</p:attrName>
                                        </p:attrNameLst>
                                      </p:cBhvr>
                                      <p:tavLst>
                                        <p:tav tm="0">
                                          <p:val>
                                            <p:strVal val="#ppt_w*0.70"/>
                                          </p:val>
                                        </p:tav>
                                        <p:tav tm="100000">
                                          <p:val>
                                            <p:strVal val="#ppt_w"/>
                                          </p:val>
                                        </p:tav>
                                      </p:tavLst>
                                    </p:anim>
                                    <p:anim calcmode="lin" valueType="num">
                                      <p:cBhvr>
                                        <p:cTn id="278" dur="1000" fill="hold"/>
                                        <p:tgtEl>
                                          <p:spTgt spid="145"/>
                                        </p:tgtEl>
                                        <p:attrNameLst>
                                          <p:attrName>ppt_h</p:attrName>
                                        </p:attrNameLst>
                                      </p:cBhvr>
                                      <p:tavLst>
                                        <p:tav tm="0">
                                          <p:val>
                                            <p:strVal val="#ppt_h"/>
                                          </p:val>
                                        </p:tav>
                                        <p:tav tm="100000">
                                          <p:val>
                                            <p:strVal val="#ppt_h"/>
                                          </p:val>
                                        </p:tav>
                                      </p:tavLst>
                                    </p:anim>
                                    <p:animEffect transition="in" filter="fade">
                                      <p:cBhvr>
                                        <p:cTn id="279" dur="1000"/>
                                        <p:tgtEl>
                                          <p:spTgt spid="145"/>
                                        </p:tgtEl>
                                      </p:cBhvr>
                                    </p:animEffect>
                                  </p:childTnLst>
                                </p:cTn>
                              </p:par>
                              <p:par>
                                <p:cTn id="280" presetID="55" presetClass="entr" presetSubtype="0" fill="hold" nodeType="withEffect">
                                  <p:stCondLst>
                                    <p:cond delay="0"/>
                                  </p:stCondLst>
                                  <p:childTnLst>
                                    <p:set>
                                      <p:cBhvr>
                                        <p:cTn id="281" dur="1" fill="hold">
                                          <p:stCondLst>
                                            <p:cond delay="0"/>
                                          </p:stCondLst>
                                        </p:cTn>
                                        <p:tgtEl>
                                          <p:spTgt spid="146"/>
                                        </p:tgtEl>
                                        <p:attrNameLst>
                                          <p:attrName>style.visibility</p:attrName>
                                        </p:attrNameLst>
                                      </p:cBhvr>
                                      <p:to>
                                        <p:strVal val="visible"/>
                                      </p:to>
                                    </p:set>
                                    <p:anim calcmode="lin" valueType="num">
                                      <p:cBhvr>
                                        <p:cTn id="282" dur="1000" fill="hold"/>
                                        <p:tgtEl>
                                          <p:spTgt spid="146"/>
                                        </p:tgtEl>
                                        <p:attrNameLst>
                                          <p:attrName>ppt_w</p:attrName>
                                        </p:attrNameLst>
                                      </p:cBhvr>
                                      <p:tavLst>
                                        <p:tav tm="0">
                                          <p:val>
                                            <p:strVal val="#ppt_w*0.70"/>
                                          </p:val>
                                        </p:tav>
                                        <p:tav tm="100000">
                                          <p:val>
                                            <p:strVal val="#ppt_w"/>
                                          </p:val>
                                        </p:tav>
                                      </p:tavLst>
                                    </p:anim>
                                    <p:anim calcmode="lin" valueType="num">
                                      <p:cBhvr>
                                        <p:cTn id="283" dur="1000" fill="hold"/>
                                        <p:tgtEl>
                                          <p:spTgt spid="146"/>
                                        </p:tgtEl>
                                        <p:attrNameLst>
                                          <p:attrName>ppt_h</p:attrName>
                                        </p:attrNameLst>
                                      </p:cBhvr>
                                      <p:tavLst>
                                        <p:tav tm="0">
                                          <p:val>
                                            <p:strVal val="#ppt_h"/>
                                          </p:val>
                                        </p:tav>
                                        <p:tav tm="100000">
                                          <p:val>
                                            <p:strVal val="#ppt_h"/>
                                          </p:val>
                                        </p:tav>
                                      </p:tavLst>
                                    </p:anim>
                                    <p:animEffect transition="in" filter="fade">
                                      <p:cBhvr>
                                        <p:cTn id="284" dur="1000"/>
                                        <p:tgtEl>
                                          <p:spTgt spid="146"/>
                                        </p:tgtEl>
                                      </p:cBhvr>
                                    </p:animEffect>
                                  </p:childTnLst>
                                </p:cTn>
                              </p:par>
                              <p:par>
                                <p:cTn id="285" presetID="55" presetClass="entr" presetSubtype="0" fill="hold" nodeType="withEffect">
                                  <p:stCondLst>
                                    <p:cond delay="0"/>
                                  </p:stCondLst>
                                  <p:childTnLst>
                                    <p:set>
                                      <p:cBhvr>
                                        <p:cTn id="286" dur="1" fill="hold">
                                          <p:stCondLst>
                                            <p:cond delay="0"/>
                                          </p:stCondLst>
                                        </p:cTn>
                                        <p:tgtEl>
                                          <p:spTgt spid="75"/>
                                        </p:tgtEl>
                                        <p:attrNameLst>
                                          <p:attrName>style.visibility</p:attrName>
                                        </p:attrNameLst>
                                      </p:cBhvr>
                                      <p:to>
                                        <p:strVal val="visible"/>
                                      </p:to>
                                    </p:set>
                                    <p:anim calcmode="lin" valueType="num">
                                      <p:cBhvr>
                                        <p:cTn id="287" dur="1000" fill="hold"/>
                                        <p:tgtEl>
                                          <p:spTgt spid="75"/>
                                        </p:tgtEl>
                                        <p:attrNameLst>
                                          <p:attrName>ppt_w</p:attrName>
                                        </p:attrNameLst>
                                      </p:cBhvr>
                                      <p:tavLst>
                                        <p:tav tm="0">
                                          <p:val>
                                            <p:strVal val="#ppt_w*0.70"/>
                                          </p:val>
                                        </p:tav>
                                        <p:tav tm="100000">
                                          <p:val>
                                            <p:strVal val="#ppt_w"/>
                                          </p:val>
                                        </p:tav>
                                      </p:tavLst>
                                    </p:anim>
                                    <p:anim calcmode="lin" valueType="num">
                                      <p:cBhvr>
                                        <p:cTn id="288" dur="1000" fill="hold"/>
                                        <p:tgtEl>
                                          <p:spTgt spid="75"/>
                                        </p:tgtEl>
                                        <p:attrNameLst>
                                          <p:attrName>ppt_h</p:attrName>
                                        </p:attrNameLst>
                                      </p:cBhvr>
                                      <p:tavLst>
                                        <p:tav tm="0">
                                          <p:val>
                                            <p:strVal val="#ppt_h"/>
                                          </p:val>
                                        </p:tav>
                                        <p:tav tm="100000">
                                          <p:val>
                                            <p:strVal val="#ppt_h"/>
                                          </p:val>
                                        </p:tav>
                                      </p:tavLst>
                                    </p:anim>
                                    <p:animEffect transition="in" filter="fade">
                                      <p:cBhvr>
                                        <p:cTn id="289" dur="1000"/>
                                        <p:tgtEl>
                                          <p:spTgt spid="75"/>
                                        </p:tgtEl>
                                      </p:cBhvr>
                                    </p:animEffect>
                                  </p:childTnLst>
                                </p:cTn>
                              </p:par>
                              <p:par>
                                <p:cTn id="290" presetID="55" presetClass="entr" presetSubtype="0" fill="hold" nodeType="withEffect">
                                  <p:stCondLst>
                                    <p:cond delay="0"/>
                                  </p:stCondLst>
                                  <p:childTnLst>
                                    <p:set>
                                      <p:cBhvr>
                                        <p:cTn id="291" dur="1" fill="hold">
                                          <p:stCondLst>
                                            <p:cond delay="0"/>
                                          </p:stCondLst>
                                        </p:cTn>
                                        <p:tgtEl>
                                          <p:spTgt spid="67"/>
                                        </p:tgtEl>
                                        <p:attrNameLst>
                                          <p:attrName>style.visibility</p:attrName>
                                        </p:attrNameLst>
                                      </p:cBhvr>
                                      <p:to>
                                        <p:strVal val="visible"/>
                                      </p:to>
                                    </p:set>
                                    <p:anim calcmode="lin" valueType="num">
                                      <p:cBhvr>
                                        <p:cTn id="292" dur="1000" fill="hold"/>
                                        <p:tgtEl>
                                          <p:spTgt spid="67"/>
                                        </p:tgtEl>
                                        <p:attrNameLst>
                                          <p:attrName>ppt_w</p:attrName>
                                        </p:attrNameLst>
                                      </p:cBhvr>
                                      <p:tavLst>
                                        <p:tav tm="0">
                                          <p:val>
                                            <p:strVal val="#ppt_w*0.70"/>
                                          </p:val>
                                        </p:tav>
                                        <p:tav tm="100000">
                                          <p:val>
                                            <p:strVal val="#ppt_w"/>
                                          </p:val>
                                        </p:tav>
                                      </p:tavLst>
                                    </p:anim>
                                    <p:anim calcmode="lin" valueType="num">
                                      <p:cBhvr>
                                        <p:cTn id="293" dur="1000" fill="hold"/>
                                        <p:tgtEl>
                                          <p:spTgt spid="67"/>
                                        </p:tgtEl>
                                        <p:attrNameLst>
                                          <p:attrName>ppt_h</p:attrName>
                                        </p:attrNameLst>
                                      </p:cBhvr>
                                      <p:tavLst>
                                        <p:tav tm="0">
                                          <p:val>
                                            <p:strVal val="#ppt_h"/>
                                          </p:val>
                                        </p:tav>
                                        <p:tav tm="100000">
                                          <p:val>
                                            <p:strVal val="#ppt_h"/>
                                          </p:val>
                                        </p:tav>
                                      </p:tavLst>
                                    </p:anim>
                                    <p:animEffect transition="in" filter="fade">
                                      <p:cBhvr>
                                        <p:cTn id="294" dur="1000"/>
                                        <p:tgtEl>
                                          <p:spTgt spid="67"/>
                                        </p:tgtEl>
                                      </p:cBhvr>
                                    </p:animEffect>
                                  </p:childTnLst>
                                </p:cTn>
                              </p:par>
                              <p:par>
                                <p:cTn id="295" presetID="55" presetClass="entr" presetSubtype="0" fill="hold" nodeType="withEffect">
                                  <p:stCondLst>
                                    <p:cond delay="0"/>
                                  </p:stCondLst>
                                  <p:childTnLst>
                                    <p:set>
                                      <p:cBhvr>
                                        <p:cTn id="296" dur="1" fill="hold">
                                          <p:stCondLst>
                                            <p:cond delay="0"/>
                                          </p:stCondLst>
                                        </p:cTn>
                                        <p:tgtEl>
                                          <p:spTgt spid="62"/>
                                        </p:tgtEl>
                                        <p:attrNameLst>
                                          <p:attrName>style.visibility</p:attrName>
                                        </p:attrNameLst>
                                      </p:cBhvr>
                                      <p:to>
                                        <p:strVal val="visible"/>
                                      </p:to>
                                    </p:set>
                                    <p:anim calcmode="lin" valueType="num">
                                      <p:cBhvr>
                                        <p:cTn id="297" dur="1000" fill="hold"/>
                                        <p:tgtEl>
                                          <p:spTgt spid="62"/>
                                        </p:tgtEl>
                                        <p:attrNameLst>
                                          <p:attrName>ppt_w</p:attrName>
                                        </p:attrNameLst>
                                      </p:cBhvr>
                                      <p:tavLst>
                                        <p:tav tm="0">
                                          <p:val>
                                            <p:strVal val="#ppt_w*0.70"/>
                                          </p:val>
                                        </p:tav>
                                        <p:tav tm="100000">
                                          <p:val>
                                            <p:strVal val="#ppt_w"/>
                                          </p:val>
                                        </p:tav>
                                      </p:tavLst>
                                    </p:anim>
                                    <p:anim calcmode="lin" valueType="num">
                                      <p:cBhvr>
                                        <p:cTn id="298" dur="1000" fill="hold"/>
                                        <p:tgtEl>
                                          <p:spTgt spid="62"/>
                                        </p:tgtEl>
                                        <p:attrNameLst>
                                          <p:attrName>ppt_h</p:attrName>
                                        </p:attrNameLst>
                                      </p:cBhvr>
                                      <p:tavLst>
                                        <p:tav tm="0">
                                          <p:val>
                                            <p:strVal val="#ppt_h"/>
                                          </p:val>
                                        </p:tav>
                                        <p:tav tm="100000">
                                          <p:val>
                                            <p:strVal val="#ppt_h"/>
                                          </p:val>
                                        </p:tav>
                                      </p:tavLst>
                                    </p:anim>
                                    <p:animEffect transition="in" filter="fade">
                                      <p:cBhvr>
                                        <p:cTn id="299" dur="1000"/>
                                        <p:tgtEl>
                                          <p:spTgt spid="62"/>
                                        </p:tgtEl>
                                      </p:cBhvr>
                                    </p:animEffect>
                                  </p:childTnLst>
                                </p:cTn>
                              </p:par>
                              <p:par>
                                <p:cTn id="300" presetID="55" presetClass="entr" presetSubtype="0" fill="hold" nodeType="withEffect">
                                  <p:stCondLst>
                                    <p:cond delay="0"/>
                                  </p:stCondLst>
                                  <p:childTnLst>
                                    <p:set>
                                      <p:cBhvr>
                                        <p:cTn id="301" dur="1" fill="hold">
                                          <p:stCondLst>
                                            <p:cond delay="0"/>
                                          </p:stCondLst>
                                        </p:cTn>
                                        <p:tgtEl>
                                          <p:spTgt spid="93"/>
                                        </p:tgtEl>
                                        <p:attrNameLst>
                                          <p:attrName>style.visibility</p:attrName>
                                        </p:attrNameLst>
                                      </p:cBhvr>
                                      <p:to>
                                        <p:strVal val="visible"/>
                                      </p:to>
                                    </p:set>
                                    <p:anim calcmode="lin" valueType="num">
                                      <p:cBhvr>
                                        <p:cTn id="302" dur="1000" fill="hold"/>
                                        <p:tgtEl>
                                          <p:spTgt spid="93"/>
                                        </p:tgtEl>
                                        <p:attrNameLst>
                                          <p:attrName>ppt_w</p:attrName>
                                        </p:attrNameLst>
                                      </p:cBhvr>
                                      <p:tavLst>
                                        <p:tav tm="0">
                                          <p:val>
                                            <p:strVal val="#ppt_w*0.70"/>
                                          </p:val>
                                        </p:tav>
                                        <p:tav tm="100000">
                                          <p:val>
                                            <p:strVal val="#ppt_w"/>
                                          </p:val>
                                        </p:tav>
                                      </p:tavLst>
                                    </p:anim>
                                    <p:anim calcmode="lin" valueType="num">
                                      <p:cBhvr>
                                        <p:cTn id="303" dur="1000" fill="hold"/>
                                        <p:tgtEl>
                                          <p:spTgt spid="93"/>
                                        </p:tgtEl>
                                        <p:attrNameLst>
                                          <p:attrName>ppt_h</p:attrName>
                                        </p:attrNameLst>
                                      </p:cBhvr>
                                      <p:tavLst>
                                        <p:tav tm="0">
                                          <p:val>
                                            <p:strVal val="#ppt_h"/>
                                          </p:val>
                                        </p:tav>
                                        <p:tav tm="100000">
                                          <p:val>
                                            <p:strVal val="#ppt_h"/>
                                          </p:val>
                                        </p:tav>
                                      </p:tavLst>
                                    </p:anim>
                                    <p:animEffect transition="in" filter="fade">
                                      <p:cBhvr>
                                        <p:cTn id="304" dur="1000"/>
                                        <p:tgtEl>
                                          <p:spTgt spid="93"/>
                                        </p:tgtEl>
                                      </p:cBhvr>
                                    </p:animEffect>
                                  </p:childTnLst>
                                </p:cTn>
                              </p:par>
                              <p:par>
                                <p:cTn id="305" presetID="55" presetClass="entr" presetSubtype="0" fill="hold" nodeType="withEffect">
                                  <p:stCondLst>
                                    <p:cond delay="0"/>
                                  </p:stCondLst>
                                  <p:childTnLst>
                                    <p:set>
                                      <p:cBhvr>
                                        <p:cTn id="306" dur="1" fill="hold">
                                          <p:stCondLst>
                                            <p:cond delay="0"/>
                                          </p:stCondLst>
                                        </p:cTn>
                                        <p:tgtEl>
                                          <p:spTgt spid="81"/>
                                        </p:tgtEl>
                                        <p:attrNameLst>
                                          <p:attrName>style.visibility</p:attrName>
                                        </p:attrNameLst>
                                      </p:cBhvr>
                                      <p:to>
                                        <p:strVal val="visible"/>
                                      </p:to>
                                    </p:set>
                                    <p:anim calcmode="lin" valueType="num">
                                      <p:cBhvr>
                                        <p:cTn id="307" dur="1000" fill="hold"/>
                                        <p:tgtEl>
                                          <p:spTgt spid="81"/>
                                        </p:tgtEl>
                                        <p:attrNameLst>
                                          <p:attrName>ppt_w</p:attrName>
                                        </p:attrNameLst>
                                      </p:cBhvr>
                                      <p:tavLst>
                                        <p:tav tm="0">
                                          <p:val>
                                            <p:strVal val="#ppt_w*0.70"/>
                                          </p:val>
                                        </p:tav>
                                        <p:tav tm="100000">
                                          <p:val>
                                            <p:strVal val="#ppt_w"/>
                                          </p:val>
                                        </p:tav>
                                      </p:tavLst>
                                    </p:anim>
                                    <p:anim calcmode="lin" valueType="num">
                                      <p:cBhvr>
                                        <p:cTn id="308" dur="1000" fill="hold"/>
                                        <p:tgtEl>
                                          <p:spTgt spid="81"/>
                                        </p:tgtEl>
                                        <p:attrNameLst>
                                          <p:attrName>ppt_h</p:attrName>
                                        </p:attrNameLst>
                                      </p:cBhvr>
                                      <p:tavLst>
                                        <p:tav tm="0">
                                          <p:val>
                                            <p:strVal val="#ppt_h"/>
                                          </p:val>
                                        </p:tav>
                                        <p:tav tm="100000">
                                          <p:val>
                                            <p:strVal val="#ppt_h"/>
                                          </p:val>
                                        </p:tav>
                                      </p:tavLst>
                                    </p:anim>
                                    <p:animEffect transition="in" filter="fade">
                                      <p:cBhvr>
                                        <p:cTn id="309" dur="1000"/>
                                        <p:tgtEl>
                                          <p:spTgt spid="81"/>
                                        </p:tgtEl>
                                      </p:cBhvr>
                                    </p:animEffect>
                                  </p:childTnLst>
                                </p:cTn>
                              </p:par>
                              <p:par>
                                <p:cTn id="310" presetID="55" presetClass="entr" presetSubtype="0" fill="hold" nodeType="withEffect">
                                  <p:stCondLst>
                                    <p:cond delay="0"/>
                                  </p:stCondLst>
                                  <p:childTnLst>
                                    <p:set>
                                      <p:cBhvr>
                                        <p:cTn id="311" dur="1" fill="hold">
                                          <p:stCondLst>
                                            <p:cond delay="0"/>
                                          </p:stCondLst>
                                        </p:cTn>
                                        <p:tgtEl>
                                          <p:spTgt spid="78"/>
                                        </p:tgtEl>
                                        <p:attrNameLst>
                                          <p:attrName>style.visibility</p:attrName>
                                        </p:attrNameLst>
                                      </p:cBhvr>
                                      <p:to>
                                        <p:strVal val="visible"/>
                                      </p:to>
                                    </p:set>
                                    <p:anim calcmode="lin" valueType="num">
                                      <p:cBhvr>
                                        <p:cTn id="312" dur="1000" fill="hold"/>
                                        <p:tgtEl>
                                          <p:spTgt spid="78"/>
                                        </p:tgtEl>
                                        <p:attrNameLst>
                                          <p:attrName>ppt_w</p:attrName>
                                        </p:attrNameLst>
                                      </p:cBhvr>
                                      <p:tavLst>
                                        <p:tav tm="0">
                                          <p:val>
                                            <p:strVal val="#ppt_w*0.70"/>
                                          </p:val>
                                        </p:tav>
                                        <p:tav tm="100000">
                                          <p:val>
                                            <p:strVal val="#ppt_w"/>
                                          </p:val>
                                        </p:tav>
                                      </p:tavLst>
                                    </p:anim>
                                    <p:anim calcmode="lin" valueType="num">
                                      <p:cBhvr>
                                        <p:cTn id="313" dur="1000" fill="hold"/>
                                        <p:tgtEl>
                                          <p:spTgt spid="78"/>
                                        </p:tgtEl>
                                        <p:attrNameLst>
                                          <p:attrName>ppt_h</p:attrName>
                                        </p:attrNameLst>
                                      </p:cBhvr>
                                      <p:tavLst>
                                        <p:tav tm="0">
                                          <p:val>
                                            <p:strVal val="#ppt_h"/>
                                          </p:val>
                                        </p:tav>
                                        <p:tav tm="100000">
                                          <p:val>
                                            <p:strVal val="#ppt_h"/>
                                          </p:val>
                                        </p:tav>
                                      </p:tavLst>
                                    </p:anim>
                                    <p:animEffect transition="in" filter="fade">
                                      <p:cBhvr>
                                        <p:cTn id="314" dur="1000"/>
                                        <p:tgtEl>
                                          <p:spTgt spid="78"/>
                                        </p:tgtEl>
                                      </p:cBhvr>
                                    </p:animEffect>
                                  </p:childTnLst>
                                </p:cTn>
                              </p:par>
                              <p:par>
                                <p:cTn id="315" presetID="55" presetClass="entr" presetSubtype="0" fill="hold" nodeType="withEffect">
                                  <p:stCondLst>
                                    <p:cond delay="0"/>
                                  </p:stCondLst>
                                  <p:childTnLst>
                                    <p:set>
                                      <p:cBhvr>
                                        <p:cTn id="316" dur="1" fill="hold">
                                          <p:stCondLst>
                                            <p:cond delay="0"/>
                                          </p:stCondLst>
                                        </p:cTn>
                                        <p:tgtEl>
                                          <p:spTgt spid="87"/>
                                        </p:tgtEl>
                                        <p:attrNameLst>
                                          <p:attrName>style.visibility</p:attrName>
                                        </p:attrNameLst>
                                      </p:cBhvr>
                                      <p:to>
                                        <p:strVal val="visible"/>
                                      </p:to>
                                    </p:set>
                                    <p:anim calcmode="lin" valueType="num">
                                      <p:cBhvr>
                                        <p:cTn id="317" dur="1000" fill="hold"/>
                                        <p:tgtEl>
                                          <p:spTgt spid="87"/>
                                        </p:tgtEl>
                                        <p:attrNameLst>
                                          <p:attrName>ppt_w</p:attrName>
                                        </p:attrNameLst>
                                      </p:cBhvr>
                                      <p:tavLst>
                                        <p:tav tm="0">
                                          <p:val>
                                            <p:strVal val="#ppt_w*0.70"/>
                                          </p:val>
                                        </p:tav>
                                        <p:tav tm="100000">
                                          <p:val>
                                            <p:strVal val="#ppt_w"/>
                                          </p:val>
                                        </p:tav>
                                      </p:tavLst>
                                    </p:anim>
                                    <p:anim calcmode="lin" valueType="num">
                                      <p:cBhvr>
                                        <p:cTn id="318" dur="1000" fill="hold"/>
                                        <p:tgtEl>
                                          <p:spTgt spid="87"/>
                                        </p:tgtEl>
                                        <p:attrNameLst>
                                          <p:attrName>ppt_h</p:attrName>
                                        </p:attrNameLst>
                                      </p:cBhvr>
                                      <p:tavLst>
                                        <p:tav tm="0">
                                          <p:val>
                                            <p:strVal val="#ppt_h"/>
                                          </p:val>
                                        </p:tav>
                                        <p:tav tm="100000">
                                          <p:val>
                                            <p:strVal val="#ppt_h"/>
                                          </p:val>
                                        </p:tav>
                                      </p:tavLst>
                                    </p:anim>
                                    <p:animEffect transition="in" filter="fade">
                                      <p:cBhvr>
                                        <p:cTn id="319" dur="1000"/>
                                        <p:tgtEl>
                                          <p:spTgt spid="87"/>
                                        </p:tgtEl>
                                      </p:cBhvr>
                                    </p:animEffect>
                                  </p:childTnLst>
                                </p:cTn>
                              </p:par>
                            </p:childTnLst>
                          </p:cTn>
                        </p:par>
                      </p:childTnLst>
                    </p:cTn>
                  </p:par>
                  <p:par>
                    <p:cTn id="320" fill="hold">
                      <p:stCondLst>
                        <p:cond delay="indefinite"/>
                      </p:stCondLst>
                      <p:childTnLst>
                        <p:par>
                          <p:cTn id="321" fill="hold">
                            <p:stCondLst>
                              <p:cond delay="0"/>
                            </p:stCondLst>
                            <p:childTnLst>
                              <p:par>
                                <p:cTn id="322" presetID="55" presetClass="entr" presetSubtype="0" fill="hold" grpId="0" nodeType="clickEffect">
                                  <p:stCondLst>
                                    <p:cond delay="0"/>
                                  </p:stCondLst>
                                  <p:childTnLst>
                                    <p:set>
                                      <p:cBhvr>
                                        <p:cTn id="323" dur="1" fill="hold">
                                          <p:stCondLst>
                                            <p:cond delay="0"/>
                                          </p:stCondLst>
                                        </p:cTn>
                                        <p:tgtEl>
                                          <p:spTgt spid="159"/>
                                        </p:tgtEl>
                                        <p:attrNameLst>
                                          <p:attrName>style.visibility</p:attrName>
                                        </p:attrNameLst>
                                      </p:cBhvr>
                                      <p:to>
                                        <p:strVal val="visible"/>
                                      </p:to>
                                    </p:set>
                                    <p:anim calcmode="lin" valueType="num">
                                      <p:cBhvr>
                                        <p:cTn id="324" dur="1000" fill="hold"/>
                                        <p:tgtEl>
                                          <p:spTgt spid="159"/>
                                        </p:tgtEl>
                                        <p:attrNameLst>
                                          <p:attrName>ppt_w</p:attrName>
                                        </p:attrNameLst>
                                      </p:cBhvr>
                                      <p:tavLst>
                                        <p:tav tm="0">
                                          <p:val>
                                            <p:strVal val="#ppt_w*0.70"/>
                                          </p:val>
                                        </p:tav>
                                        <p:tav tm="100000">
                                          <p:val>
                                            <p:strVal val="#ppt_w"/>
                                          </p:val>
                                        </p:tav>
                                      </p:tavLst>
                                    </p:anim>
                                    <p:anim calcmode="lin" valueType="num">
                                      <p:cBhvr>
                                        <p:cTn id="325" dur="1000" fill="hold"/>
                                        <p:tgtEl>
                                          <p:spTgt spid="159"/>
                                        </p:tgtEl>
                                        <p:attrNameLst>
                                          <p:attrName>ppt_h</p:attrName>
                                        </p:attrNameLst>
                                      </p:cBhvr>
                                      <p:tavLst>
                                        <p:tav tm="0">
                                          <p:val>
                                            <p:strVal val="#ppt_h"/>
                                          </p:val>
                                        </p:tav>
                                        <p:tav tm="100000">
                                          <p:val>
                                            <p:strVal val="#ppt_h"/>
                                          </p:val>
                                        </p:tav>
                                      </p:tavLst>
                                    </p:anim>
                                    <p:animEffect transition="in" filter="fade">
                                      <p:cBhvr>
                                        <p:cTn id="326" dur="1000"/>
                                        <p:tgtEl>
                                          <p:spTgt spid="159"/>
                                        </p:tgtEl>
                                      </p:cBhvr>
                                    </p:animEffect>
                                  </p:childTnLst>
                                </p:cTn>
                              </p:par>
                            </p:childTnLst>
                          </p:cTn>
                        </p:par>
                      </p:childTnLst>
                    </p:cTn>
                  </p:par>
                  <p:par>
                    <p:cTn id="327" fill="hold">
                      <p:stCondLst>
                        <p:cond delay="indefinite"/>
                      </p:stCondLst>
                      <p:childTnLst>
                        <p:par>
                          <p:cTn id="328" fill="hold">
                            <p:stCondLst>
                              <p:cond delay="0"/>
                            </p:stCondLst>
                            <p:childTnLst>
                              <p:par>
                                <p:cTn id="329" presetID="3" presetClass="entr" presetSubtype="10" fill="hold" grpId="1" nodeType="clickEffect">
                                  <p:stCondLst>
                                    <p:cond delay="0"/>
                                  </p:stCondLst>
                                  <p:childTnLst>
                                    <p:set>
                                      <p:cBhvr>
                                        <p:cTn id="330" dur="1" fill="hold">
                                          <p:stCondLst>
                                            <p:cond delay="0"/>
                                          </p:stCondLst>
                                        </p:cTn>
                                        <p:tgtEl>
                                          <p:spTgt spid="159"/>
                                        </p:tgtEl>
                                        <p:attrNameLst>
                                          <p:attrName>style.visibility</p:attrName>
                                        </p:attrNameLst>
                                      </p:cBhvr>
                                      <p:to>
                                        <p:strVal val="visible"/>
                                      </p:to>
                                    </p:set>
                                    <p:animEffect transition="in" filter="blinds(horizontal)">
                                      <p:cBhvr>
                                        <p:cTn id="331"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25" grpId="0" animBg="1"/>
      <p:bldP spid="36" grpId="0" animBg="1"/>
      <p:bldP spid="43" grpId="0"/>
      <p:bldP spid="48" grpId="0" animBg="1"/>
      <p:bldP spid="49" grpId="0" animBg="1"/>
      <p:bldP spid="50" grpId="0" animBg="1"/>
      <p:bldP spid="51" grpId="0" animBg="1"/>
      <p:bldP spid="52" grpId="0" animBg="1"/>
      <p:bldP spid="55" grpId="0" animBg="1"/>
      <p:bldP spid="74" grpId="0" animBg="1"/>
      <p:bldP spid="136" grpId="0" animBg="1"/>
      <p:bldP spid="156" grpId="0" animBg="1"/>
      <p:bldP spid="157" grpId="0"/>
      <p:bldP spid="159" grpId="0"/>
      <p:bldP spid="15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55 Grupo"/>
          <p:cNvGrpSpPr/>
          <p:nvPr/>
        </p:nvGrpSpPr>
        <p:grpSpPr>
          <a:xfrm>
            <a:off x="857224" y="785794"/>
            <a:ext cx="7929618" cy="990600"/>
            <a:chOff x="857224" y="785794"/>
            <a:chExt cx="7929618" cy="990600"/>
          </a:xfrm>
        </p:grpSpPr>
        <p:sp>
          <p:nvSpPr>
            <p:cNvPr id="7" name="6 Rectángulo redondeado"/>
            <p:cNvSpPr/>
            <p:nvPr/>
          </p:nvSpPr>
          <p:spPr>
            <a:xfrm>
              <a:off x="6609588" y="990600"/>
              <a:ext cx="1770126"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Conceptualización / diseño negocios</a:t>
              </a:r>
              <a:endParaRPr lang="es-CR" sz="1200" dirty="0" smtClean="0"/>
            </a:p>
          </p:txBody>
        </p:sp>
        <p:sp>
          <p:nvSpPr>
            <p:cNvPr id="25" name="24 Rectángulo redondeado"/>
            <p:cNvSpPr/>
            <p:nvPr/>
          </p:nvSpPr>
          <p:spPr>
            <a:xfrm>
              <a:off x="1222248" y="990600"/>
              <a:ext cx="1231392"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POLÍTICAS</a:t>
              </a:r>
              <a:endParaRPr lang="es-CR" sz="1200" dirty="0"/>
            </a:p>
          </p:txBody>
        </p:sp>
        <p:sp>
          <p:nvSpPr>
            <p:cNvPr id="36" name="35 Rectángulo redondeado"/>
            <p:cNvSpPr/>
            <p:nvPr/>
          </p:nvSpPr>
          <p:spPr>
            <a:xfrm>
              <a:off x="2838450" y="990600"/>
              <a:ext cx="146227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VISIÓN </a:t>
              </a:r>
            </a:p>
          </p:txBody>
        </p:sp>
        <p:sp>
          <p:nvSpPr>
            <p:cNvPr id="66" name="65 Rectángulo redondeado"/>
            <p:cNvSpPr/>
            <p:nvPr/>
          </p:nvSpPr>
          <p:spPr>
            <a:xfrm>
              <a:off x="4993386" y="990600"/>
              <a:ext cx="146227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LINEAMIENTOS</a:t>
              </a:r>
              <a:endParaRPr lang="es-CR" sz="1200" dirty="0"/>
            </a:p>
          </p:txBody>
        </p:sp>
        <p:sp>
          <p:nvSpPr>
            <p:cNvPr id="72" name="71 Rectángulo redondeado"/>
            <p:cNvSpPr/>
            <p:nvPr/>
          </p:nvSpPr>
          <p:spPr>
            <a:xfrm>
              <a:off x="1145286" y="1524000"/>
              <a:ext cx="7465314" cy="228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BASE  COMUN   /    PLANOS   ORGANIZACIONALES </a:t>
              </a:r>
              <a:endParaRPr lang="es-CR" sz="1400" dirty="0"/>
            </a:p>
          </p:txBody>
        </p:sp>
        <p:sp>
          <p:nvSpPr>
            <p:cNvPr id="73" name="72 Rectángulo redondeado"/>
            <p:cNvSpPr/>
            <p:nvPr/>
          </p:nvSpPr>
          <p:spPr>
            <a:xfrm>
              <a:off x="857224" y="785794"/>
              <a:ext cx="7929618" cy="990600"/>
            </a:xfrm>
            <a:prstGeom prst="roundRect">
              <a:avLst/>
            </a:prstGeom>
            <a:solidFill>
              <a:schemeClr val="accent1">
                <a:lumMod val="60000"/>
                <a:lumOff val="4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grpSp>
      <p:pic>
        <p:nvPicPr>
          <p:cNvPr id="39946" name="Picture 10" descr="http://www.fiorano.com/images/key_middleware_infrastructure.jpg"/>
          <p:cNvPicPr>
            <a:picLocks noChangeAspect="1" noChangeArrowheads="1"/>
          </p:cNvPicPr>
          <p:nvPr/>
        </p:nvPicPr>
        <p:blipFill>
          <a:blip r:embed="rId2" cstate="print"/>
          <a:srcRect/>
          <a:stretch>
            <a:fillRect/>
          </a:stretch>
        </p:blipFill>
        <p:spPr bwMode="auto">
          <a:xfrm>
            <a:off x="2286000" y="5029200"/>
            <a:ext cx="4419600" cy="1066800"/>
          </a:xfrm>
          <a:prstGeom prst="rect">
            <a:avLst/>
          </a:prstGeom>
          <a:noFill/>
        </p:spPr>
      </p:pic>
      <p:sp>
        <p:nvSpPr>
          <p:cNvPr id="5" name="4 Rectángulo redondeado"/>
          <p:cNvSpPr/>
          <p:nvPr/>
        </p:nvSpPr>
        <p:spPr>
          <a:xfrm>
            <a:off x="914400" y="1981200"/>
            <a:ext cx="762000" cy="304800"/>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Plan  1</a:t>
            </a:r>
            <a:endParaRPr lang="es-CR" sz="1400" dirty="0"/>
          </a:p>
        </p:txBody>
      </p:sp>
      <p:sp>
        <p:nvSpPr>
          <p:cNvPr id="6" name="5 Rectángulo redondeado"/>
          <p:cNvSpPr/>
          <p:nvPr/>
        </p:nvSpPr>
        <p:spPr>
          <a:xfrm>
            <a:off x="2590800" y="1928802"/>
            <a:ext cx="1052506" cy="357198"/>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Plan 2</a:t>
            </a:r>
            <a:endParaRPr lang="es-CR" sz="1400" dirty="0" smtClean="0"/>
          </a:p>
        </p:txBody>
      </p:sp>
      <p:sp>
        <p:nvSpPr>
          <p:cNvPr id="8" name="7 Rectángulo redondeado"/>
          <p:cNvSpPr/>
          <p:nvPr/>
        </p:nvSpPr>
        <p:spPr>
          <a:xfrm>
            <a:off x="914400" y="457200"/>
            <a:ext cx="7696200" cy="381000"/>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PLAN ESTRATÉGICO</a:t>
            </a:r>
            <a:endParaRPr lang="es-CR" sz="1400" dirty="0"/>
          </a:p>
        </p:txBody>
      </p:sp>
      <p:sp>
        <p:nvSpPr>
          <p:cNvPr id="9" name="8 Flecha abajo"/>
          <p:cNvSpPr/>
          <p:nvPr/>
        </p:nvSpPr>
        <p:spPr>
          <a:xfrm>
            <a:off x="1524000" y="685800"/>
            <a:ext cx="304800" cy="3048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0" name="9 Flecha abajo"/>
          <p:cNvSpPr/>
          <p:nvPr/>
        </p:nvSpPr>
        <p:spPr>
          <a:xfrm>
            <a:off x="3581400" y="685800"/>
            <a:ext cx="304800" cy="3048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1" name="10 Elipse"/>
          <p:cNvSpPr/>
          <p:nvPr/>
        </p:nvSpPr>
        <p:spPr>
          <a:xfrm>
            <a:off x="3962400" y="4724400"/>
            <a:ext cx="609600" cy="457200"/>
          </a:xfrm>
          <a:prstGeom prst="ellipse">
            <a:avLst/>
          </a:prstGeom>
          <a:solidFill>
            <a:schemeClr val="accent2">
              <a:lumMod val="75000"/>
            </a:schemeClr>
          </a:solidFill>
          <a:ln>
            <a:solidFill>
              <a:srgbClr val="E4B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S</a:t>
            </a:r>
            <a:endParaRPr lang="es-CR" sz="1200" dirty="0"/>
          </a:p>
        </p:txBody>
      </p:sp>
      <p:sp>
        <p:nvSpPr>
          <p:cNvPr id="13" name="12 Elipse"/>
          <p:cNvSpPr/>
          <p:nvPr/>
        </p:nvSpPr>
        <p:spPr>
          <a:xfrm>
            <a:off x="2209800" y="4876800"/>
            <a:ext cx="533400" cy="381000"/>
          </a:xfrm>
          <a:prstGeom prst="ellipse">
            <a:avLst/>
          </a:prstGeom>
          <a:solidFill>
            <a:schemeClr val="accent2">
              <a:lumMod val="75000"/>
            </a:schemeClr>
          </a:solidFill>
          <a:ln>
            <a:solidFill>
              <a:srgbClr val="E4B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S</a:t>
            </a:r>
            <a:endParaRPr lang="es-CR" sz="1200" dirty="0"/>
          </a:p>
        </p:txBody>
      </p:sp>
      <p:sp>
        <p:nvSpPr>
          <p:cNvPr id="15" name="14 Elipse"/>
          <p:cNvSpPr/>
          <p:nvPr/>
        </p:nvSpPr>
        <p:spPr>
          <a:xfrm>
            <a:off x="5638800" y="4648200"/>
            <a:ext cx="533400" cy="457200"/>
          </a:xfrm>
          <a:prstGeom prst="ellipse">
            <a:avLst/>
          </a:prstGeom>
          <a:solidFill>
            <a:schemeClr val="accent3">
              <a:lumMod val="75000"/>
            </a:schemeClr>
          </a:solidFill>
          <a:ln>
            <a:solidFill>
              <a:srgbClr val="E4B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S</a:t>
            </a:r>
            <a:endParaRPr lang="es-CR" sz="1100" dirty="0" smtClean="0"/>
          </a:p>
        </p:txBody>
      </p:sp>
      <p:sp>
        <p:nvSpPr>
          <p:cNvPr id="48" name="47 Disco magnético"/>
          <p:cNvSpPr/>
          <p:nvPr/>
        </p:nvSpPr>
        <p:spPr>
          <a:xfrm>
            <a:off x="1371600" y="5181600"/>
            <a:ext cx="762000" cy="533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Cliente</a:t>
            </a:r>
            <a:endParaRPr lang="es-CR" sz="1200" dirty="0"/>
          </a:p>
        </p:txBody>
      </p:sp>
      <p:sp>
        <p:nvSpPr>
          <p:cNvPr id="51" name="50 Disco magnético"/>
          <p:cNvSpPr/>
          <p:nvPr/>
        </p:nvSpPr>
        <p:spPr>
          <a:xfrm>
            <a:off x="838200" y="5638800"/>
            <a:ext cx="914400" cy="685800"/>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Servicios</a:t>
            </a:r>
          </a:p>
          <a:p>
            <a:pPr algn="ctr"/>
            <a:r>
              <a:rPr lang="es-ES" sz="1100" dirty="0" smtClean="0"/>
              <a:t>Productos</a:t>
            </a:r>
            <a:endParaRPr lang="es-CR" sz="1100" dirty="0"/>
          </a:p>
        </p:txBody>
      </p:sp>
      <p:pic>
        <p:nvPicPr>
          <p:cNvPr id="1034" name="Picture 10" descr="Ver imagen en tamaño completo">
            <a:hlinkClick r:id="rId3"/>
          </p:cNvPr>
          <p:cNvPicPr>
            <a:picLocks noChangeAspect="1" noChangeArrowheads="1"/>
          </p:cNvPicPr>
          <p:nvPr/>
        </p:nvPicPr>
        <p:blipFill>
          <a:blip r:embed="rId4" cstate="print"/>
          <a:srcRect/>
          <a:stretch>
            <a:fillRect/>
          </a:stretch>
        </p:blipFill>
        <p:spPr bwMode="auto">
          <a:xfrm>
            <a:off x="1676400" y="5867400"/>
            <a:ext cx="990598" cy="990600"/>
          </a:xfrm>
          <a:prstGeom prst="rect">
            <a:avLst/>
          </a:prstGeom>
          <a:noFill/>
        </p:spPr>
      </p:pic>
      <p:pic>
        <p:nvPicPr>
          <p:cNvPr id="1036" name="Picture 12" descr="http://t3.gstatic.com/images?q=tbn:ZlWf631HzzlKwM:http://www.wescodns.net/services/images/server1.gif">
            <a:hlinkClick r:id="rId5"/>
          </p:cNvPr>
          <p:cNvPicPr>
            <a:picLocks noChangeAspect="1" noChangeArrowheads="1"/>
          </p:cNvPicPr>
          <p:nvPr/>
        </p:nvPicPr>
        <p:blipFill>
          <a:blip r:embed="rId6" cstate="print"/>
          <a:srcRect/>
          <a:stretch>
            <a:fillRect/>
          </a:stretch>
        </p:blipFill>
        <p:spPr bwMode="auto">
          <a:xfrm>
            <a:off x="2895600" y="5895975"/>
            <a:ext cx="962025" cy="962025"/>
          </a:xfrm>
          <a:prstGeom prst="rect">
            <a:avLst/>
          </a:prstGeom>
          <a:noFill/>
        </p:spPr>
      </p:pic>
      <p:pic>
        <p:nvPicPr>
          <p:cNvPr id="1038" name="Picture 14" descr="http://t0.gstatic.com/images?q=tbn:ubfc6rj7uhhmvM:http://media.bestofmicro.com/hp-server-web-2-0,E-Y-106810-13.jpg">
            <a:hlinkClick r:id="rId7"/>
          </p:cNvPr>
          <p:cNvPicPr>
            <a:picLocks noChangeAspect="1" noChangeArrowheads="1"/>
          </p:cNvPicPr>
          <p:nvPr/>
        </p:nvPicPr>
        <p:blipFill>
          <a:blip r:embed="rId8" cstate="print"/>
          <a:srcRect/>
          <a:stretch>
            <a:fillRect/>
          </a:stretch>
        </p:blipFill>
        <p:spPr bwMode="auto">
          <a:xfrm>
            <a:off x="4187792" y="5943600"/>
            <a:ext cx="1222407" cy="914400"/>
          </a:xfrm>
          <a:prstGeom prst="rect">
            <a:avLst/>
          </a:prstGeom>
          <a:noFill/>
        </p:spPr>
      </p:pic>
      <p:pic>
        <p:nvPicPr>
          <p:cNvPr id="1044" name="Picture 20" descr="http://t2.gstatic.com/images?q=tbn:4x5OK6AGUpleqM:http://enterprisesystemsconsulting.com/uploads/web_servers.jpg">
            <a:hlinkClick r:id="rId9"/>
          </p:cNvPr>
          <p:cNvPicPr>
            <a:picLocks noChangeAspect="1" noChangeArrowheads="1"/>
          </p:cNvPicPr>
          <p:nvPr/>
        </p:nvPicPr>
        <p:blipFill>
          <a:blip r:embed="rId10" cstate="print"/>
          <a:srcRect/>
          <a:stretch>
            <a:fillRect/>
          </a:stretch>
        </p:blipFill>
        <p:spPr bwMode="auto">
          <a:xfrm>
            <a:off x="5638800" y="5867400"/>
            <a:ext cx="990600" cy="741219"/>
          </a:xfrm>
          <a:prstGeom prst="rect">
            <a:avLst/>
          </a:prstGeom>
          <a:noFill/>
        </p:spPr>
      </p:pic>
      <p:sp>
        <p:nvSpPr>
          <p:cNvPr id="156" name="155 Flecha doblada hacia arriba"/>
          <p:cNvSpPr/>
          <p:nvPr/>
        </p:nvSpPr>
        <p:spPr>
          <a:xfrm rot="5400000">
            <a:off x="-2225040" y="3215640"/>
            <a:ext cx="5334000" cy="731520"/>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57" name="156 CuadroTexto"/>
          <p:cNvSpPr txBox="1"/>
          <p:nvPr/>
        </p:nvSpPr>
        <p:spPr>
          <a:xfrm>
            <a:off x="304800" y="5105400"/>
            <a:ext cx="327334" cy="400110"/>
          </a:xfrm>
          <a:prstGeom prst="rect">
            <a:avLst/>
          </a:prstGeom>
          <a:noFill/>
        </p:spPr>
        <p:txBody>
          <a:bodyPr wrap="none" rtlCol="0">
            <a:spAutoFit/>
          </a:bodyPr>
          <a:lstStyle/>
          <a:p>
            <a:r>
              <a:rPr lang="es-ES" sz="2000" dirty="0" smtClean="0"/>
              <a:t>$</a:t>
            </a:r>
            <a:endParaRPr lang="es-CR" sz="2000" dirty="0"/>
          </a:p>
        </p:txBody>
      </p:sp>
      <p:sp>
        <p:nvSpPr>
          <p:cNvPr id="65" name="64 Flecha abajo"/>
          <p:cNvSpPr/>
          <p:nvPr/>
        </p:nvSpPr>
        <p:spPr>
          <a:xfrm>
            <a:off x="5638800" y="685800"/>
            <a:ext cx="304800" cy="3048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8" name="67 Rectángulo redondeado"/>
          <p:cNvSpPr/>
          <p:nvPr/>
        </p:nvSpPr>
        <p:spPr>
          <a:xfrm>
            <a:off x="4038600" y="1981200"/>
            <a:ext cx="762000" cy="304800"/>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Plan  3</a:t>
            </a:r>
            <a:endParaRPr lang="es-CR" sz="1400" dirty="0"/>
          </a:p>
        </p:txBody>
      </p:sp>
      <p:sp>
        <p:nvSpPr>
          <p:cNvPr id="69" name="68 Flecha abajo"/>
          <p:cNvSpPr/>
          <p:nvPr/>
        </p:nvSpPr>
        <p:spPr>
          <a:xfrm>
            <a:off x="7391400" y="685800"/>
            <a:ext cx="304800" cy="3048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71" name="70 Rectángulo redondeado"/>
          <p:cNvSpPr/>
          <p:nvPr/>
        </p:nvSpPr>
        <p:spPr>
          <a:xfrm>
            <a:off x="7848600" y="1981200"/>
            <a:ext cx="762000" cy="304800"/>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Plan  n </a:t>
            </a:r>
            <a:endParaRPr lang="es-CR" sz="1400" dirty="0"/>
          </a:p>
        </p:txBody>
      </p:sp>
      <p:sp>
        <p:nvSpPr>
          <p:cNvPr id="77" name="76 Flecha abajo"/>
          <p:cNvSpPr/>
          <p:nvPr/>
        </p:nvSpPr>
        <p:spPr>
          <a:xfrm>
            <a:off x="1219200" y="1752600"/>
            <a:ext cx="304800" cy="3048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79" name="78 Flecha abajo"/>
          <p:cNvSpPr/>
          <p:nvPr/>
        </p:nvSpPr>
        <p:spPr>
          <a:xfrm>
            <a:off x="2915816" y="1700808"/>
            <a:ext cx="304800" cy="3048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80" name="79 Flecha abajo"/>
          <p:cNvSpPr/>
          <p:nvPr/>
        </p:nvSpPr>
        <p:spPr>
          <a:xfrm>
            <a:off x="4267200" y="1752600"/>
            <a:ext cx="304800" cy="3048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82" name="81 Flecha abajo"/>
          <p:cNvSpPr/>
          <p:nvPr/>
        </p:nvSpPr>
        <p:spPr>
          <a:xfrm>
            <a:off x="8229600" y="1676400"/>
            <a:ext cx="304800" cy="3048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83" name="82 Rectángulo redondeado"/>
          <p:cNvSpPr/>
          <p:nvPr/>
        </p:nvSpPr>
        <p:spPr>
          <a:xfrm>
            <a:off x="914400" y="2438400"/>
            <a:ext cx="7696200" cy="304800"/>
          </a:xfrm>
          <a:prstGeom prst="round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  L   A   N    I    F   I    C    A   C    I    Ó    N</a:t>
            </a:r>
            <a:endParaRPr lang="es-CR" dirty="0"/>
          </a:p>
        </p:txBody>
      </p:sp>
      <p:sp>
        <p:nvSpPr>
          <p:cNvPr id="85" name="84 Rectángulo redondeado"/>
          <p:cNvSpPr/>
          <p:nvPr/>
        </p:nvSpPr>
        <p:spPr>
          <a:xfrm>
            <a:off x="914400" y="2895600"/>
            <a:ext cx="2286000" cy="304800"/>
          </a:xfrm>
          <a:prstGeom prst="round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2"/>
                </a:solidFill>
              </a:rPr>
              <a:t>Procesos optimizados  </a:t>
            </a:r>
            <a:endParaRPr lang="es-CR" sz="1600" dirty="0">
              <a:solidFill>
                <a:schemeClr val="tx2"/>
              </a:solidFill>
            </a:endParaRPr>
          </a:p>
        </p:txBody>
      </p:sp>
      <p:sp>
        <p:nvSpPr>
          <p:cNvPr id="86" name="85 Rectángulo redondeado"/>
          <p:cNvSpPr/>
          <p:nvPr/>
        </p:nvSpPr>
        <p:spPr>
          <a:xfrm>
            <a:off x="3200400" y="2895600"/>
            <a:ext cx="2819400" cy="304800"/>
          </a:xfrm>
          <a:prstGeom prst="round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2"/>
                </a:solidFill>
              </a:rPr>
              <a:t>Mayor automatización</a:t>
            </a:r>
            <a:endParaRPr lang="es-CR" sz="1600" dirty="0">
              <a:solidFill>
                <a:schemeClr val="tx2"/>
              </a:solidFill>
            </a:endParaRPr>
          </a:p>
        </p:txBody>
      </p:sp>
      <p:sp>
        <p:nvSpPr>
          <p:cNvPr id="88" name="87 Rectángulo redondeado"/>
          <p:cNvSpPr/>
          <p:nvPr/>
        </p:nvSpPr>
        <p:spPr>
          <a:xfrm>
            <a:off x="6019800" y="2895600"/>
            <a:ext cx="2590800" cy="304800"/>
          </a:xfrm>
          <a:prstGeom prst="round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2"/>
                </a:solidFill>
              </a:rPr>
              <a:t>Vocabulario común</a:t>
            </a:r>
            <a:endParaRPr lang="es-CR" sz="1600" dirty="0">
              <a:solidFill>
                <a:schemeClr val="tx2"/>
              </a:solidFill>
            </a:endParaRPr>
          </a:p>
        </p:txBody>
      </p:sp>
      <p:pic>
        <p:nvPicPr>
          <p:cNvPr id="39938" name="Picture 2" descr="http://www.edrawsoft.com/images/business%20diagram/bpmn.png"/>
          <p:cNvPicPr>
            <a:picLocks noChangeAspect="1" noChangeArrowheads="1"/>
          </p:cNvPicPr>
          <p:nvPr/>
        </p:nvPicPr>
        <p:blipFill>
          <a:blip r:embed="rId11" cstate="print"/>
          <a:srcRect/>
          <a:stretch>
            <a:fillRect/>
          </a:stretch>
        </p:blipFill>
        <p:spPr bwMode="auto">
          <a:xfrm>
            <a:off x="838200" y="3276600"/>
            <a:ext cx="3048000" cy="1600200"/>
          </a:xfrm>
          <a:prstGeom prst="rect">
            <a:avLst/>
          </a:prstGeom>
          <a:noFill/>
        </p:spPr>
      </p:pic>
      <p:pic>
        <p:nvPicPr>
          <p:cNvPr id="39940" name="Picture 4" descr="http://t2.gstatic.com/images?q=tbn:BvkmIrxdmdwEWM:http://www.magicdraw.com/images/noteworthy/168/cameo_business_modeler/3_bpmn_collaboration_diagram.png">
            <a:hlinkClick r:id="rId12"/>
          </p:cNvPr>
          <p:cNvPicPr>
            <a:picLocks noChangeAspect="1" noChangeArrowheads="1"/>
          </p:cNvPicPr>
          <p:nvPr/>
        </p:nvPicPr>
        <p:blipFill>
          <a:blip r:embed="rId13" cstate="print"/>
          <a:srcRect/>
          <a:stretch>
            <a:fillRect/>
          </a:stretch>
        </p:blipFill>
        <p:spPr bwMode="auto">
          <a:xfrm>
            <a:off x="6248400" y="3429001"/>
            <a:ext cx="2362200" cy="1295400"/>
          </a:xfrm>
          <a:prstGeom prst="rect">
            <a:avLst/>
          </a:prstGeom>
          <a:noFill/>
        </p:spPr>
      </p:pic>
      <p:pic>
        <p:nvPicPr>
          <p:cNvPr id="39942" name="Picture 6" descr="http://t1.gstatic.com/images?q=tbn:zSwdjIaLHPpL0M:http://www.yworks.com/products/yfiles/doc/developers-guide/figures/table-bpmn-smaller.png">
            <a:hlinkClick r:id="rId14"/>
          </p:cNvPr>
          <p:cNvPicPr>
            <a:picLocks noChangeAspect="1" noChangeArrowheads="1"/>
          </p:cNvPicPr>
          <p:nvPr/>
        </p:nvPicPr>
        <p:blipFill>
          <a:blip r:embed="rId15" cstate="print"/>
          <a:srcRect/>
          <a:stretch>
            <a:fillRect/>
          </a:stretch>
        </p:blipFill>
        <p:spPr bwMode="auto">
          <a:xfrm>
            <a:off x="3751729" y="3429000"/>
            <a:ext cx="2438400" cy="1295400"/>
          </a:xfrm>
          <a:prstGeom prst="rect">
            <a:avLst/>
          </a:prstGeom>
          <a:noFill/>
        </p:spPr>
      </p:pic>
      <p:sp>
        <p:nvSpPr>
          <p:cNvPr id="89" name="88 Rectángulo redondeado"/>
          <p:cNvSpPr/>
          <p:nvPr/>
        </p:nvSpPr>
        <p:spPr>
          <a:xfrm>
            <a:off x="914400" y="3886200"/>
            <a:ext cx="7696200" cy="304800"/>
          </a:xfrm>
          <a:prstGeom prst="roundRect">
            <a:avLst/>
          </a:prstGeom>
          <a:solidFill>
            <a:schemeClr val="tx2">
              <a:lumMod val="75000"/>
              <a:alpha val="5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UNIDADES    ORGANIZACIONALES</a:t>
            </a:r>
            <a:endParaRPr lang="es-CR" dirty="0"/>
          </a:p>
        </p:txBody>
      </p:sp>
      <p:sp>
        <p:nvSpPr>
          <p:cNvPr id="92" name="91 CuadroTexto"/>
          <p:cNvSpPr txBox="1"/>
          <p:nvPr/>
        </p:nvSpPr>
        <p:spPr>
          <a:xfrm>
            <a:off x="6248400" y="5029200"/>
            <a:ext cx="2420511" cy="646331"/>
          </a:xfrm>
          <a:prstGeom prst="rect">
            <a:avLst/>
          </a:prstGeom>
          <a:noFill/>
        </p:spPr>
        <p:txBody>
          <a:bodyPr wrap="square" rtlCol="0">
            <a:spAutoFit/>
          </a:bodyPr>
          <a:lstStyle/>
          <a:p>
            <a:pPr algn="ctr"/>
            <a:r>
              <a:rPr lang="es-ES" dirty="0" smtClean="0"/>
              <a:t>Integración aplicaciones</a:t>
            </a:r>
          </a:p>
        </p:txBody>
      </p:sp>
      <p:sp>
        <p:nvSpPr>
          <p:cNvPr id="103" name="102 Flecha curvada hacia la izquierda"/>
          <p:cNvSpPr/>
          <p:nvPr/>
        </p:nvSpPr>
        <p:spPr>
          <a:xfrm>
            <a:off x="8077200" y="4724400"/>
            <a:ext cx="731520" cy="1524000"/>
          </a:xfrm>
          <a:prstGeom prst="curved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solidFill>
                <a:schemeClr val="tx1"/>
              </a:solidFill>
            </a:endParaRPr>
          </a:p>
        </p:txBody>
      </p:sp>
      <p:sp>
        <p:nvSpPr>
          <p:cNvPr id="108" name="107 Flecha curvada hacia la derecha"/>
          <p:cNvSpPr/>
          <p:nvPr/>
        </p:nvSpPr>
        <p:spPr>
          <a:xfrm>
            <a:off x="609600" y="4648200"/>
            <a:ext cx="731520" cy="1216152"/>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solidFill>
                <a:schemeClr val="tx1"/>
              </a:solidFill>
            </a:endParaRPr>
          </a:p>
        </p:txBody>
      </p:sp>
      <p:sp>
        <p:nvSpPr>
          <p:cNvPr id="109" name="108 CuadroTexto"/>
          <p:cNvSpPr txBox="1"/>
          <p:nvPr/>
        </p:nvSpPr>
        <p:spPr>
          <a:xfrm>
            <a:off x="228600" y="6334780"/>
            <a:ext cx="1676400" cy="523220"/>
          </a:xfrm>
          <a:prstGeom prst="rect">
            <a:avLst/>
          </a:prstGeom>
          <a:noFill/>
        </p:spPr>
        <p:txBody>
          <a:bodyPr wrap="square" rtlCol="0">
            <a:spAutoFit/>
          </a:bodyPr>
          <a:lstStyle/>
          <a:p>
            <a:pPr algn="ctr"/>
            <a:r>
              <a:rPr lang="es-ES" sz="1400" dirty="0" smtClean="0"/>
              <a:t>Integración</a:t>
            </a:r>
          </a:p>
          <a:p>
            <a:pPr algn="ctr"/>
            <a:r>
              <a:rPr lang="es-ES" sz="1400" dirty="0" smtClean="0"/>
              <a:t>depuración datos</a:t>
            </a:r>
          </a:p>
        </p:txBody>
      </p:sp>
      <p:sp>
        <p:nvSpPr>
          <p:cNvPr id="114" name="113 Rectángulo"/>
          <p:cNvSpPr/>
          <p:nvPr/>
        </p:nvSpPr>
        <p:spPr>
          <a:xfrm>
            <a:off x="1524000" y="2971800"/>
            <a:ext cx="5724644" cy="175432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5400" cap="all" dirty="0" smtClean="0">
                <a:ln w="0"/>
                <a:solidFill>
                  <a:srgbClr val="0070C0"/>
                </a:solidFill>
                <a:effectLst>
                  <a:reflection blurRad="12700" stA="50000" endPos="50000" dist="5000" dir="5400000" sy="-100000" rotWithShape="0"/>
                </a:effectLst>
              </a:rPr>
              <a:t>Arquitectura</a:t>
            </a:r>
          </a:p>
          <a:p>
            <a:pPr algn="ctr"/>
            <a:r>
              <a:rPr lang="es-ES" sz="5400" b="1" cap="all" spc="0" dirty="0" smtClean="0">
                <a:ln w="0"/>
                <a:solidFill>
                  <a:srgbClr val="0070C0"/>
                </a:solidFill>
                <a:effectLst>
                  <a:reflection blurRad="12700" stA="50000" endPos="50000" dist="5000" dir="5400000" sy="-100000" rotWithShape="0"/>
                </a:effectLst>
              </a:rPr>
              <a:t>empresarial</a:t>
            </a:r>
            <a:endParaRPr lang="es-ES" sz="5400" b="1" cap="all" spc="0" dirty="0">
              <a:ln w="0"/>
              <a:solidFill>
                <a:srgbClr val="0070C0"/>
              </a:solidFill>
              <a:effectLst>
                <a:reflection blurRad="12700" stA="50000" endPos="50000" dist="5000" dir="5400000" sy="-100000" rotWithShape="0"/>
              </a:effectLst>
            </a:endParaRPr>
          </a:p>
        </p:txBody>
      </p:sp>
      <p:grpSp>
        <p:nvGrpSpPr>
          <p:cNvPr id="3" name="111 Grupo"/>
          <p:cNvGrpSpPr/>
          <p:nvPr/>
        </p:nvGrpSpPr>
        <p:grpSpPr>
          <a:xfrm>
            <a:off x="2714612" y="2214554"/>
            <a:ext cx="3429000" cy="3505200"/>
            <a:chOff x="9144000" y="1981200"/>
            <a:chExt cx="3429000" cy="3505200"/>
          </a:xfrm>
        </p:grpSpPr>
        <p:sp>
          <p:nvSpPr>
            <p:cNvPr id="111" name="110 Rectángulo"/>
            <p:cNvSpPr/>
            <p:nvPr/>
          </p:nvSpPr>
          <p:spPr>
            <a:xfrm>
              <a:off x="9144000" y="1981200"/>
              <a:ext cx="3429000" cy="3505200"/>
            </a:xfrm>
            <a:prstGeom prst="rect">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grpSp>
          <p:nvGrpSpPr>
            <p:cNvPr id="4" name="105 Grupo"/>
            <p:cNvGrpSpPr/>
            <p:nvPr/>
          </p:nvGrpSpPr>
          <p:grpSpPr>
            <a:xfrm>
              <a:off x="9144000" y="2057400"/>
              <a:ext cx="3228975" cy="3238501"/>
              <a:chOff x="9525000" y="1905000"/>
              <a:chExt cx="3228975" cy="3238501"/>
            </a:xfrm>
          </p:grpSpPr>
          <p:pic>
            <p:nvPicPr>
              <p:cNvPr id="1032" name="Picture 8" descr="http://t0.gstatic.com/images?q=tbn:LGxIDgpUXt4x6M:http://www.cartoonstock.com/lowres/aba0311l.jpg">
                <a:hlinkClick r:id="rId16"/>
              </p:cNvPr>
              <p:cNvPicPr>
                <a:picLocks noChangeAspect="1" noChangeArrowheads="1"/>
              </p:cNvPicPr>
              <p:nvPr/>
            </p:nvPicPr>
            <p:blipFill>
              <a:blip r:embed="rId17" cstate="print"/>
              <a:srcRect/>
              <a:stretch>
                <a:fillRect/>
              </a:stretch>
            </p:blipFill>
            <p:spPr bwMode="auto">
              <a:xfrm>
                <a:off x="10134600" y="2057400"/>
                <a:ext cx="1484055" cy="1600200"/>
              </a:xfrm>
              <a:prstGeom prst="rect">
                <a:avLst/>
              </a:prstGeom>
              <a:noFill/>
            </p:spPr>
          </p:pic>
          <p:sp>
            <p:nvSpPr>
              <p:cNvPr id="55" name="54 Llamada de nube"/>
              <p:cNvSpPr/>
              <p:nvPr/>
            </p:nvSpPr>
            <p:spPr>
              <a:xfrm>
                <a:off x="11353800" y="1905000"/>
                <a:ext cx="1295400" cy="609600"/>
              </a:xfrm>
              <a:prstGeom prst="cloudCallout">
                <a:avLst>
                  <a:gd name="adj1" fmla="val -34068"/>
                  <a:gd name="adj2" fmla="val 103125"/>
                </a:avLst>
              </a:prstGeom>
              <a:solidFill>
                <a:schemeClr val="accent4">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bg1"/>
                    </a:solidFill>
                  </a:rPr>
                  <a:t>Cliente </a:t>
                </a:r>
                <a:endParaRPr lang="es-CR" sz="1400" dirty="0">
                  <a:solidFill>
                    <a:schemeClr val="bg1"/>
                  </a:solidFill>
                </a:endParaRPr>
              </a:p>
            </p:txBody>
          </p:sp>
          <p:pic>
            <p:nvPicPr>
              <p:cNvPr id="1046" name="Picture 22" descr="http://t3.gstatic.com/images?q=tbn:iDnLpOxzy0dlqM:http://www.cartoonstock.com/newscartoons/cartoonists/jlv/lowres/jlvn374l.jpg">
                <a:hlinkClick r:id="rId18"/>
              </p:cNvPr>
              <p:cNvPicPr>
                <a:picLocks noChangeAspect="1" noChangeArrowheads="1"/>
              </p:cNvPicPr>
              <p:nvPr/>
            </p:nvPicPr>
            <p:blipFill>
              <a:blip r:embed="rId19" cstate="print"/>
              <a:srcRect/>
              <a:stretch>
                <a:fillRect/>
              </a:stretch>
            </p:blipFill>
            <p:spPr bwMode="auto">
              <a:xfrm>
                <a:off x="11734800" y="2667000"/>
                <a:ext cx="1019175" cy="1181101"/>
              </a:xfrm>
              <a:prstGeom prst="rect">
                <a:avLst/>
              </a:prstGeom>
              <a:noFill/>
            </p:spPr>
          </p:pic>
          <p:pic>
            <p:nvPicPr>
              <p:cNvPr id="1052" name="Picture 28" descr="http://t1.gstatic.com/images?q=tbn:he0lkTnfkM8IbM:http://www.cartoonstock.com/newscartoons/cartoonists/aba/lowres/aban358l.jpg">
                <a:hlinkClick r:id="rId20"/>
              </p:cNvPr>
              <p:cNvPicPr>
                <a:picLocks noChangeAspect="1" noChangeArrowheads="1"/>
              </p:cNvPicPr>
              <p:nvPr/>
            </p:nvPicPr>
            <p:blipFill>
              <a:blip r:embed="rId21" cstate="print"/>
              <a:srcRect/>
              <a:stretch>
                <a:fillRect/>
              </a:stretch>
            </p:blipFill>
            <p:spPr bwMode="auto">
              <a:xfrm>
                <a:off x="10668000" y="3962400"/>
                <a:ext cx="1162050" cy="1181101"/>
              </a:xfrm>
              <a:prstGeom prst="rect">
                <a:avLst/>
              </a:prstGeom>
              <a:noFill/>
            </p:spPr>
          </p:pic>
          <p:sp>
            <p:nvSpPr>
              <p:cNvPr id="136" name="135 Llamada de nube"/>
              <p:cNvSpPr/>
              <p:nvPr/>
            </p:nvSpPr>
            <p:spPr>
              <a:xfrm>
                <a:off x="11753828" y="3983340"/>
                <a:ext cx="990600" cy="609600"/>
              </a:xfrm>
              <a:prstGeom prst="cloudCallout">
                <a:avLst>
                  <a:gd name="adj1" fmla="val -80448"/>
                  <a:gd name="adj2" fmla="val 81250"/>
                </a:avLst>
              </a:prstGeom>
              <a:solidFill>
                <a:schemeClr val="accent4">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bg1"/>
                    </a:solidFill>
                  </a:rPr>
                  <a:t>$$$</a:t>
                </a:r>
                <a:endParaRPr lang="es-CR" sz="1400" dirty="0">
                  <a:solidFill>
                    <a:schemeClr val="bg1"/>
                  </a:solidFill>
                </a:endParaRPr>
              </a:p>
            </p:txBody>
          </p:sp>
          <p:sp>
            <p:nvSpPr>
              <p:cNvPr id="43" name="42 CuadroTexto"/>
              <p:cNvSpPr txBox="1"/>
              <p:nvPr/>
            </p:nvSpPr>
            <p:spPr>
              <a:xfrm>
                <a:off x="9525000" y="3505200"/>
                <a:ext cx="1240068" cy="1384995"/>
              </a:xfrm>
              <a:prstGeom prst="rect">
                <a:avLst/>
              </a:prstGeom>
              <a:noFill/>
            </p:spPr>
            <p:txBody>
              <a:bodyPr wrap="square" rtlCol="0">
                <a:spAutoFit/>
              </a:bodyPr>
              <a:lstStyle/>
              <a:p>
                <a:pPr algn="ctr"/>
                <a:r>
                  <a:rPr lang="es-ES" sz="1400" dirty="0" smtClean="0">
                    <a:solidFill>
                      <a:srgbClr val="002060"/>
                    </a:solidFill>
                  </a:rPr>
                  <a:t>Definiciones</a:t>
                </a:r>
              </a:p>
              <a:p>
                <a:pPr algn="ctr"/>
                <a:r>
                  <a:rPr lang="es-ES" sz="1400" dirty="0" smtClean="0">
                    <a:solidFill>
                      <a:srgbClr val="002060"/>
                    </a:solidFill>
                  </a:rPr>
                  <a:t>comunes:</a:t>
                </a:r>
              </a:p>
              <a:p>
                <a:pPr>
                  <a:buFontTx/>
                  <a:buChar char="-"/>
                </a:pPr>
                <a:r>
                  <a:rPr lang="es-ES" sz="1400" dirty="0" smtClean="0"/>
                  <a:t>Servicio</a:t>
                </a:r>
              </a:p>
              <a:p>
                <a:pPr>
                  <a:buFontTx/>
                  <a:buChar char="-"/>
                </a:pPr>
                <a:r>
                  <a:rPr lang="es-ES" sz="1400" dirty="0" smtClean="0"/>
                  <a:t> Canal</a:t>
                </a:r>
              </a:p>
              <a:p>
                <a:pPr>
                  <a:buFontTx/>
                  <a:buChar char="-"/>
                </a:pPr>
                <a:r>
                  <a:rPr lang="es-ES" sz="1400" dirty="0" smtClean="0"/>
                  <a:t> Función</a:t>
                </a:r>
              </a:p>
              <a:p>
                <a:pPr>
                  <a:buFontTx/>
                  <a:buChar char="-"/>
                </a:pPr>
                <a:r>
                  <a:rPr lang="es-ES" sz="1400" dirty="0" smtClean="0"/>
                  <a:t>Proceso</a:t>
                </a:r>
                <a:endParaRPr lang="es-CR" sz="1400" dirty="0"/>
              </a:p>
            </p:txBody>
          </p:sp>
        </p:grpSp>
      </p:grpSp>
    </p:spTree>
    <p:extLst>
      <p:ext uri="{BB962C8B-B14F-4D97-AF65-F5344CB8AC3E}">
        <p14:creationId xmlns:p14="http://schemas.microsoft.com/office/powerpoint/2010/main" val="886780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55"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strVal val="#ppt_w*0.70"/>
                                          </p:val>
                                        </p:tav>
                                        <p:tav tm="100000">
                                          <p:val>
                                            <p:strVal val="#ppt_w"/>
                                          </p:val>
                                        </p:tav>
                                      </p:tavLst>
                                    </p:anim>
                                    <p:anim calcmode="lin" valueType="num">
                                      <p:cBhvr>
                                        <p:cTn id="16" dur="1000" fill="hold"/>
                                        <p:tgtEl>
                                          <p:spTgt spid="9"/>
                                        </p:tgtEl>
                                        <p:attrNameLst>
                                          <p:attrName>ppt_h</p:attrName>
                                        </p:attrNameLst>
                                      </p:cBhvr>
                                      <p:tavLst>
                                        <p:tav tm="0">
                                          <p:val>
                                            <p:strVal val="#ppt_h"/>
                                          </p:val>
                                        </p:tav>
                                        <p:tav tm="100000">
                                          <p:val>
                                            <p:strVal val="#ppt_h"/>
                                          </p:val>
                                        </p:tav>
                                      </p:tavLst>
                                    </p:anim>
                                    <p:animEffect transition="in" filter="fade">
                                      <p:cBhvr>
                                        <p:cTn id="17" dur="1000"/>
                                        <p:tgtEl>
                                          <p:spTgt spid="9"/>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strVal val="#ppt_w*0.70"/>
                                          </p:val>
                                        </p:tav>
                                        <p:tav tm="100000">
                                          <p:val>
                                            <p:strVal val="#ppt_w"/>
                                          </p:val>
                                        </p:tav>
                                      </p:tavLst>
                                    </p:anim>
                                    <p:anim calcmode="lin" valueType="num">
                                      <p:cBhvr>
                                        <p:cTn id="21" dur="1000" fill="hold"/>
                                        <p:tgtEl>
                                          <p:spTgt spid="10"/>
                                        </p:tgtEl>
                                        <p:attrNameLst>
                                          <p:attrName>ppt_h</p:attrName>
                                        </p:attrNameLst>
                                      </p:cBhvr>
                                      <p:tavLst>
                                        <p:tav tm="0">
                                          <p:val>
                                            <p:strVal val="#ppt_h"/>
                                          </p:val>
                                        </p:tav>
                                        <p:tav tm="100000">
                                          <p:val>
                                            <p:strVal val="#ppt_h"/>
                                          </p:val>
                                        </p:tav>
                                      </p:tavLst>
                                    </p:anim>
                                    <p:animEffect transition="in" filter="fade">
                                      <p:cBhvr>
                                        <p:cTn id="22" dur="1000"/>
                                        <p:tgtEl>
                                          <p:spTgt spid="10"/>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p:cTn id="25" dur="1000" fill="hold"/>
                                        <p:tgtEl>
                                          <p:spTgt spid="65"/>
                                        </p:tgtEl>
                                        <p:attrNameLst>
                                          <p:attrName>ppt_w</p:attrName>
                                        </p:attrNameLst>
                                      </p:cBhvr>
                                      <p:tavLst>
                                        <p:tav tm="0">
                                          <p:val>
                                            <p:strVal val="#ppt_w*0.70"/>
                                          </p:val>
                                        </p:tav>
                                        <p:tav tm="100000">
                                          <p:val>
                                            <p:strVal val="#ppt_w"/>
                                          </p:val>
                                        </p:tav>
                                      </p:tavLst>
                                    </p:anim>
                                    <p:anim calcmode="lin" valueType="num">
                                      <p:cBhvr>
                                        <p:cTn id="26" dur="1000" fill="hold"/>
                                        <p:tgtEl>
                                          <p:spTgt spid="65"/>
                                        </p:tgtEl>
                                        <p:attrNameLst>
                                          <p:attrName>ppt_h</p:attrName>
                                        </p:attrNameLst>
                                      </p:cBhvr>
                                      <p:tavLst>
                                        <p:tav tm="0">
                                          <p:val>
                                            <p:strVal val="#ppt_h"/>
                                          </p:val>
                                        </p:tav>
                                        <p:tav tm="100000">
                                          <p:val>
                                            <p:strVal val="#ppt_h"/>
                                          </p:val>
                                        </p:tav>
                                      </p:tavLst>
                                    </p:anim>
                                    <p:animEffect transition="in" filter="fade">
                                      <p:cBhvr>
                                        <p:cTn id="27" dur="1000"/>
                                        <p:tgtEl>
                                          <p:spTgt spid="65"/>
                                        </p:tgtEl>
                                      </p:cBhvr>
                                    </p:animEffect>
                                  </p:childTnLst>
                                </p:cTn>
                              </p:par>
                              <p:par>
                                <p:cTn id="28" presetID="55"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anim calcmode="lin" valueType="num">
                                      <p:cBhvr>
                                        <p:cTn id="30" dur="1000" fill="hold"/>
                                        <p:tgtEl>
                                          <p:spTgt spid="69"/>
                                        </p:tgtEl>
                                        <p:attrNameLst>
                                          <p:attrName>ppt_w</p:attrName>
                                        </p:attrNameLst>
                                      </p:cBhvr>
                                      <p:tavLst>
                                        <p:tav tm="0">
                                          <p:val>
                                            <p:strVal val="#ppt_w*0.70"/>
                                          </p:val>
                                        </p:tav>
                                        <p:tav tm="100000">
                                          <p:val>
                                            <p:strVal val="#ppt_w"/>
                                          </p:val>
                                        </p:tav>
                                      </p:tavLst>
                                    </p:anim>
                                    <p:anim calcmode="lin" valueType="num">
                                      <p:cBhvr>
                                        <p:cTn id="31" dur="1000" fill="hold"/>
                                        <p:tgtEl>
                                          <p:spTgt spid="69"/>
                                        </p:tgtEl>
                                        <p:attrNameLst>
                                          <p:attrName>ppt_h</p:attrName>
                                        </p:attrNameLst>
                                      </p:cBhvr>
                                      <p:tavLst>
                                        <p:tav tm="0">
                                          <p:val>
                                            <p:strVal val="#ppt_h"/>
                                          </p:val>
                                        </p:tav>
                                        <p:tav tm="100000">
                                          <p:val>
                                            <p:strVal val="#ppt_h"/>
                                          </p:val>
                                        </p:tav>
                                      </p:tavLst>
                                    </p:anim>
                                    <p:animEffect transition="in" filter="fade">
                                      <p:cBhvr>
                                        <p:cTn id="32" dur="10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p:cTn id="37" dur="1000" fill="hold"/>
                                        <p:tgtEl>
                                          <p:spTgt spid="77"/>
                                        </p:tgtEl>
                                        <p:attrNameLst>
                                          <p:attrName>ppt_w</p:attrName>
                                        </p:attrNameLst>
                                      </p:cBhvr>
                                      <p:tavLst>
                                        <p:tav tm="0">
                                          <p:val>
                                            <p:strVal val="#ppt_w*0.70"/>
                                          </p:val>
                                        </p:tav>
                                        <p:tav tm="100000">
                                          <p:val>
                                            <p:strVal val="#ppt_w"/>
                                          </p:val>
                                        </p:tav>
                                      </p:tavLst>
                                    </p:anim>
                                    <p:anim calcmode="lin" valueType="num">
                                      <p:cBhvr>
                                        <p:cTn id="38" dur="1000" fill="hold"/>
                                        <p:tgtEl>
                                          <p:spTgt spid="77"/>
                                        </p:tgtEl>
                                        <p:attrNameLst>
                                          <p:attrName>ppt_h</p:attrName>
                                        </p:attrNameLst>
                                      </p:cBhvr>
                                      <p:tavLst>
                                        <p:tav tm="0">
                                          <p:val>
                                            <p:strVal val="#ppt_h"/>
                                          </p:val>
                                        </p:tav>
                                        <p:tav tm="100000">
                                          <p:val>
                                            <p:strVal val="#ppt_h"/>
                                          </p:val>
                                        </p:tav>
                                      </p:tavLst>
                                    </p:anim>
                                    <p:animEffect transition="in" filter="fade">
                                      <p:cBhvr>
                                        <p:cTn id="39" dur="1000"/>
                                        <p:tgtEl>
                                          <p:spTgt spid="77"/>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 calcmode="lin" valueType="num">
                                      <p:cBhvr>
                                        <p:cTn id="42" dur="1000" fill="hold"/>
                                        <p:tgtEl>
                                          <p:spTgt spid="79"/>
                                        </p:tgtEl>
                                        <p:attrNameLst>
                                          <p:attrName>ppt_w</p:attrName>
                                        </p:attrNameLst>
                                      </p:cBhvr>
                                      <p:tavLst>
                                        <p:tav tm="0">
                                          <p:val>
                                            <p:strVal val="#ppt_w*0.70"/>
                                          </p:val>
                                        </p:tav>
                                        <p:tav tm="100000">
                                          <p:val>
                                            <p:strVal val="#ppt_w"/>
                                          </p:val>
                                        </p:tav>
                                      </p:tavLst>
                                    </p:anim>
                                    <p:anim calcmode="lin" valueType="num">
                                      <p:cBhvr>
                                        <p:cTn id="43" dur="1000" fill="hold"/>
                                        <p:tgtEl>
                                          <p:spTgt spid="79"/>
                                        </p:tgtEl>
                                        <p:attrNameLst>
                                          <p:attrName>ppt_h</p:attrName>
                                        </p:attrNameLst>
                                      </p:cBhvr>
                                      <p:tavLst>
                                        <p:tav tm="0">
                                          <p:val>
                                            <p:strVal val="#ppt_h"/>
                                          </p:val>
                                        </p:tav>
                                        <p:tav tm="100000">
                                          <p:val>
                                            <p:strVal val="#ppt_h"/>
                                          </p:val>
                                        </p:tav>
                                      </p:tavLst>
                                    </p:anim>
                                    <p:animEffect transition="in" filter="fade">
                                      <p:cBhvr>
                                        <p:cTn id="44" dur="1000"/>
                                        <p:tgtEl>
                                          <p:spTgt spid="79"/>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anim calcmode="lin" valueType="num">
                                      <p:cBhvr>
                                        <p:cTn id="47" dur="1000" fill="hold"/>
                                        <p:tgtEl>
                                          <p:spTgt spid="80"/>
                                        </p:tgtEl>
                                        <p:attrNameLst>
                                          <p:attrName>ppt_w</p:attrName>
                                        </p:attrNameLst>
                                      </p:cBhvr>
                                      <p:tavLst>
                                        <p:tav tm="0">
                                          <p:val>
                                            <p:strVal val="#ppt_w*0.70"/>
                                          </p:val>
                                        </p:tav>
                                        <p:tav tm="100000">
                                          <p:val>
                                            <p:strVal val="#ppt_w"/>
                                          </p:val>
                                        </p:tav>
                                      </p:tavLst>
                                    </p:anim>
                                    <p:anim calcmode="lin" valueType="num">
                                      <p:cBhvr>
                                        <p:cTn id="48" dur="1000" fill="hold"/>
                                        <p:tgtEl>
                                          <p:spTgt spid="80"/>
                                        </p:tgtEl>
                                        <p:attrNameLst>
                                          <p:attrName>ppt_h</p:attrName>
                                        </p:attrNameLst>
                                      </p:cBhvr>
                                      <p:tavLst>
                                        <p:tav tm="0">
                                          <p:val>
                                            <p:strVal val="#ppt_h"/>
                                          </p:val>
                                        </p:tav>
                                        <p:tav tm="100000">
                                          <p:val>
                                            <p:strVal val="#ppt_h"/>
                                          </p:val>
                                        </p:tav>
                                      </p:tavLst>
                                    </p:anim>
                                    <p:animEffect transition="in" filter="fade">
                                      <p:cBhvr>
                                        <p:cTn id="49" dur="1000"/>
                                        <p:tgtEl>
                                          <p:spTgt spid="80"/>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p:cTn id="52" dur="1000" fill="hold"/>
                                        <p:tgtEl>
                                          <p:spTgt spid="82"/>
                                        </p:tgtEl>
                                        <p:attrNameLst>
                                          <p:attrName>ppt_w</p:attrName>
                                        </p:attrNameLst>
                                      </p:cBhvr>
                                      <p:tavLst>
                                        <p:tav tm="0">
                                          <p:val>
                                            <p:strVal val="#ppt_w*0.70"/>
                                          </p:val>
                                        </p:tav>
                                        <p:tav tm="100000">
                                          <p:val>
                                            <p:strVal val="#ppt_w"/>
                                          </p:val>
                                        </p:tav>
                                      </p:tavLst>
                                    </p:anim>
                                    <p:anim calcmode="lin" valueType="num">
                                      <p:cBhvr>
                                        <p:cTn id="53" dur="1000" fill="hold"/>
                                        <p:tgtEl>
                                          <p:spTgt spid="82"/>
                                        </p:tgtEl>
                                        <p:attrNameLst>
                                          <p:attrName>ppt_h</p:attrName>
                                        </p:attrNameLst>
                                      </p:cBhvr>
                                      <p:tavLst>
                                        <p:tav tm="0">
                                          <p:val>
                                            <p:strVal val="#ppt_h"/>
                                          </p:val>
                                        </p:tav>
                                        <p:tav tm="100000">
                                          <p:val>
                                            <p:strVal val="#ppt_h"/>
                                          </p:val>
                                        </p:tav>
                                      </p:tavLst>
                                    </p:anim>
                                    <p:animEffect transition="in" filter="fade">
                                      <p:cBhvr>
                                        <p:cTn id="54" dur="1000"/>
                                        <p:tgtEl>
                                          <p:spTgt spid="82"/>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1000" fill="hold"/>
                                        <p:tgtEl>
                                          <p:spTgt spid="5"/>
                                        </p:tgtEl>
                                        <p:attrNameLst>
                                          <p:attrName>ppt_w</p:attrName>
                                        </p:attrNameLst>
                                      </p:cBhvr>
                                      <p:tavLst>
                                        <p:tav tm="0">
                                          <p:val>
                                            <p:strVal val="#ppt_w*0.70"/>
                                          </p:val>
                                        </p:tav>
                                        <p:tav tm="100000">
                                          <p:val>
                                            <p:strVal val="#ppt_w"/>
                                          </p:val>
                                        </p:tav>
                                      </p:tavLst>
                                    </p:anim>
                                    <p:anim calcmode="lin" valueType="num">
                                      <p:cBhvr>
                                        <p:cTn id="58" dur="1000" fill="hold"/>
                                        <p:tgtEl>
                                          <p:spTgt spid="5"/>
                                        </p:tgtEl>
                                        <p:attrNameLst>
                                          <p:attrName>ppt_h</p:attrName>
                                        </p:attrNameLst>
                                      </p:cBhvr>
                                      <p:tavLst>
                                        <p:tav tm="0">
                                          <p:val>
                                            <p:strVal val="#ppt_h"/>
                                          </p:val>
                                        </p:tav>
                                        <p:tav tm="100000">
                                          <p:val>
                                            <p:strVal val="#ppt_h"/>
                                          </p:val>
                                        </p:tav>
                                      </p:tavLst>
                                    </p:anim>
                                    <p:animEffect transition="in" filter="fade">
                                      <p:cBhvr>
                                        <p:cTn id="59" dur="1000"/>
                                        <p:tgtEl>
                                          <p:spTgt spid="5"/>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1000" fill="hold"/>
                                        <p:tgtEl>
                                          <p:spTgt spid="6"/>
                                        </p:tgtEl>
                                        <p:attrNameLst>
                                          <p:attrName>ppt_w</p:attrName>
                                        </p:attrNameLst>
                                      </p:cBhvr>
                                      <p:tavLst>
                                        <p:tav tm="0">
                                          <p:val>
                                            <p:strVal val="#ppt_w*0.70"/>
                                          </p:val>
                                        </p:tav>
                                        <p:tav tm="100000">
                                          <p:val>
                                            <p:strVal val="#ppt_w"/>
                                          </p:val>
                                        </p:tav>
                                      </p:tavLst>
                                    </p:anim>
                                    <p:anim calcmode="lin" valueType="num">
                                      <p:cBhvr>
                                        <p:cTn id="63" dur="1000" fill="hold"/>
                                        <p:tgtEl>
                                          <p:spTgt spid="6"/>
                                        </p:tgtEl>
                                        <p:attrNameLst>
                                          <p:attrName>ppt_h</p:attrName>
                                        </p:attrNameLst>
                                      </p:cBhvr>
                                      <p:tavLst>
                                        <p:tav tm="0">
                                          <p:val>
                                            <p:strVal val="#ppt_h"/>
                                          </p:val>
                                        </p:tav>
                                        <p:tav tm="100000">
                                          <p:val>
                                            <p:strVal val="#ppt_h"/>
                                          </p:val>
                                        </p:tav>
                                      </p:tavLst>
                                    </p:anim>
                                    <p:animEffect transition="in" filter="fade">
                                      <p:cBhvr>
                                        <p:cTn id="64" dur="1000"/>
                                        <p:tgtEl>
                                          <p:spTgt spid="6"/>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 calcmode="lin" valueType="num">
                                      <p:cBhvr>
                                        <p:cTn id="67" dur="1000" fill="hold"/>
                                        <p:tgtEl>
                                          <p:spTgt spid="68"/>
                                        </p:tgtEl>
                                        <p:attrNameLst>
                                          <p:attrName>ppt_w</p:attrName>
                                        </p:attrNameLst>
                                      </p:cBhvr>
                                      <p:tavLst>
                                        <p:tav tm="0">
                                          <p:val>
                                            <p:strVal val="#ppt_w*0.70"/>
                                          </p:val>
                                        </p:tav>
                                        <p:tav tm="100000">
                                          <p:val>
                                            <p:strVal val="#ppt_w"/>
                                          </p:val>
                                        </p:tav>
                                      </p:tavLst>
                                    </p:anim>
                                    <p:anim calcmode="lin" valueType="num">
                                      <p:cBhvr>
                                        <p:cTn id="68" dur="1000" fill="hold"/>
                                        <p:tgtEl>
                                          <p:spTgt spid="68"/>
                                        </p:tgtEl>
                                        <p:attrNameLst>
                                          <p:attrName>ppt_h</p:attrName>
                                        </p:attrNameLst>
                                      </p:cBhvr>
                                      <p:tavLst>
                                        <p:tav tm="0">
                                          <p:val>
                                            <p:strVal val="#ppt_h"/>
                                          </p:val>
                                        </p:tav>
                                        <p:tav tm="100000">
                                          <p:val>
                                            <p:strVal val="#ppt_h"/>
                                          </p:val>
                                        </p:tav>
                                      </p:tavLst>
                                    </p:anim>
                                    <p:animEffect transition="in" filter="fade">
                                      <p:cBhvr>
                                        <p:cTn id="69" dur="1000"/>
                                        <p:tgtEl>
                                          <p:spTgt spid="68"/>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p:cTn id="72" dur="1000" fill="hold"/>
                                        <p:tgtEl>
                                          <p:spTgt spid="71"/>
                                        </p:tgtEl>
                                        <p:attrNameLst>
                                          <p:attrName>ppt_w</p:attrName>
                                        </p:attrNameLst>
                                      </p:cBhvr>
                                      <p:tavLst>
                                        <p:tav tm="0">
                                          <p:val>
                                            <p:strVal val="#ppt_w*0.70"/>
                                          </p:val>
                                        </p:tav>
                                        <p:tav tm="100000">
                                          <p:val>
                                            <p:strVal val="#ppt_w"/>
                                          </p:val>
                                        </p:tav>
                                      </p:tavLst>
                                    </p:anim>
                                    <p:anim calcmode="lin" valueType="num">
                                      <p:cBhvr>
                                        <p:cTn id="73" dur="1000" fill="hold"/>
                                        <p:tgtEl>
                                          <p:spTgt spid="71"/>
                                        </p:tgtEl>
                                        <p:attrNameLst>
                                          <p:attrName>ppt_h</p:attrName>
                                        </p:attrNameLst>
                                      </p:cBhvr>
                                      <p:tavLst>
                                        <p:tav tm="0">
                                          <p:val>
                                            <p:strVal val="#ppt_h"/>
                                          </p:val>
                                        </p:tav>
                                        <p:tav tm="100000">
                                          <p:val>
                                            <p:strVal val="#ppt_h"/>
                                          </p:val>
                                        </p:tav>
                                      </p:tavLst>
                                    </p:anim>
                                    <p:animEffect transition="in" filter="fade">
                                      <p:cBhvr>
                                        <p:cTn id="74" dur="10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slide(fromBottom)">
                                      <p:cBhvr>
                                        <p:cTn id="79" dur="500"/>
                                        <p:tgtEl>
                                          <p:spTgt spid="8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blinds(horizontal)">
                                      <p:cBhvr>
                                        <p:cTn id="84" dur="500"/>
                                        <p:tgtEl>
                                          <p:spTgt spid="85"/>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blinds(horizontal)">
                                      <p:cBhvr>
                                        <p:cTn id="87" dur="500"/>
                                        <p:tgtEl>
                                          <p:spTgt spid="8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88"/>
                                        </p:tgtEl>
                                        <p:attrNameLst>
                                          <p:attrName>style.visibility</p:attrName>
                                        </p:attrNameLst>
                                      </p:cBhvr>
                                      <p:to>
                                        <p:strVal val="visible"/>
                                      </p:to>
                                    </p:set>
                                    <p:animEffect transition="in" filter="blinds(horizontal)">
                                      <p:cBhvr>
                                        <p:cTn id="90" dur="500"/>
                                        <p:tgtEl>
                                          <p:spTgt spid="88"/>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39938"/>
                                        </p:tgtEl>
                                        <p:attrNameLst>
                                          <p:attrName>style.visibility</p:attrName>
                                        </p:attrNameLst>
                                      </p:cBhvr>
                                      <p:to>
                                        <p:strVal val="visible"/>
                                      </p:to>
                                    </p:set>
                                    <p:animEffect transition="in" filter="blinds(horizontal)">
                                      <p:cBhvr>
                                        <p:cTn id="95" dur="500"/>
                                        <p:tgtEl>
                                          <p:spTgt spid="39938"/>
                                        </p:tgtEl>
                                      </p:cBhvr>
                                    </p:animEffect>
                                  </p:childTnLst>
                                </p:cTn>
                              </p:par>
                              <p:par>
                                <p:cTn id="96" presetID="3" presetClass="entr" presetSubtype="10" fill="hold" nodeType="withEffect">
                                  <p:stCondLst>
                                    <p:cond delay="0"/>
                                  </p:stCondLst>
                                  <p:childTnLst>
                                    <p:set>
                                      <p:cBhvr>
                                        <p:cTn id="97" dur="1" fill="hold">
                                          <p:stCondLst>
                                            <p:cond delay="0"/>
                                          </p:stCondLst>
                                        </p:cTn>
                                        <p:tgtEl>
                                          <p:spTgt spid="39942"/>
                                        </p:tgtEl>
                                        <p:attrNameLst>
                                          <p:attrName>style.visibility</p:attrName>
                                        </p:attrNameLst>
                                      </p:cBhvr>
                                      <p:to>
                                        <p:strVal val="visible"/>
                                      </p:to>
                                    </p:set>
                                    <p:animEffect transition="in" filter="blinds(horizontal)">
                                      <p:cBhvr>
                                        <p:cTn id="98" dur="500"/>
                                        <p:tgtEl>
                                          <p:spTgt spid="39942"/>
                                        </p:tgtEl>
                                      </p:cBhvr>
                                    </p:animEffect>
                                  </p:childTnLst>
                                </p:cTn>
                              </p:par>
                              <p:par>
                                <p:cTn id="99" presetID="3" presetClass="entr" presetSubtype="10" fill="hold" nodeType="withEffect">
                                  <p:stCondLst>
                                    <p:cond delay="0"/>
                                  </p:stCondLst>
                                  <p:childTnLst>
                                    <p:set>
                                      <p:cBhvr>
                                        <p:cTn id="100" dur="1" fill="hold">
                                          <p:stCondLst>
                                            <p:cond delay="0"/>
                                          </p:stCondLst>
                                        </p:cTn>
                                        <p:tgtEl>
                                          <p:spTgt spid="39940"/>
                                        </p:tgtEl>
                                        <p:attrNameLst>
                                          <p:attrName>style.visibility</p:attrName>
                                        </p:attrNameLst>
                                      </p:cBhvr>
                                      <p:to>
                                        <p:strVal val="visible"/>
                                      </p:to>
                                    </p:set>
                                    <p:animEffect transition="in" filter="blinds(horizontal)">
                                      <p:cBhvr>
                                        <p:cTn id="101" dur="500"/>
                                        <p:tgtEl>
                                          <p:spTgt spid="39940"/>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4" fill="hold" grpId="0" nodeType="clickEffect">
                                  <p:stCondLst>
                                    <p:cond delay="0"/>
                                  </p:stCondLst>
                                  <p:childTnLst>
                                    <p:set>
                                      <p:cBhvr>
                                        <p:cTn id="105" dur="1" fill="hold">
                                          <p:stCondLst>
                                            <p:cond delay="0"/>
                                          </p:stCondLst>
                                        </p:cTn>
                                        <p:tgtEl>
                                          <p:spTgt spid="89"/>
                                        </p:tgtEl>
                                        <p:attrNameLst>
                                          <p:attrName>style.visibility</p:attrName>
                                        </p:attrNameLst>
                                      </p:cBhvr>
                                      <p:to>
                                        <p:strVal val="visible"/>
                                      </p:to>
                                    </p:set>
                                    <p:animEffect transition="in" filter="slide(fromBottom)">
                                      <p:cBhvr>
                                        <p:cTn id="106" dur="500"/>
                                        <p:tgtEl>
                                          <p:spTgt spid="89"/>
                                        </p:tgtEl>
                                      </p:cBhvr>
                                    </p:animEffect>
                                  </p:childTnLst>
                                </p:cTn>
                              </p:par>
                            </p:childTnLst>
                          </p:cTn>
                        </p:par>
                      </p:childTnLst>
                    </p:cTn>
                  </p:par>
                  <p:par>
                    <p:cTn id="107" fill="hold">
                      <p:stCondLst>
                        <p:cond delay="indefinite"/>
                      </p:stCondLst>
                      <p:childTnLst>
                        <p:par>
                          <p:cTn id="108" fill="hold">
                            <p:stCondLst>
                              <p:cond delay="0"/>
                            </p:stCondLst>
                            <p:childTnLst>
                              <p:par>
                                <p:cTn id="109" presetID="55" presetClass="entr" presetSubtype="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 calcmode="lin" valueType="num">
                                      <p:cBhvr>
                                        <p:cTn id="111" dur="1000" fill="hold"/>
                                        <p:tgtEl>
                                          <p:spTgt spid="51"/>
                                        </p:tgtEl>
                                        <p:attrNameLst>
                                          <p:attrName>ppt_w</p:attrName>
                                        </p:attrNameLst>
                                      </p:cBhvr>
                                      <p:tavLst>
                                        <p:tav tm="0">
                                          <p:val>
                                            <p:strVal val="#ppt_w*0.70"/>
                                          </p:val>
                                        </p:tav>
                                        <p:tav tm="100000">
                                          <p:val>
                                            <p:strVal val="#ppt_w"/>
                                          </p:val>
                                        </p:tav>
                                      </p:tavLst>
                                    </p:anim>
                                    <p:anim calcmode="lin" valueType="num">
                                      <p:cBhvr>
                                        <p:cTn id="112" dur="1000" fill="hold"/>
                                        <p:tgtEl>
                                          <p:spTgt spid="51"/>
                                        </p:tgtEl>
                                        <p:attrNameLst>
                                          <p:attrName>ppt_h</p:attrName>
                                        </p:attrNameLst>
                                      </p:cBhvr>
                                      <p:tavLst>
                                        <p:tav tm="0">
                                          <p:val>
                                            <p:strVal val="#ppt_h"/>
                                          </p:val>
                                        </p:tav>
                                        <p:tav tm="100000">
                                          <p:val>
                                            <p:strVal val="#ppt_h"/>
                                          </p:val>
                                        </p:tav>
                                      </p:tavLst>
                                    </p:anim>
                                    <p:animEffect transition="in" filter="fade">
                                      <p:cBhvr>
                                        <p:cTn id="113" dur="1000"/>
                                        <p:tgtEl>
                                          <p:spTgt spid="51"/>
                                        </p:tgtEl>
                                      </p:cBhvr>
                                    </p:animEffect>
                                  </p:childTnLst>
                                </p:cTn>
                              </p:par>
                              <p:par>
                                <p:cTn id="114" presetID="55" presetClass="entr" presetSubtype="0" fill="hold" grpId="0" nodeType="withEffect">
                                  <p:stCondLst>
                                    <p:cond delay="0"/>
                                  </p:stCondLst>
                                  <p:childTnLst>
                                    <p:set>
                                      <p:cBhvr>
                                        <p:cTn id="115" dur="1" fill="hold">
                                          <p:stCondLst>
                                            <p:cond delay="0"/>
                                          </p:stCondLst>
                                        </p:cTn>
                                        <p:tgtEl>
                                          <p:spTgt spid="48"/>
                                        </p:tgtEl>
                                        <p:attrNameLst>
                                          <p:attrName>style.visibility</p:attrName>
                                        </p:attrNameLst>
                                      </p:cBhvr>
                                      <p:to>
                                        <p:strVal val="visible"/>
                                      </p:to>
                                    </p:set>
                                    <p:anim calcmode="lin" valueType="num">
                                      <p:cBhvr>
                                        <p:cTn id="116" dur="1000" fill="hold"/>
                                        <p:tgtEl>
                                          <p:spTgt spid="48"/>
                                        </p:tgtEl>
                                        <p:attrNameLst>
                                          <p:attrName>ppt_w</p:attrName>
                                        </p:attrNameLst>
                                      </p:cBhvr>
                                      <p:tavLst>
                                        <p:tav tm="0">
                                          <p:val>
                                            <p:strVal val="#ppt_w*0.70"/>
                                          </p:val>
                                        </p:tav>
                                        <p:tav tm="100000">
                                          <p:val>
                                            <p:strVal val="#ppt_w"/>
                                          </p:val>
                                        </p:tav>
                                      </p:tavLst>
                                    </p:anim>
                                    <p:anim calcmode="lin" valueType="num">
                                      <p:cBhvr>
                                        <p:cTn id="117" dur="1000" fill="hold"/>
                                        <p:tgtEl>
                                          <p:spTgt spid="48"/>
                                        </p:tgtEl>
                                        <p:attrNameLst>
                                          <p:attrName>ppt_h</p:attrName>
                                        </p:attrNameLst>
                                      </p:cBhvr>
                                      <p:tavLst>
                                        <p:tav tm="0">
                                          <p:val>
                                            <p:strVal val="#ppt_h"/>
                                          </p:val>
                                        </p:tav>
                                        <p:tav tm="100000">
                                          <p:val>
                                            <p:strVal val="#ppt_h"/>
                                          </p:val>
                                        </p:tav>
                                      </p:tavLst>
                                    </p:anim>
                                    <p:animEffect transition="in" filter="fade">
                                      <p:cBhvr>
                                        <p:cTn id="118" dur="1000"/>
                                        <p:tgtEl>
                                          <p:spTgt spid="48"/>
                                        </p:tgtEl>
                                      </p:cBhvr>
                                    </p:animEffect>
                                  </p:childTnLst>
                                </p:cTn>
                              </p:par>
                              <p:par>
                                <p:cTn id="119" presetID="55"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anim calcmode="lin" valueType="num">
                                      <p:cBhvr>
                                        <p:cTn id="121" dur="1000" fill="hold"/>
                                        <p:tgtEl>
                                          <p:spTgt spid="13"/>
                                        </p:tgtEl>
                                        <p:attrNameLst>
                                          <p:attrName>ppt_w</p:attrName>
                                        </p:attrNameLst>
                                      </p:cBhvr>
                                      <p:tavLst>
                                        <p:tav tm="0">
                                          <p:val>
                                            <p:strVal val="#ppt_w*0.70"/>
                                          </p:val>
                                        </p:tav>
                                        <p:tav tm="100000">
                                          <p:val>
                                            <p:strVal val="#ppt_w"/>
                                          </p:val>
                                        </p:tav>
                                      </p:tavLst>
                                    </p:anim>
                                    <p:anim calcmode="lin" valueType="num">
                                      <p:cBhvr>
                                        <p:cTn id="122" dur="1000" fill="hold"/>
                                        <p:tgtEl>
                                          <p:spTgt spid="13"/>
                                        </p:tgtEl>
                                        <p:attrNameLst>
                                          <p:attrName>ppt_h</p:attrName>
                                        </p:attrNameLst>
                                      </p:cBhvr>
                                      <p:tavLst>
                                        <p:tav tm="0">
                                          <p:val>
                                            <p:strVal val="#ppt_h"/>
                                          </p:val>
                                        </p:tav>
                                        <p:tav tm="100000">
                                          <p:val>
                                            <p:strVal val="#ppt_h"/>
                                          </p:val>
                                        </p:tav>
                                      </p:tavLst>
                                    </p:anim>
                                    <p:animEffect transition="in" filter="fade">
                                      <p:cBhvr>
                                        <p:cTn id="123" dur="1000"/>
                                        <p:tgtEl>
                                          <p:spTgt spid="13"/>
                                        </p:tgtEl>
                                      </p:cBhvr>
                                    </p:animEffect>
                                  </p:childTnLst>
                                </p:cTn>
                              </p:par>
                              <p:par>
                                <p:cTn id="124" presetID="55" presetClass="entr" presetSubtype="0" fill="hold" grpId="0" nodeType="withEffect">
                                  <p:stCondLst>
                                    <p:cond delay="0"/>
                                  </p:stCondLst>
                                  <p:childTnLst>
                                    <p:set>
                                      <p:cBhvr>
                                        <p:cTn id="125" dur="1" fill="hold">
                                          <p:stCondLst>
                                            <p:cond delay="0"/>
                                          </p:stCondLst>
                                        </p:cTn>
                                        <p:tgtEl>
                                          <p:spTgt spid="11"/>
                                        </p:tgtEl>
                                        <p:attrNameLst>
                                          <p:attrName>style.visibility</p:attrName>
                                        </p:attrNameLst>
                                      </p:cBhvr>
                                      <p:to>
                                        <p:strVal val="visible"/>
                                      </p:to>
                                    </p:set>
                                    <p:anim calcmode="lin" valueType="num">
                                      <p:cBhvr>
                                        <p:cTn id="126" dur="1000" fill="hold"/>
                                        <p:tgtEl>
                                          <p:spTgt spid="11"/>
                                        </p:tgtEl>
                                        <p:attrNameLst>
                                          <p:attrName>ppt_w</p:attrName>
                                        </p:attrNameLst>
                                      </p:cBhvr>
                                      <p:tavLst>
                                        <p:tav tm="0">
                                          <p:val>
                                            <p:strVal val="#ppt_w*0.70"/>
                                          </p:val>
                                        </p:tav>
                                        <p:tav tm="100000">
                                          <p:val>
                                            <p:strVal val="#ppt_w"/>
                                          </p:val>
                                        </p:tav>
                                      </p:tavLst>
                                    </p:anim>
                                    <p:anim calcmode="lin" valueType="num">
                                      <p:cBhvr>
                                        <p:cTn id="127" dur="1000" fill="hold"/>
                                        <p:tgtEl>
                                          <p:spTgt spid="11"/>
                                        </p:tgtEl>
                                        <p:attrNameLst>
                                          <p:attrName>ppt_h</p:attrName>
                                        </p:attrNameLst>
                                      </p:cBhvr>
                                      <p:tavLst>
                                        <p:tav tm="0">
                                          <p:val>
                                            <p:strVal val="#ppt_h"/>
                                          </p:val>
                                        </p:tav>
                                        <p:tav tm="100000">
                                          <p:val>
                                            <p:strVal val="#ppt_h"/>
                                          </p:val>
                                        </p:tav>
                                      </p:tavLst>
                                    </p:anim>
                                    <p:animEffect transition="in" filter="fade">
                                      <p:cBhvr>
                                        <p:cTn id="128" dur="1000"/>
                                        <p:tgtEl>
                                          <p:spTgt spid="11"/>
                                        </p:tgtEl>
                                      </p:cBhvr>
                                    </p:animEffect>
                                  </p:childTnLst>
                                </p:cTn>
                              </p:par>
                              <p:par>
                                <p:cTn id="129" presetID="55" presetClass="entr" presetSubtype="0" fill="hold" grpId="0" nodeType="withEffect">
                                  <p:stCondLst>
                                    <p:cond delay="0"/>
                                  </p:stCondLst>
                                  <p:childTnLst>
                                    <p:set>
                                      <p:cBhvr>
                                        <p:cTn id="130" dur="1" fill="hold">
                                          <p:stCondLst>
                                            <p:cond delay="0"/>
                                          </p:stCondLst>
                                        </p:cTn>
                                        <p:tgtEl>
                                          <p:spTgt spid="15"/>
                                        </p:tgtEl>
                                        <p:attrNameLst>
                                          <p:attrName>style.visibility</p:attrName>
                                        </p:attrNameLst>
                                      </p:cBhvr>
                                      <p:to>
                                        <p:strVal val="visible"/>
                                      </p:to>
                                    </p:set>
                                    <p:anim calcmode="lin" valueType="num">
                                      <p:cBhvr>
                                        <p:cTn id="131" dur="1000" fill="hold"/>
                                        <p:tgtEl>
                                          <p:spTgt spid="15"/>
                                        </p:tgtEl>
                                        <p:attrNameLst>
                                          <p:attrName>ppt_w</p:attrName>
                                        </p:attrNameLst>
                                      </p:cBhvr>
                                      <p:tavLst>
                                        <p:tav tm="0">
                                          <p:val>
                                            <p:strVal val="#ppt_w*0.70"/>
                                          </p:val>
                                        </p:tav>
                                        <p:tav tm="100000">
                                          <p:val>
                                            <p:strVal val="#ppt_w"/>
                                          </p:val>
                                        </p:tav>
                                      </p:tavLst>
                                    </p:anim>
                                    <p:anim calcmode="lin" valueType="num">
                                      <p:cBhvr>
                                        <p:cTn id="132" dur="1000" fill="hold"/>
                                        <p:tgtEl>
                                          <p:spTgt spid="15"/>
                                        </p:tgtEl>
                                        <p:attrNameLst>
                                          <p:attrName>ppt_h</p:attrName>
                                        </p:attrNameLst>
                                      </p:cBhvr>
                                      <p:tavLst>
                                        <p:tav tm="0">
                                          <p:val>
                                            <p:strVal val="#ppt_h"/>
                                          </p:val>
                                        </p:tav>
                                        <p:tav tm="100000">
                                          <p:val>
                                            <p:strVal val="#ppt_h"/>
                                          </p:val>
                                        </p:tav>
                                      </p:tavLst>
                                    </p:anim>
                                    <p:animEffect transition="in" filter="fade">
                                      <p:cBhvr>
                                        <p:cTn id="133" dur="1000"/>
                                        <p:tgtEl>
                                          <p:spTgt spid="15"/>
                                        </p:tgtEl>
                                      </p:cBhvr>
                                    </p:animEffect>
                                  </p:childTnLst>
                                </p:cTn>
                              </p:par>
                              <p:par>
                                <p:cTn id="134" presetID="55" presetClass="entr" presetSubtype="0" fill="hold" grpId="0" nodeType="withEffect">
                                  <p:stCondLst>
                                    <p:cond delay="0"/>
                                  </p:stCondLst>
                                  <p:childTnLst>
                                    <p:set>
                                      <p:cBhvr>
                                        <p:cTn id="135" dur="1" fill="hold">
                                          <p:stCondLst>
                                            <p:cond delay="0"/>
                                          </p:stCondLst>
                                        </p:cTn>
                                        <p:tgtEl>
                                          <p:spTgt spid="92"/>
                                        </p:tgtEl>
                                        <p:attrNameLst>
                                          <p:attrName>style.visibility</p:attrName>
                                        </p:attrNameLst>
                                      </p:cBhvr>
                                      <p:to>
                                        <p:strVal val="visible"/>
                                      </p:to>
                                    </p:set>
                                    <p:anim calcmode="lin" valueType="num">
                                      <p:cBhvr>
                                        <p:cTn id="136" dur="1000" fill="hold"/>
                                        <p:tgtEl>
                                          <p:spTgt spid="92"/>
                                        </p:tgtEl>
                                        <p:attrNameLst>
                                          <p:attrName>ppt_w</p:attrName>
                                        </p:attrNameLst>
                                      </p:cBhvr>
                                      <p:tavLst>
                                        <p:tav tm="0">
                                          <p:val>
                                            <p:strVal val="#ppt_w*0.70"/>
                                          </p:val>
                                        </p:tav>
                                        <p:tav tm="100000">
                                          <p:val>
                                            <p:strVal val="#ppt_w"/>
                                          </p:val>
                                        </p:tav>
                                      </p:tavLst>
                                    </p:anim>
                                    <p:anim calcmode="lin" valueType="num">
                                      <p:cBhvr>
                                        <p:cTn id="137" dur="1000" fill="hold"/>
                                        <p:tgtEl>
                                          <p:spTgt spid="92"/>
                                        </p:tgtEl>
                                        <p:attrNameLst>
                                          <p:attrName>ppt_h</p:attrName>
                                        </p:attrNameLst>
                                      </p:cBhvr>
                                      <p:tavLst>
                                        <p:tav tm="0">
                                          <p:val>
                                            <p:strVal val="#ppt_h"/>
                                          </p:val>
                                        </p:tav>
                                        <p:tav tm="100000">
                                          <p:val>
                                            <p:strVal val="#ppt_h"/>
                                          </p:val>
                                        </p:tav>
                                      </p:tavLst>
                                    </p:anim>
                                    <p:animEffect transition="in" filter="fade">
                                      <p:cBhvr>
                                        <p:cTn id="138" dur="1000"/>
                                        <p:tgtEl>
                                          <p:spTgt spid="92"/>
                                        </p:tgtEl>
                                      </p:cBhvr>
                                    </p:animEffect>
                                  </p:childTnLst>
                                </p:cTn>
                              </p:par>
                              <p:par>
                                <p:cTn id="139" presetID="55" presetClass="entr" presetSubtype="0" fill="hold" grpId="0" nodeType="withEffect">
                                  <p:stCondLst>
                                    <p:cond delay="0"/>
                                  </p:stCondLst>
                                  <p:childTnLst>
                                    <p:set>
                                      <p:cBhvr>
                                        <p:cTn id="140" dur="1" fill="hold">
                                          <p:stCondLst>
                                            <p:cond delay="0"/>
                                          </p:stCondLst>
                                        </p:cTn>
                                        <p:tgtEl>
                                          <p:spTgt spid="103"/>
                                        </p:tgtEl>
                                        <p:attrNameLst>
                                          <p:attrName>style.visibility</p:attrName>
                                        </p:attrNameLst>
                                      </p:cBhvr>
                                      <p:to>
                                        <p:strVal val="visible"/>
                                      </p:to>
                                    </p:set>
                                    <p:anim calcmode="lin" valueType="num">
                                      <p:cBhvr>
                                        <p:cTn id="141" dur="1000" fill="hold"/>
                                        <p:tgtEl>
                                          <p:spTgt spid="103"/>
                                        </p:tgtEl>
                                        <p:attrNameLst>
                                          <p:attrName>ppt_w</p:attrName>
                                        </p:attrNameLst>
                                      </p:cBhvr>
                                      <p:tavLst>
                                        <p:tav tm="0">
                                          <p:val>
                                            <p:strVal val="#ppt_w*0.70"/>
                                          </p:val>
                                        </p:tav>
                                        <p:tav tm="100000">
                                          <p:val>
                                            <p:strVal val="#ppt_w"/>
                                          </p:val>
                                        </p:tav>
                                      </p:tavLst>
                                    </p:anim>
                                    <p:anim calcmode="lin" valueType="num">
                                      <p:cBhvr>
                                        <p:cTn id="142" dur="1000" fill="hold"/>
                                        <p:tgtEl>
                                          <p:spTgt spid="103"/>
                                        </p:tgtEl>
                                        <p:attrNameLst>
                                          <p:attrName>ppt_h</p:attrName>
                                        </p:attrNameLst>
                                      </p:cBhvr>
                                      <p:tavLst>
                                        <p:tav tm="0">
                                          <p:val>
                                            <p:strVal val="#ppt_h"/>
                                          </p:val>
                                        </p:tav>
                                        <p:tav tm="100000">
                                          <p:val>
                                            <p:strVal val="#ppt_h"/>
                                          </p:val>
                                        </p:tav>
                                      </p:tavLst>
                                    </p:anim>
                                    <p:animEffect transition="in" filter="fade">
                                      <p:cBhvr>
                                        <p:cTn id="143" dur="1000"/>
                                        <p:tgtEl>
                                          <p:spTgt spid="103"/>
                                        </p:tgtEl>
                                      </p:cBhvr>
                                    </p:animEffect>
                                  </p:childTnLst>
                                </p:cTn>
                              </p:par>
                              <p:par>
                                <p:cTn id="144" presetID="55" presetClass="entr" presetSubtype="0" fill="hold" grpId="0" nodeType="withEffect">
                                  <p:stCondLst>
                                    <p:cond delay="0"/>
                                  </p:stCondLst>
                                  <p:childTnLst>
                                    <p:set>
                                      <p:cBhvr>
                                        <p:cTn id="145" dur="1" fill="hold">
                                          <p:stCondLst>
                                            <p:cond delay="0"/>
                                          </p:stCondLst>
                                        </p:cTn>
                                        <p:tgtEl>
                                          <p:spTgt spid="108"/>
                                        </p:tgtEl>
                                        <p:attrNameLst>
                                          <p:attrName>style.visibility</p:attrName>
                                        </p:attrNameLst>
                                      </p:cBhvr>
                                      <p:to>
                                        <p:strVal val="visible"/>
                                      </p:to>
                                    </p:set>
                                    <p:anim calcmode="lin" valueType="num">
                                      <p:cBhvr>
                                        <p:cTn id="146" dur="1000" fill="hold"/>
                                        <p:tgtEl>
                                          <p:spTgt spid="108"/>
                                        </p:tgtEl>
                                        <p:attrNameLst>
                                          <p:attrName>ppt_w</p:attrName>
                                        </p:attrNameLst>
                                      </p:cBhvr>
                                      <p:tavLst>
                                        <p:tav tm="0">
                                          <p:val>
                                            <p:strVal val="#ppt_w*0.70"/>
                                          </p:val>
                                        </p:tav>
                                        <p:tav tm="100000">
                                          <p:val>
                                            <p:strVal val="#ppt_w"/>
                                          </p:val>
                                        </p:tav>
                                      </p:tavLst>
                                    </p:anim>
                                    <p:anim calcmode="lin" valueType="num">
                                      <p:cBhvr>
                                        <p:cTn id="147" dur="1000" fill="hold"/>
                                        <p:tgtEl>
                                          <p:spTgt spid="108"/>
                                        </p:tgtEl>
                                        <p:attrNameLst>
                                          <p:attrName>ppt_h</p:attrName>
                                        </p:attrNameLst>
                                      </p:cBhvr>
                                      <p:tavLst>
                                        <p:tav tm="0">
                                          <p:val>
                                            <p:strVal val="#ppt_h"/>
                                          </p:val>
                                        </p:tav>
                                        <p:tav tm="100000">
                                          <p:val>
                                            <p:strVal val="#ppt_h"/>
                                          </p:val>
                                        </p:tav>
                                      </p:tavLst>
                                    </p:anim>
                                    <p:animEffect transition="in" filter="fade">
                                      <p:cBhvr>
                                        <p:cTn id="148" dur="1000"/>
                                        <p:tgtEl>
                                          <p:spTgt spid="108"/>
                                        </p:tgtEl>
                                      </p:cBhvr>
                                    </p:animEffect>
                                  </p:childTnLst>
                                </p:cTn>
                              </p:par>
                              <p:par>
                                <p:cTn id="149" presetID="55" presetClass="entr" presetSubtype="0" fill="hold" nodeType="withEffect">
                                  <p:stCondLst>
                                    <p:cond delay="0"/>
                                  </p:stCondLst>
                                  <p:childTnLst>
                                    <p:set>
                                      <p:cBhvr>
                                        <p:cTn id="150" dur="1" fill="hold">
                                          <p:stCondLst>
                                            <p:cond delay="0"/>
                                          </p:stCondLst>
                                        </p:cTn>
                                        <p:tgtEl>
                                          <p:spTgt spid="39946"/>
                                        </p:tgtEl>
                                        <p:attrNameLst>
                                          <p:attrName>style.visibility</p:attrName>
                                        </p:attrNameLst>
                                      </p:cBhvr>
                                      <p:to>
                                        <p:strVal val="visible"/>
                                      </p:to>
                                    </p:set>
                                    <p:anim calcmode="lin" valueType="num">
                                      <p:cBhvr>
                                        <p:cTn id="151" dur="1000" fill="hold"/>
                                        <p:tgtEl>
                                          <p:spTgt spid="39946"/>
                                        </p:tgtEl>
                                        <p:attrNameLst>
                                          <p:attrName>ppt_w</p:attrName>
                                        </p:attrNameLst>
                                      </p:cBhvr>
                                      <p:tavLst>
                                        <p:tav tm="0">
                                          <p:val>
                                            <p:strVal val="#ppt_w*0.70"/>
                                          </p:val>
                                        </p:tav>
                                        <p:tav tm="100000">
                                          <p:val>
                                            <p:strVal val="#ppt_w"/>
                                          </p:val>
                                        </p:tav>
                                      </p:tavLst>
                                    </p:anim>
                                    <p:anim calcmode="lin" valueType="num">
                                      <p:cBhvr>
                                        <p:cTn id="152" dur="1000" fill="hold"/>
                                        <p:tgtEl>
                                          <p:spTgt spid="39946"/>
                                        </p:tgtEl>
                                        <p:attrNameLst>
                                          <p:attrName>ppt_h</p:attrName>
                                        </p:attrNameLst>
                                      </p:cBhvr>
                                      <p:tavLst>
                                        <p:tav tm="0">
                                          <p:val>
                                            <p:strVal val="#ppt_h"/>
                                          </p:val>
                                        </p:tav>
                                        <p:tav tm="100000">
                                          <p:val>
                                            <p:strVal val="#ppt_h"/>
                                          </p:val>
                                        </p:tav>
                                      </p:tavLst>
                                    </p:anim>
                                    <p:animEffect transition="in" filter="fade">
                                      <p:cBhvr>
                                        <p:cTn id="153" dur="1000"/>
                                        <p:tgtEl>
                                          <p:spTgt spid="39946"/>
                                        </p:tgtEl>
                                      </p:cBhvr>
                                    </p:animEffect>
                                  </p:childTnLst>
                                </p:cTn>
                              </p:par>
                              <p:par>
                                <p:cTn id="154" presetID="55" presetClass="entr" presetSubtype="0" fill="hold" grpId="0" nodeType="withEffect">
                                  <p:stCondLst>
                                    <p:cond delay="0"/>
                                  </p:stCondLst>
                                  <p:childTnLst>
                                    <p:set>
                                      <p:cBhvr>
                                        <p:cTn id="155" dur="1" fill="hold">
                                          <p:stCondLst>
                                            <p:cond delay="0"/>
                                          </p:stCondLst>
                                        </p:cTn>
                                        <p:tgtEl>
                                          <p:spTgt spid="109"/>
                                        </p:tgtEl>
                                        <p:attrNameLst>
                                          <p:attrName>style.visibility</p:attrName>
                                        </p:attrNameLst>
                                      </p:cBhvr>
                                      <p:to>
                                        <p:strVal val="visible"/>
                                      </p:to>
                                    </p:set>
                                    <p:anim calcmode="lin" valueType="num">
                                      <p:cBhvr>
                                        <p:cTn id="156" dur="1000" fill="hold"/>
                                        <p:tgtEl>
                                          <p:spTgt spid="109"/>
                                        </p:tgtEl>
                                        <p:attrNameLst>
                                          <p:attrName>ppt_w</p:attrName>
                                        </p:attrNameLst>
                                      </p:cBhvr>
                                      <p:tavLst>
                                        <p:tav tm="0">
                                          <p:val>
                                            <p:strVal val="#ppt_w*0.70"/>
                                          </p:val>
                                        </p:tav>
                                        <p:tav tm="100000">
                                          <p:val>
                                            <p:strVal val="#ppt_w"/>
                                          </p:val>
                                        </p:tav>
                                      </p:tavLst>
                                    </p:anim>
                                    <p:anim calcmode="lin" valueType="num">
                                      <p:cBhvr>
                                        <p:cTn id="157" dur="1000" fill="hold"/>
                                        <p:tgtEl>
                                          <p:spTgt spid="109"/>
                                        </p:tgtEl>
                                        <p:attrNameLst>
                                          <p:attrName>ppt_h</p:attrName>
                                        </p:attrNameLst>
                                      </p:cBhvr>
                                      <p:tavLst>
                                        <p:tav tm="0">
                                          <p:val>
                                            <p:strVal val="#ppt_h"/>
                                          </p:val>
                                        </p:tav>
                                        <p:tav tm="100000">
                                          <p:val>
                                            <p:strVal val="#ppt_h"/>
                                          </p:val>
                                        </p:tav>
                                      </p:tavLst>
                                    </p:anim>
                                    <p:animEffect transition="in" filter="fade">
                                      <p:cBhvr>
                                        <p:cTn id="158" dur="1000"/>
                                        <p:tgtEl>
                                          <p:spTgt spid="109"/>
                                        </p:tgtEl>
                                      </p:cBhvr>
                                    </p:animEffect>
                                  </p:childTnLst>
                                </p:cTn>
                              </p:par>
                            </p:childTnLst>
                          </p:cTn>
                        </p:par>
                      </p:childTnLst>
                    </p:cTn>
                  </p:par>
                  <p:par>
                    <p:cTn id="159" fill="hold">
                      <p:stCondLst>
                        <p:cond delay="indefinite"/>
                      </p:stCondLst>
                      <p:childTnLst>
                        <p:par>
                          <p:cTn id="160" fill="hold">
                            <p:stCondLst>
                              <p:cond delay="0"/>
                            </p:stCondLst>
                            <p:childTnLst>
                              <p:par>
                                <p:cTn id="161" presetID="55" presetClass="entr" presetSubtype="0" fill="hold" nodeType="clickEffect">
                                  <p:stCondLst>
                                    <p:cond delay="0"/>
                                  </p:stCondLst>
                                  <p:childTnLst>
                                    <p:set>
                                      <p:cBhvr>
                                        <p:cTn id="162" dur="1" fill="hold">
                                          <p:stCondLst>
                                            <p:cond delay="0"/>
                                          </p:stCondLst>
                                        </p:cTn>
                                        <p:tgtEl>
                                          <p:spTgt spid="1034"/>
                                        </p:tgtEl>
                                        <p:attrNameLst>
                                          <p:attrName>style.visibility</p:attrName>
                                        </p:attrNameLst>
                                      </p:cBhvr>
                                      <p:to>
                                        <p:strVal val="visible"/>
                                      </p:to>
                                    </p:set>
                                    <p:anim calcmode="lin" valueType="num">
                                      <p:cBhvr>
                                        <p:cTn id="163" dur="1000" fill="hold"/>
                                        <p:tgtEl>
                                          <p:spTgt spid="1034"/>
                                        </p:tgtEl>
                                        <p:attrNameLst>
                                          <p:attrName>ppt_w</p:attrName>
                                        </p:attrNameLst>
                                      </p:cBhvr>
                                      <p:tavLst>
                                        <p:tav tm="0">
                                          <p:val>
                                            <p:strVal val="#ppt_w*0.70"/>
                                          </p:val>
                                        </p:tav>
                                        <p:tav tm="100000">
                                          <p:val>
                                            <p:strVal val="#ppt_w"/>
                                          </p:val>
                                        </p:tav>
                                      </p:tavLst>
                                    </p:anim>
                                    <p:anim calcmode="lin" valueType="num">
                                      <p:cBhvr>
                                        <p:cTn id="164" dur="1000" fill="hold"/>
                                        <p:tgtEl>
                                          <p:spTgt spid="1034"/>
                                        </p:tgtEl>
                                        <p:attrNameLst>
                                          <p:attrName>ppt_h</p:attrName>
                                        </p:attrNameLst>
                                      </p:cBhvr>
                                      <p:tavLst>
                                        <p:tav tm="0">
                                          <p:val>
                                            <p:strVal val="#ppt_h"/>
                                          </p:val>
                                        </p:tav>
                                        <p:tav tm="100000">
                                          <p:val>
                                            <p:strVal val="#ppt_h"/>
                                          </p:val>
                                        </p:tav>
                                      </p:tavLst>
                                    </p:anim>
                                    <p:animEffect transition="in" filter="fade">
                                      <p:cBhvr>
                                        <p:cTn id="165" dur="1000"/>
                                        <p:tgtEl>
                                          <p:spTgt spid="1034"/>
                                        </p:tgtEl>
                                      </p:cBhvr>
                                    </p:animEffect>
                                  </p:childTnLst>
                                </p:cTn>
                              </p:par>
                              <p:par>
                                <p:cTn id="166" presetID="55" presetClass="entr" presetSubtype="0" fill="hold" nodeType="withEffect">
                                  <p:stCondLst>
                                    <p:cond delay="0"/>
                                  </p:stCondLst>
                                  <p:childTnLst>
                                    <p:set>
                                      <p:cBhvr>
                                        <p:cTn id="167" dur="1" fill="hold">
                                          <p:stCondLst>
                                            <p:cond delay="0"/>
                                          </p:stCondLst>
                                        </p:cTn>
                                        <p:tgtEl>
                                          <p:spTgt spid="1036"/>
                                        </p:tgtEl>
                                        <p:attrNameLst>
                                          <p:attrName>style.visibility</p:attrName>
                                        </p:attrNameLst>
                                      </p:cBhvr>
                                      <p:to>
                                        <p:strVal val="visible"/>
                                      </p:to>
                                    </p:set>
                                    <p:anim calcmode="lin" valueType="num">
                                      <p:cBhvr>
                                        <p:cTn id="168" dur="1000" fill="hold"/>
                                        <p:tgtEl>
                                          <p:spTgt spid="1036"/>
                                        </p:tgtEl>
                                        <p:attrNameLst>
                                          <p:attrName>ppt_w</p:attrName>
                                        </p:attrNameLst>
                                      </p:cBhvr>
                                      <p:tavLst>
                                        <p:tav tm="0">
                                          <p:val>
                                            <p:strVal val="#ppt_w*0.70"/>
                                          </p:val>
                                        </p:tav>
                                        <p:tav tm="100000">
                                          <p:val>
                                            <p:strVal val="#ppt_w"/>
                                          </p:val>
                                        </p:tav>
                                      </p:tavLst>
                                    </p:anim>
                                    <p:anim calcmode="lin" valueType="num">
                                      <p:cBhvr>
                                        <p:cTn id="169" dur="1000" fill="hold"/>
                                        <p:tgtEl>
                                          <p:spTgt spid="1036"/>
                                        </p:tgtEl>
                                        <p:attrNameLst>
                                          <p:attrName>ppt_h</p:attrName>
                                        </p:attrNameLst>
                                      </p:cBhvr>
                                      <p:tavLst>
                                        <p:tav tm="0">
                                          <p:val>
                                            <p:strVal val="#ppt_h"/>
                                          </p:val>
                                        </p:tav>
                                        <p:tav tm="100000">
                                          <p:val>
                                            <p:strVal val="#ppt_h"/>
                                          </p:val>
                                        </p:tav>
                                      </p:tavLst>
                                    </p:anim>
                                    <p:animEffect transition="in" filter="fade">
                                      <p:cBhvr>
                                        <p:cTn id="170" dur="1000"/>
                                        <p:tgtEl>
                                          <p:spTgt spid="1036"/>
                                        </p:tgtEl>
                                      </p:cBhvr>
                                    </p:animEffect>
                                  </p:childTnLst>
                                </p:cTn>
                              </p:par>
                              <p:par>
                                <p:cTn id="171" presetID="55" presetClass="entr" presetSubtype="0" fill="hold" nodeType="withEffect">
                                  <p:stCondLst>
                                    <p:cond delay="0"/>
                                  </p:stCondLst>
                                  <p:childTnLst>
                                    <p:set>
                                      <p:cBhvr>
                                        <p:cTn id="172" dur="1" fill="hold">
                                          <p:stCondLst>
                                            <p:cond delay="0"/>
                                          </p:stCondLst>
                                        </p:cTn>
                                        <p:tgtEl>
                                          <p:spTgt spid="1038"/>
                                        </p:tgtEl>
                                        <p:attrNameLst>
                                          <p:attrName>style.visibility</p:attrName>
                                        </p:attrNameLst>
                                      </p:cBhvr>
                                      <p:to>
                                        <p:strVal val="visible"/>
                                      </p:to>
                                    </p:set>
                                    <p:anim calcmode="lin" valueType="num">
                                      <p:cBhvr>
                                        <p:cTn id="173" dur="1000" fill="hold"/>
                                        <p:tgtEl>
                                          <p:spTgt spid="1038"/>
                                        </p:tgtEl>
                                        <p:attrNameLst>
                                          <p:attrName>ppt_w</p:attrName>
                                        </p:attrNameLst>
                                      </p:cBhvr>
                                      <p:tavLst>
                                        <p:tav tm="0">
                                          <p:val>
                                            <p:strVal val="#ppt_w*0.70"/>
                                          </p:val>
                                        </p:tav>
                                        <p:tav tm="100000">
                                          <p:val>
                                            <p:strVal val="#ppt_w"/>
                                          </p:val>
                                        </p:tav>
                                      </p:tavLst>
                                    </p:anim>
                                    <p:anim calcmode="lin" valueType="num">
                                      <p:cBhvr>
                                        <p:cTn id="174" dur="1000" fill="hold"/>
                                        <p:tgtEl>
                                          <p:spTgt spid="1038"/>
                                        </p:tgtEl>
                                        <p:attrNameLst>
                                          <p:attrName>ppt_h</p:attrName>
                                        </p:attrNameLst>
                                      </p:cBhvr>
                                      <p:tavLst>
                                        <p:tav tm="0">
                                          <p:val>
                                            <p:strVal val="#ppt_h"/>
                                          </p:val>
                                        </p:tav>
                                        <p:tav tm="100000">
                                          <p:val>
                                            <p:strVal val="#ppt_h"/>
                                          </p:val>
                                        </p:tav>
                                      </p:tavLst>
                                    </p:anim>
                                    <p:animEffect transition="in" filter="fade">
                                      <p:cBhvr>
                                        <p:cTn id="175" dur="1000"/>
                                        <p:tgtEl>
                                          <p:spTgt spid="1038"/>
                                        </p:tgtEl>
                                      </p:cBhvr>
                                    </p:animEffect>
                                  </p:childTnLst>
                                </p:cTn>
                              </p:par>
                              <p:par>
                                <p:cTn id="176" presetID="55" presetClass="entr" presetSubtype="0" fill="hold" nodeType="withEffect">
                                  <p:stCondLst>
                                    <p:cond delay="0"/>
                                  </p:stCondLst>
                                  <p:childTnLst>
                                    <p:set>
                                      <p:cBhvr>
                                        <p:cTn id="177" dur="1" fill="hold">
                                          <p:stCondLst>
                                            <p:cond delay="0"/>
                                          </p:stCondLst>
                                        </p:cTn>
                                        <p:tgtEl>
                                          <p:spTgt spid="1044"/>
                                        </p:tgtEl>
                                        <p:attrNameLst>
                                          <p:attrName>style.visibility</p:attrName>
                                        </p:attrNameLst>
                                      </p:cBhvr>
                                      <p:to>
                                        <p:strVal val="visible"/>
                                      </p:to>
                                    </p:set>
                                    <p:anim calcmode="lin" valueType="num">
                                      <p:cBhvr>
                                        <p:cTn id="178" dur="1000" fill="hold"/>
                                        <p:tgtEl>
                                          <p:spTgt spid="1044"/>
                                        </p:tgtEl>
                                        <p:attrNameLst>
                                          <p:attrName>ppt_w</p:attrName>
                                        </p:attrNameLst>
                                      </p:cBhvr>
                                      <p:tavLst>
                                        <p:tav tm="0">
                                          <p:val>
                                            <p:strVal val="#ppt_w*0.70"/>
                                          </p:val>
                                        </p:tav>
                                        <p:tav tm="100000">
                                          <p:val>
                                            <p:strVal val="#ppt_w"/>
                                          </p:val>
                                        </p:tav>
                                      </p:tavLst>
                                    </p:anim>
                                    <p:anim calcmode="lin" valueType="num">
                                      <p:cBhvr>
                                        <p:cTn id="179" dur="1000" fill="hold"/>
                                        <p:tgtEl>
                                          <p:spTgt spid="1044"/>
                                        </p:tgtEl>
                                        <p:attrNameLst>
                                          <p:attrName>ppt_h</p:attrName>
                                        </p:attrNameLst>
                                      </p:cBhvr>
                                      <p:tavLst>
                                        <p:tav tm="0">
                                          <p:val>
                                            <p:strVal val="#ppt_h"/>
                                          </p:val>
                                        </p:tav>
                                        <p:tav tm="100000">
                                          <p:val>
                                            <p:strVal val="#ppt_h"/>
                                          </p:val>
                                        </p:tav>
                                      </p:tavLst>
                                    </p:anim>
                                    <p:animEffect transition="in" filter="fade">
                                      <p:cBhvr>
                                        <p:cTn id="180" dur="1000"/>
                                        <p:tgtEl>
                                          <p:spTgt spid="1044"/>
                                        </p:tgtEl>
                                      </p:cBhvr>
                                    </p:animEffect>
                                  </p:childTnLst>
                                </p:cTn>
                              </p:par>
                              <p:par>
                                <p:cTn id="181" presetID="55" presetClass="entr" presetSubtype="0" fill="hold" grpId="0" nodeType="withEffect">
                                  <p:stCondLst>
                                    <p:cond delay="0"/>
                                  </p:stCondLst>
                                  <p:childTnLst>
                                    <p:set>
                                      <p:cBhvr>
                                        <p:cTn id="182" dur="1" fill="hold">
                                          <p:stCondLst>
                                            <p:cond delay="0"/>
                                          </p:stCondLst>
                                        </p:cTn>
                                        <p:tgtEl>
                                          <p:spTgt spid="156"/>
                                        </p:tgtEl>
                                        <p:attrNameLst>
                                          <p:attrName>style.visibility</p:attrName>
                                        </p:attrNameLst>
                                      </p:cBhvr>
                                      <p:to>
                                        <p:strVal val="visible"/>
                                      </p:to>
                                    </p:set>
                                    <p:anim calcmode="lin" valueType="num">
                                      <p:cBhvr>
                                        <p:cTn id="183" dur="1000" fill="hold"/>
                                        <p:tgtEl>
                                          <p:spTgt spid="156"/>
                                        </p:tgtEl>
                                        <p:attrNameLst>
                                          <p:attrName>ppt_w</p:attrName>
                                        </p:attrNameLst>
                                      </p:cBhvr>
                                      <p:tavLst>
                                        <p:tav tm="0">
                                          <p:val>
                                            <p:strVal val="#ppt_w*0.70"/>
                                          </p:val>
                                        </p:tav>
                                        <p:tav tm="100000">
                                          <p:val>
                                            <p:strVal val="#ppt_w"/>
                                          </p:val>
                                        </p:tav>
                                      </p:tavLst>
                                    </p:anim>
                                    <p:anim calcmode="lin" valueType="num">
                                      <p:cBhvr>
                                        <p:cTn id="184" dur="1000" fill="hold"/>
                                        <p:tgtEl>
                                          <p:spTgt spid="156"/>
                                        </p:tgtEl>
                                        <p:attrNameLst>
                                          <p:attrName>ppt_h</p:attrName>
                                        </p:attrNameLst>
                                      </p:cBhvr>
                                      <p:tavLst>
                                        <p:tav tm="0">
                                          <p:val>
                                            <p:strVal val="#ppt_h"/>
                                          </p:val>
                                        </p:tav>
                                        <p:tav tm="100000">
                                          <p:val>
                                            <p:strVal val="#ppt_h"/>
                                          </p:val>
                                        </p:tav>
                                      </p:tavLst>
                                    </p:anim>
                                    <p:animEffect transition="in" filter="fade">
                                      <p:cBhvr>
                                        <p:cTn id="185" dur="1000"/>
                                        <p:tgtEl>
                                          <p:spTgt spid="156"/>
                                        </p:tgtEl>
                                      </p:cBhvr>
                                    </p:animEffect>
                                  </p:childTnLst>
                                </p:cTn>
                              </p:par>
                              <p:par>
                                <p:cTn id="186" presetID="55" presetClass="entr" presetSubtype="0" fill="hold" grpId="0" nodeType="withEffect">
                                  <p:stCondLst>
                                    <p:cond delay="0"/>
                                  </p:stCondLst>
                                  <p:childTnLst>
                                    <p:set>
                                      <p:cBhvr>
                                        <p:cTn id="187" dur="1" fill="hold">
                                          <p:stCondLst>
                                            <p:cond delay="0"/>
                                          </p:stCondLst>
                                        </p:cTn>
                                        <p:tgtEl>
                                          <p:spTgt spid="157"/>
                                        </p:tgtEl>
                                        <p:attrNameLst>
                                          <p:attrName>style.visibility</p:attrName>
                                        </p:attrNameLst>
                                      </p:cBhvr>
                                      <p:to>
                                        <p:strVal val="visible"/>
                                      </p:to>
                                    </p:set>
                                    <p:anim calcmode="lin" valueType="num">
                                      <p:cBhvr>
                                        <p:cTn id="188" dur="1000" fill="hold"/>
                                        <p:tgtEl>
                                          <p:spTgt spid="157"/>
                                        </p:tgtEl>
                                        <p:attrNameLst>
                                          <p:attrName>ppt_w</p:attrName>
                                        </p:attrNameLst>
                                      </p:cBhvr>
                                      <p:tavLst>
                                        <p:tav tm="0">
                                          <p:val>
                                            <p:strVal val="#ppt_w*0.70"/>
                                          </p:val>
                                        </p:tav>
                                        <p:tav tm="100000">
                                          <p:val>
                                            <p:strVal val="#ppt_w"/>
                                          </p:val>
                                        </p:tav>
                                      </p:tavLst>
                                    </p:anim>
                                    <p:anim calcmode="lin" valueType="num">
                                      <p:cBhvr>
                                        <p:cTn id="189" dur="1000" fill="hold"/>
                                        <p:tgtEl>
                                          <p:spTgt spid="157"/>
                                        </p:tgtEl>
                                        <p:attrNameLst>
                                          <p:attrName>ppt_h</p:attrName>
                                        </p:attrNameLst>
                                      </p:cBhvr>
                                      <p:tavLst>
                                        <p:tav tm="0">
                                          <p:val>
                                            <p:strVal val="#ppt_h"/>
                                          </p:val>
                                        </p:tav>
                                        <p:tav tm="100000">
                                          <p:val>
                                            <p:strVal val="#ppt_h"/>
                                          </p:val>
                                        </p:tav>
                                      </p:tavLst>
                                    </p:anim>
                                    <p:animEffect transition="in" filter="fade">
                                      <p:cBhvr>
                                        <p:cTn id="190" dur="1000"/>
                                        <p:tgtEl>
                                          <p:spTgt spid="157"/>
                                        </p:tgtEl>
                                      </p:cBhvr>
                                    </p:animEffect>
                                  </p:childTnLst>
                                </p:cTn>
                              </p:par>
                            </p:childTnLst>
                          </p:cTn>
                        </p:par>
                      </p:childTnLst>
                    </p:cTn>
                  </p:par>
                  <p:par>
                    <p:cTn id="191" fill="hold">
                      <p:stCondLst>
                        <p:cond delay="indefinite"/>
                      </p:stCondLst>
                      <p:childTnLst>
                        <p:par>
                          <p:cTn id="192" fill="hold">
                            <p:stCondLst>
                              <p:cond delay="0"/>
                            </p:stCondLst>
                            <p:childTnLst>
                              <p:par>
                                <p:cTn id="193" presetID="7" presetClass="entr" presetSubtype="4" fill="hold" nodeType="clickEffect">
                                  <p:stCondLst>
                                    <p:cond delay="0"/>
                                  </p:stCondLst>
                                  <p:childTnLst>
                                    <p:set>
                                      <p:cBhvr>
                                        <p:cTn id="194" dur="1" fill="hold">
                                          <p:stCondLst>
                                            <p:cond delay="0"/>
                                          </p:stCondLst>
                                        </p:cTn>
                                        <p:tgtEl>
                                          <p:spTgt spid="3"/>
                                        </p:tgtEl>
                                        <p:attrNameLst>
                                          <p:attrName>style.visibility</p:attrName>
                                        </p:attrNameLst>
                                      </p:cBhvr>
                                      <p:to>
                                        <p:strVal val="visible"/>
                                      </p:to>
                                    </p:set>
                                    <p:anim calcmode="lin" valueType="num">
                                      <p:cBhvr additive="base">
                                        <p:cTn id="195" dur="500" fill="hold"/>
                                        <p:tgtEl>
                                          <p:spTgt spid="3"/>
                                        </p:tgtEl>
                                        <p:attrNameLst>
                                          <p:attrName>ppt_x</p:attrName>
                                        </p:attrNameLst>
                                      </p:cBhvr>
                                      <p:tavLst>
                                        <p:tav tm="0">
                                          <p:val>
                                            <p:strVal val="#ppt_x"/>
                                          </p:val>
                                        </p:tav>
                                        <p:tav tm="100000">
                                          <p:val>
                                            <p:strVal val="#ppt_x"/>
                                          </p:val>
                                        </p:tav>
                                      </p:tavLst>
                                    </p:anim>
                                    <p:anim calcmode="lin" valueType="num">
                                      <p:cBhvr additive="base">
                                        <p:cTn id="19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10" presetClass="exit" presetSubtype="0" fill="hold" nodeType="clickEffect">
                                  <p:stCondLst>
                                    <p:cond delay="0"/>
                                  </p:stCondLst>
                                  <p:childTnLst>
                                    <p:animEffect transition="out" filter="fade">
                                      <p:cBhvr>
                                        <p:cTn id="200" dur="2000"/>
                                        <p:tgtEl>
                                          <p:spTgt spid="39946"/>
                                        </p:tgtEl>
                                      </p:cBhvr>
                                    </p:animEffect>
                                    <p:set>
                                      <p:cBhvr>
                                        <p:cTn id="201" dur="1" fill="hold">
                                          <p:stCondLst>
                                            <p:cond delay="1999"/>
                                          </p:stCondLst>
                                        </p:cTn>
                                        <p:tgtEl>
                                          <p:spTgt spid="39946"/>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2000"/>
                                        <p:tgtEl>
                                          <p:spTgt spid="5"/>
                                        </p:tgtEl>
                                      </p:cBhvr>
                                    </p:animEffect>
                                    <p:set>
                                      <p:cBhvr>
                                        <p:cTn id="204" dur="1" fill="hold">
                                          <p:stCondLst>
                                            <p:cond delay="1999"/>
                                          </p:stCondLst>
                                        </p:cTn>
                                        <p:tgtEl>
                                          <p:spTgt spid="5"/>
                                        </p:tgtEl>
                                        <p:attrNameLst>
                                          <p:attrName>style.visibility</p:attrName>
                                        </p:attrNameLst>
                                      </p:cBhvr>
                                      <p:to>
                                        <p:strVal val="hidden"/>
                                      </p:to>
                                    </p:set>
                                  </p:childTnLst>
                                </p:cTn>
                              </p:par>
                              <p:par>
                                <p:cTn id="205" presetID="10" presetClass="exit" presetSubtype="0" fill="hold" grpId="1" nodeType="withEffect">
                                  <p:stCondLst>
                                    <p:cond delay="0"/>
                                  </p:stCondLst>
                                  <p:childTnLst>
                                    <p:animEffect transition="out" filter="fade">
                                      <p:cBhvr>
                                        <p:cTn id="206" dur="2000"/>
                                        <p:tgtEl>
                                          <p:spTgt spid="6"/>
                                        </p:tgtEl>
                                      </p:cBhvr>
                                    </p:animEffect>
                                    <p:set>
                                      <p:cBhvr>
                                        <p:cTn id="207" dur="1" fill="hold">
                                          <p:stCondLst>
                                            <p:cond delay="1999"/>
                                          </p:stCondLst>
                                        </p:cTn>
                                        <p:tgtEl>
                                          <p:spTgt spid="6"/>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2000"/>
                                        <p:tgtEl>
                                          <p:spTgt spid="8"/>
                                        </p:tgtEl>
                                      </p:cBhvr>
                                    </p:animEffect>
                                    <p:set>
                                      <p:cBhvr>
                                        <p:cTn id="210" dur="1" fill="hold">
                                          <p:stCondLst>
                                            <p:cond delay="1999"/>
                                          </p:stCondLst>
                                        </p:cTn>
                                        <p:tgtEl>
                                          <p:spTgt spid="8"/>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2000"/>
                                        <p:tgtEl>
                                          <p:spTgt spid="9"/>
                                        </p:tgtEl>
                                      </p:cBhvr>
                                    </p:animEffect>
                                    <p:set>
                                      <p:cBhvr>
                                        <p:cTn id="213" dur="1" fill="hold">
                                          <p:stCondLst>
                                            <p:cond delay="1999"/>
                                          </p:stCondLst>
                                        </p:cTn>
                                        <p:tgtEl>
                                          <p:spTgt spid="9"/>
                                        </p:tgtEl>
                                        <p:attrNameLst>
                                          <p:attrName>style.visibility</p:attrName>
                                        </p:attrNameLst>
                                      </p:cBhvr>
                                      <p:to>
                                        <p:strVal val="hidden"/>
                                      </p:to>
                                    </p:set>
                                  </p:childTnLst>
                                </p:cTn>
                              </p:par>
                              <p:par>
                                <p:cTn id="214" presetID="10" presetClass="exit" presetSubtype="0" fill="hold" grpId="1" nodeType="withEffect">
                                  <p:stCondLst>
                                    <p:cond delay="0"/>
                                  </p:stCondLst>
                                  <p:childTnLst>
                                    <p:animEffect transition="out" filter="fade">
                                      <p:cBhvr>
                                        <p:cTn id="215" dur="2000"/>
                                        <p:tgtEl>
                                          <p:spTgt spid="10"/>
                                        </p:tgtEl>
                                      </p:cBhvr>
                                    </p:animEffect>
                                    <p:set>
                                      <p:cBhvr>
                                        <p:cTn id="216" dur="1" fill="hold">
                                          <p:stCondLst>
                                            <p:cond delay="1999"/>
                                          </p:stCondLst>
                                        </p:cTn>
                                        <p:tgtEl>
                                          <p:spTgt spid="10"/>
                                        </p:tgtEl>
                                        <p:attrNameLst>
                                          <p:attrName>style.visibility</p:attrName>
                                        </p:attrNameLst>
                                      </p:cBhvr>
                                      <p:to>
                                        <p:strVal val="hidden"/>
                                      </p:to>
                                    </p:set>
                                  </p:childTnLst>
                                </p:cTn>
                              </p:par>
                              <p:par>
                                <p:cTn id="217" presetID="10" presetClass="exit" presetSubtype="0" fill="hold" grpId="1" nodeType="withEffect">
                                  <p:stCondLst>
                                    <p:cond delay="0"/>
                                  </p:stCondLst>
                                  <p:childTnLst>
                                    <p:animEffect transition="out" filter="fade">
                                      <p:cBhvr>
                                        <p:cTn id="218" dur="2000"/>
                                        <p:tgtEl>
                                          <p:spTgt spid="11"/>
                                        </p:tgtEl>
                                      </p:cBhvr>
                                    </p:animEffect>
                                    <p:set>
                                      <p:cBhvr>
                                        <p:cTn id="219" dur="1" fill="hold">
                                          <p:stCondLst>
                                            <p:cond delay="1999"/>
                                          </p:stCondLst>
                                        </p:cTn>
                                        <p:tgtEl>
                                          <p:spTgt spid="11"/>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2000"/>
                                        <p:tgtEl>
                                          <p:spTgt spid="13"/>
                                        </p:tgtEl>
                                      </p:cBhvr>
                                    </p:animEffect>
                                    <p:set>
                                      <p:cBhvr>
                                        <p:cTn id="222" dur="1" fill="hold">
                                          <p:stCondLst>
                                            <p:cond delay="1999"/>
                                          </p:stCondLst>
                                        </p:cTn>
                                        <p:tgtEl>
                                          <p:spTgt spid="13"/>
                                        </p:tgtEl>
                                        <p:attrNameLst>
                                          <p:attrName>style.visibility</p:attrName>
                                        </p:attrNameLst>
                                      </p:cBhvr>
                                      <p:to>
                                        <p:strVal val="hidden"/>
                                      </p:to>
                                    </p:set>
                                  </p:childTnLst>
                                </p:cTn>
                              </p:par>
                              <p:par>
                                <p:cTn id="223" presetID="10" presetClass="exit" presetSubtype="0" fill="hold" grpId="1" nodeType="withEffect">
                                  <p:stCondLst>
                                    <p:cond delay="0"/>
                                  </p:stCondLst>
                                  <p:childTnLst>
                                    <p:animEffect transition="out" filter="fade">
                                      <p:cBhvr>
                                        <p:cTn id="224" dur="2000"/>
                                        <p:tgtEl>
                                          <p:spTgt spid="15"/>
                                        </p:tgtEl>
                                      </p:cBhvr>
                                    </p:animEffect>
                                    <p:set>
                                      <p:cBhvr>
                                        <p:cTn id="225" dur="1" fill="hold">
                                          <p:stCondLst>
                                            <p:cond delay="1999"/>
                                          </p:stCondLst>
                                        </p:cTn>
                                        <p:tgtEl>
                                          <p:spTgt spid="15"/>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2000"/>
                                        <p:tgtEl>
                                          <p:spTgt spid="48"/>
                                        </p:tgtEl>
                                      </p:cBhvr>
                                    </p:animEffect>
                                    <p:set>
                                      <p:cBhvr>
                                        <p:cTn id="228" dur="1" fill="hold">
                                          <p:stCondLst>
                                            <p:cond delay="1999"/>
                                          </p:stCondLst>
                                        </p:cTn>
                                        <p:tgtEl>
                                          <p:spTgt spid="48"/>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2000"/>
                                        <p:tgtEl>
                                          <p:spTgt spid="51"/>
                                        </p:tgtEl>
                                      </p:cBhvr>
                                    </p:animEffect>
                                    <p:set>
                                      <p:cBhvr>
                                        <p:cTn id="231" dur="1" fill="hold">
                                          <p:stCondLst>
                                            <p:cond delay="1999"/>
                                          </p:stCondLst>
                                        </p:cTn>
                                        <p:tgtEl>
                                          <p:spTgt spid="51"/>
                                        </p:tgtEl>
                                        <p:attrNameLst>
                                          <p:attrName>style.visibility</p:attrName>
                                        </p:attrNameLst>
                                      </p:cBhvr>
                                      <p:to>
                                        <p:strVal val="hidden"/>
                                      </p:to>
                                    </p:set>
                                  </p:childTnLst>
                                </p:cTn>
                              </p:par>
                              <p:par>
                                <p:cTn id="232" presetID="10" presetClass="exit" presetSubtype="0" fill="hold" nodeType="withEffect">
                                  <p:stCondLst>
                                    <p:cond delay="0"/>
                                  </p:stCondLst>
                                  <p:childTnLst>
                                    <p:animEffect transition="out" filter="fade">
                                      <p:cBhvr>
                                        <p:cTn id="233" dur="2000"/>
                                        <p:tgtEl>
                                          <p:spTgt spid="1034"/>
                                        </p:tgtEl>
                                      </p:cBhvr>
                                    </p:animEffect>
                                    <p:set>
                                      <p:cBhvr>
                                        <p:cTn id="234" dur="1" fill="hold">
                                          <p:stCondLst>
                                            <p:cond delay="1999"/>
                                          </p:stCondLst>
                                        </p:cTn>
                                        <p:tgtEl>
                                          <p:spTgt spid="1034"/>
                                        </p:tgtEl>
                                        <p:attrNameLst>
                                          <p:attrName>style.visibility</p:attrName>
                                        </p:attrNameLst>
                                      </p:cBhvr>
                                      <p:to>
                                        <p:strVal val="hidden"/>
                                      </p:to>
                                    </p:set>
                                  </p:childTnLst>
                                </p:cTn>
                              </p:par>
                              <p:par>
                                <p:cTn id="235" presetID="10" presetClass="exit" presetSubtype="0" fill="hold" nodeType="withEffect">
                                  <p:stCondLst>
                                    <p:cond delay="0"/>
                                  </p:stCondLst>
                                  <p:childTnLst>
                                    <p:animEffect transition="out" filter="fade">
                                      <p:cBhvr>
                                        <p:cTn id="236" dur="2000"/>
                                        <p:tgtEl>
                                          <p:spTgt spid="1036"/>
                                        </p:tgtEl>
                                      </p:cBhvr>
                                    </p:animEffect>
                                    <p:set>
                                      <p:cBhvr>
                                        <p:cTn id="237" dur="1" fill="hold">
                                          <p:stCondLst>
                                            <p:cond delay="1999"/>
                                          </p:stCondLst>
                                        </p:cTn>
                                        <p:tgtEl>
                                          <p:spTgt spid="1036"/>
                                        </p:tgtEl>
                                        <p:attrNameLst>
                                          <p:attrName>style.visibility</p:attrName>
                                        </p:attrNameLst>
                                      </p:cBhvr>
                                      <p:to>
                                        <p:strVal val="hidden"/>
                                      </p:to>
                                    </p:set>
                                  </p:childTnLst>
                                </p:cTn>
                              </p:par>
                              <p:par>
                                <p:cTn id="238" presetID="10" presetClass="exit" presetSubtype="0" fill="hold" nodeType="withEffect">
                                  <p:stCondLst>
                                    <p:cond delay="0"/>
                                  </p:stCondLst>
                                  <p:childTnLst>
                                    <p:animEffect transition="out" filter="fade">
                                      <p:cBhvr>
                                        <p:cTn id="239" dur="2000"/>
                                        <p:tgtEl>
                                          <p:spTgt spid="1038"/>
                                        </p:tgtEl>
                                      </p:cBhvr>
                                    </p:animEffect>
                                    <p:set>
                                      <p:cBhvr>
                                        <p:cTn id="240" dur="1" fill="hold">
                                          <p:stCondLst>
                                            <p:cond delay="1999"/>
                                          </p:stCondLst>
                                        </p:cTn>
                                        <p:tgtEl>
                                          <p:spTgt spid="1038"/>
                                        </p:tgtEl>
                                        <p:attrNameLst>
                                          <p:attrName>style.visibility</p:attrName>
                                        </p:attrNameLst>
                                      </p:cBhvr>
                                      <p:to>
                                        <p:strVal val="hidden"/>
                                      </p:to>
                                    </p:set>
                                  </p:childTnLst>
                                </p:cTn>
                              </p:par>
                              <p:par>
                                <p:cTn id="241" presetID="10" presetClass="exit" presetSubtype="0" fill="hold" nodeType="withEffect">
                                  <p:stCondLst>
                                    <p:cond delay="0"/>
                                  </p:stCondLst>
                                  <p:childTnLst>
                                    <p:animEffect transition="out" filter="fade">
                                      <p:cBhvr>
                                        <p:cTn id="242" dur="2000"/>
                                        <p:tgtEl>
                                          <p:spTgt spid="1044"/>
                                        </p:tgtEl>
                                      </p:cBhvr>
                                    </p:animEffect>
                                    <p:set>
                                      <p:cBhvr>
                                        <p:cTn id="243" dur="1" fill="hold">
                                          <p:stCondLst>
                                            <p:cond delay="1999"/>
                                          </p:stCondLst>
                                        </p:cTn>
                                        <p:tgtEl>
                                          <p:spTgt spid="1044"/>
                                        </p:tgtEl>
                                        <p:attrNameLst>
                                          <p:attrName>style.visibility</p:attrName>
                                        </p:attrNameLst>
                                      </p:cBhvr>
                                      <p:to>
                                        <p:strVal val="hidden"/>
                                      </p:to>
                                    </p:set>
                                  </p:childTnLst>
                                </p:cTn>
                              </p:par>
                              <p:par>
                                <p:cTn id="244" presetID="10" presetClass="exit" presetSubtype="0" fill="hold" grpId="1" nodeType="withEffect">
                                  <p:stCondLst>
                                    <p:cond delay="0"/>
                                  </p:stCondLst>
                                  <p:childTnLst>
                                    <p:animEffect transition="out" filter="fade">
                                      <p:cBhvr>
                                        <p:cTn id="245" dur="2000"/>
                                        <p:tgtEl>
                                          <p:spTgt spid="156"/>
                                        </p:tgtEl>
                                      </p:cBhvr>
                                    </p:animEffect>
                                    <p:set>
                                      <p:cBhvr>
                                        <p:cTn id="246" dur="1" fill="hold">
                                          <p:stCondLst>
                                            <p:cond delay="1999"/>
                                          </p:stCondLst>
                                        </p:cTn>
                                        <p:tgtEl>
                                          <p:spTgt spid="156"/>
                                        </p:tgtEl>
                                        <p:attrNameLst>
                                          <p:attrName>style.visibility</p:attrName>
                                        </p:attrNameLst>
                                      </p:cBhvr>
                                      <p:to>
                                        <p:strVal val="hidden"/>
                                      </p:to>
                                    </p:set>
                                  </p:childTnLst>
                                </p:cTn>
                              </p:par>
                              <p:par>
                                <p:cTn id="247" presetID="10" presetClass="exit" presetSubtype="0" fill="hold" grpId="1" nodeType="withEffect">
                                  <p:stCondLst>
                                    <p:cond delay="0"/>
                                  </p:stCondLst>
                                  <p:childTnLst>
                                    <p:animEffect transition="out" filter="fade">
                                      <p:cBhvr>
                                        <p:cTn id="248" dur="2000"/>
                                        <p:tgtEl>
                                          <p:spTgt spid="157"/>
                                        </p:tgtEl>
                                      </p:cBhvr>
                                    </p:animEffect>
                                    <p:set>
                                      <p:cBhvr>
                                        <p:cTn id="249" dur="1" fill="hold">
                                          <p:stCondLst>
                                            <p:cond delay="1999"/>
                                          </p:stCondLst>
                                        </p:cTn>
                                        <p:tgtEl>
                                          <p:spTgt spid="157"/>
                                        </p:tgtEl>
                                        <p:attrNameLst>
                                          <p:attrName>style.visibility</p:attrName>
                                        </p:attrNameLst>
                                      </p:cBhvr>
                                      <p:to>
                                        <p:strVal val="hidden"/>
                                      </p:to>
                                    </p:set>
                                  </p:childTnLst>
                                </p:cTn>
                              </p:par>
                              <p:par>
                                <p:cTn id="250" presetID="10" presetClass="exit" presetSubtype="0" fill="hold" grpId="1" nodeType="withEffect">
                                  <p:stCondLst>
                                    <p:cond delay="0"/>
                                  </p:stCondLst>
                                  <p:childTnLst>
                                    <p:animEffect transition="out" filter="fade">
                                      <p:cBhvr>
                                        <p:cTn id="251" dur="2000"/>
                                        <p:tgtEl>
                                          <p:spTgt spid="65"/>
                                        </p:tgtEl>
                                      </p:cBhvr>
                                    </p:animEffect>
                                    <p:set>
                                      <p:cBhvr>
                                        <p:cTn id="252" dur="1" fill="hold">
                                          <p:stCondLst>
                                            <p:cond delay="1999"/>
                                          </p:stCondLst>
                                        </p:cTn>
                                        <p:tgtEl>
                                          <p:spTgt spid="65"/>
                                        </p:tgtEl>
                                        <p:attrNameLst>
                                          <p:attrName>style.visibility</p:attrName>
                                        </p:attrNameLst>
                                      </p:cBhvr>
                                      <p:to>
                                        <p:strVal val="hidden"/>
                                      </p:to>
                                    </p:set>
                                  </p:childTnLst>
                                </p:cTn>
                              </p:par>
                              <p:par>
                                <p:cTn id="253" presetID="10" presetClass="exit" presetSubtype="0" fill="hold" grpId="1" nodeType="withEffect">
                                  <p:stCondLst>
                                    <p:cond delay="0"/>
                                  </p:stCondLst>
                                  <p:childTnLst>
                                    <p:animEffect transition="out" filter="fade">
                                      <p:cBhvr>
                                        <p:cTn id="254" dur="2000"/>
                                        <p:tgtEl>
                                          <p:spTgt spid="68"/>
                                        </p:tgtEl>
                                      </p:cBhvr>
                                    </p:animEffect>
                                    <p:set>
                                      <p:cBhvr>
                                        <p:cTn id="255" dur="1" fill="hold">
                                          <p:stCondLst>
                                            <p:cond delay="1999"/>
                                          </p:stCondLst>
                                        </p:cTn>
                                        <p:tgtEl>
                                          <p:spTgt spid="68"/>
                                        </p:tgtEl>
                                        <p:attrNameLst>
                                          <p:attrName>style.visibility</p:attrName>
                                        </p:attrNameLst>
                                      </p:cBhvr>
                                      <p:to>
                                        <p:strVal val="hidden"/>
                                      </p:to>
                                    </p:set>
                                  </p:childTnLst>
                                </p:cTn>
                              </p:par>
                              <p:par>
                                <p:cTn id="256" presetID="10" presetClass="exit" presetSubtype="0" fill="hold" grpId="1" nodeType="withEffect">
                                  <p:stCondLst>
                                    <p:cond delay="0"/>
                                  </p:stCondLst>
                                  <p:childTnLst>
                                    <p:animEffect transition="out" filter="fade">
                                      <p:cBhvr>
                                        <p:cTn id="257" dur="2000"/>
                                        <p:tgtEl>
                                          <p:spTgt spid="69"/>
                                        </p:tgtEl>
                                      </p:cBhvr>
                                    </p:animEffect>
                                    <p:set>
                                      <p:cBhvr>
                                        <p:cTn id="258" dur="1" fill="hold">
                                          <p:stCondLst>
                                            <p:cond delay="1999"/>
                                          </p:stCondLst>
                                        </p:cTn>
                                        <p:tgtEl>
                                          <p:spTgt spid="69"/>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2000"/>
                                        <p:tgtEl>
                                          <p:spTgt spid="71"/>
                                        </p:tgtEl>
                                      </p:cBhvr>
                                    </p:animEffect>
                                    <p:set>
                                      <p:cBhvr>
                                        <p:cTn id="261" dur="1" fill="hold">
                                          <p:stCondLst>
                                            <p:cond delay="1999"/>
                                          </p:stCondLst>
                                        </p:cTn>
                                        <p:tgtEl>
                                          <p:spTgt spid="71"/>
                                        </p:tgtEl>
                                        <p:attrNameLst>
                                          <p:attrName>style.visibility</p:attrName>
                                        </p:attrNameLst>
                                      </p:cBhvr>
                                      <p:to>
                                        <p:strVal val="hidden"/>
                                      </p:to>
                                    </p:set>
                                  </p:childTnLst>
                                </p:cTn>
                              </p:par>
                              <p:par>
                                <p:cTn id="262" presetID="10" presetClass="exit" presetSubtype="0" fill="hold" grpId="1" nodeType="withEffect">
                                  <p:stCondLst>
                                    <p:cond delay="0"/>
                                  </p:stCondLst>
                                  <p:childTnLst>
                                    <p:animEffect transition="out" filter="fade">
                                      <p:cBhvr>
                                        <p:cTn id="263" dur="2000"/>
                                        <p:tgtEl>
                                          <p:spTgt spid="77"/>
                                        </p:tgtEl>
                                      </p:cBhvr>
                                    </p:animEffect>
                                    <p:set>
                                      <p:cBhvr>
                                        <p:cTn id="264" dur="1" fill="hold">
                                          <p:stCondLst>
                                            <p:cond delay="1999"/>
                                          </p:stCondLst>
                                        </p:cTn>
                                        <p:tgtEl>
                                          <p:spTgt spid="77"/>
                                        </p:tgtEl>
                                        <p:attrNameLst>
                                          <p:attrName>style.visibility</p:attrName>
                                        </p:attrNameLst>
                                      </p:cBhvr>
                                      <p:to>
                                        <p:strVal val="hidden"/>
                                      </p:to>
                                    </p:set>
                                  </p:childTnLst>
                                </p:cTn>
                              </p:par>
                              <p:par>
                                <p:cTn id="265" presetID="10" presetClass="exit" presetSubtype="0" fill="hold" grpId="1" nodeType="withEffect">
                                  <p:stCondLst>
                                    <p:cond delay="0"/>
                                  </p:stCondLst>
                                  <p:childTnLst>
                                    <p:animEffect transition="out" filter="fade">
                                      <p:cBhvr>
                                        <p:cTn id="266" dur="2000"/>
                                        <p:tgtEl>
                                          <p:spTgt spid="79"/>
                                        </p:tgtEl>
                                      </p:cBhvr>
                                    </p:animEffect>
                                    <p:set>
                                      <p:cBhvr>
                                        <p:cTn id="267" dur="1" fill="hold">
                                          <p:stCondLst>
                                            <p:cond delay="1999"/>
                                          </p:stCondLst>
                                        </p:cTn>
                                        <p:tgtEl>
                                          <p:spTgt spid="79"/>
                                        </p:tgtEl>
                                        <p:attrNameLst>
                                          <p:attrName>style.visibility</p:attrName>
                                        </p:attrNameLst>
                                      </p:cBhvr>
                                      <p:to>
                                        <p:strVal val="hidden"/>
                                      </p:to>
                                    </p:set>
                                  </p:childTnLst>
                                </p:cTn>
                              </p:par>
                              <p:par>
                                <p:cTn id="268" presetID="10" presetClass="exit" presetSubtype="0" fill="hold" grpId="1" nodeType="withEffect">
                                  <p:stCondLst>
                                    <p:cond delay="0"/>
                                  </p:stCondLst>
                                  <p:childTnLst>
                                    <p:animEffect transition="out" filter="fade">
                                      <p:cBhvr>
                                        <p:cTn id="269" dur="2000"/>
                                        <p:tgtEl>
                                          <p:spTgt spid="80"/>
                                        </p:tgtEl>
                                      </p:cBhvr>
                                    </p:animEffect>
                                    <p:set>
                                      <p:cBhvr>
                                        <p:cTn id="270" dur="1" fill="hold">
                                          <p:stCondLst>
                                            <p:cond delay="1999"/>
                                          </p:stCondLst>
                                        </p:cTn>
                                        <p:tgtEl>
                                          <p:spTgt spid="80"/>
                                        </p:tgtEl>
                                        <p:attrNameLst>
                                          <p:attrName>style.visibility</p:attrName>
                                        </p:attrNameLst>
                                      </p:cBhvr>
                                      <p:to>
                                        <p:strVal val="hidden"/>
                                      </p:to>
                                    </p:set>
                                  </p:childTnLst>
                                </p:cTn>
                              </p:par>
                              <p:par>
                                <p:cTn id="271" presetID="10" presetClass="exit" presetSubtype="0" fill="hold" grpId="1" nodeType="withEffect">
                                  <p:stCondLst>
                                    <p:cond delay="0"/>
                                  </p:stCondLst>
                                  <p:childTnLst>
                                    <p:animEffect transition="out" filter="fade">
                                      <p:cBhvr>
                                        <p:cTn id="272" dur="2000"/>
                                        <p:tgtEl>
                                          <p:spTgt spid="82"/>
                                        </p:tgtEl>
                                      </p:cBhvr>
                                    </p:animEffect>
                                    <p:set>
                                      <p:cBhvr>
                                        <p:cTn id="273" dur="1" fill="hold">
                                          <p:stCondLst>
                                            <p:cond delay="1999"/>
                                          </p:stCondLst>
                                        </p:cTn>
                                        <p:tgtEl>
                                          <p:spTgt spid="82"/>
                                        </p:tgtEl>
                                        <p:attrNameLst>
                                          <p:attrName>style.visibility</p:attrName>
                                        </p:attrNameLst>
                                      </p:cBhvr>
                                      <p:to>
                                        <p:strVal val="hidden"/>
                                      </p:to>
                                    </p:set>
                                  </p:childTnLst>
                                </p:cTn>
                              </p:par>
                              <p:par>
                                <p:cTn id="274" presetID="10" presetClass="exit" presetSubtype="0" fill="hold" grpId="1" nodeType="withEffect">
                                  <p:stCondLst>
                                    <p:cond delay="0"/>
                                  </p:stCondLst>
                                  <p:childTnLst>
                                    <p:animEffect transition="out" filter="fade">
                                      <p:cBhvr>
                                        <p:cTn id="275" dur="2000"/>
                                        <p:tgtEl>
                                          <p:spTgt spid="83"/>
                                        </p:tgtEl>
                                      </p:cBhvr>
                                    </p:animEffect>
                                    <p:set>
                                      <p:cBhvr>
                                        <p:cTn id="276" dur="1" fill="hold">
                                          <p:stCondLst>
                                            <p:cond delay="1999"/>
                                          </p:stCondLst>
                                        </p:cTn>
                                        <p:tgtEl>
                                          <p:spTgt spid="83"/>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2000"/>
                                        <p:tgtEl>
                                          <p:spTgt spid="85"/>
                                        </p:tgtEl>
                                      </p:cBhvr>
                                    </p:animEffect>
                                    <p:set>
                                      <p:cBhvr>
                                        <p:cTn id="279" dur="1" fill="hold">
                                          <p:stCondLst>
                                            <p:cond delay="1999"/>
                                          </p:stCondLst>
                                        </p:cTn>
                                        <p:tgtEl>
                                          <p:spTgt spid="85"/>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2000"/>
                                        <p:tgtEl>
                                          <p:spTgt spid="86"/>
                                        </p:tgtEl>
                                      </p:cBhvr>
                                    </p:animEffect>
                                    <p:set>
                                      <p:cBhvr>
                                        <p:cTn id="282" dur="1" fill="hold">
                                          <p:stCondLst>
                                            <p:cond delay="1999"/>
                                          </p:stCondLst>
                                        </p:cTn>
                                        <p:tgtEl>
                                          <p:spTgt spid="86"/>
                                        </p:tgtEl>
                                        <p:attrNameLst>
                                          <p:attrName>style.visibility</p:attrName>
                                        </p:attrNameLst>
                                      </p:cBhvr>
                                      <p:to>
                                        <p:strVal val="hidden"/>
                                      </p:to>
                                    </p:set>
                                  </p:childTnLst>
                                </p:cTn>
                              </p:par>
                              <p:par>
                                <p:cTn id="283" presetID="10" presetClass="exit" presetSubtype="0" fill="hold" grpId="1" nodeType="withEffect">
                                  <p:stCondLst>
                                    <p:cond delay="0"/>
                                  </p:stCondLst>
                                  <p:childTnLst>
                                    <p:animEffect transition="out" filter="fade">
                                      <p:cBhvr>
                                        <p:cTn id="284" dur="2000"/>
                                        <p:tgtEl>
                                          <p:spTgt spid="88"/>
                                        </p:tgtEl>
                                      </p:cBhvr>
                                    </p:animEffect>
                                    <p:set>
                                      <p:cBhvr>
                                        <p:cTn id="285" dur="1" fill="hold">
                                          <p:stCondLst>
                                            <p:cond delay="1999"/>
                                          </p:stCondLst>
                                        </p:cTn>
                                        <p:tgtEl>
                                          <p:spTgt spid="88"/>
                                        </p:tgtEl>
                                        <p:attrNameLst>
                                          <p:attrName>style.visibility</p:attrName>
                                        </p:attrNameLst>
                                      </p:cBhvr>
                                      <p:to>
                                        <p:strVal val="hidden"/>
                                      </p:to>
                                    </p:set>
                                  </p:childTnLst>
                                </p:cTn>
                              </p:par>
                              <p:par>
                                <p:cTn id="286" presetID="10" presetClass="exit" presetSubtype="0" fill="hold" nodeType="withEffect">
                                  <p:stCondLst>
                                    <p:cond delay="0"/>
                                  </p:stCondLst>
                                  <p:childTnLst>
                                    <p:animEffect transition="out" filter="fade">
                                      <p:cBhvr>
                                        <p:cTn id="287" dur="2000"/>
                                        <p:tgtEl>
                                          <p:spTgt spid="39938"/>
                                        </p:tgtEl>
                                      </p:cBhvr>
                                    </p:animEffect>
                                    <p:set>
                                      <p:cBhvr>
                                        <p:cTn id="288" dur="1" fill="hold">
                                          <p:stCondLst>
                                            <p:cond delay="1999"/>
                                          </p:stCondLst>
                                        </p:cTn>
                                        <p:tgtEl>
                                          <p:spTgt spid="39938"/>
                                        </p:tgtEl>
                                        <p:attrNameLst>
                                          <p:attrName>style.visibility</p:attrName>
                                        </p:attrNameLst>
                                      </p:cBhvr>
                                      <p:to>
                                        <p:strVal val="hidden"/>
                                      </p:to>
                                    </p:set>
                                  </p:childTnLst>
                                </p:cTn>
                              </p:par>
                              <p:par>
                                <p:cTn id="289" presetID="10" presetClass="exit" presetSubtype="0" fill="hold" nodeType="withEffect">
                                  <p:stCondLst>
                                    <p:cond delay="0"/>
                                  </p:stCondLst>
                                  <p:childTnLst>
                                    <p:animEffect transition="out" filter="fade">
                                      <p:cBhvr>
                                        <p:cTn id="290" dur="2000"/>
                                        <p:tgtEl>
                                          <p:spTgt spid="39940"/>
                                        </p:tgtEl>
                                      </p:cBhvr>
                                    </p:animEffect>
                                    <p:set>
                                      <p:cBhvr>
                                        <p:cTn id="291" dur="1" fill="hold">
                                          <p:stCondLst>
                                            <p:cond delay="1999"/>
                                          </p:stCondLst>
                                        </p:cTn>
                                        <p:tgtEl>
                                          <p:spTgt spid="39940"/>
                                        </p:tgtEl>
                                        <p:attrNameLst>
                                          <p:attrName>style.visibility</p:attrName>
                                        </p:attrNameLst>
                                      </p:cBhvr>
                                      <p:to>
                                        <p:strVal val="hidden"/>
                                      </p:to>
                                    </p:set>
                                  </p:childTnLst>
                                </p:cTn>
                              </p:par>
                              <p:par>
                                <p:cTn id="292" presetID="10" presetClass="exit" presetSubtype="0" fill="hold" nodeType="withEffect">
                                  <p:stCondLst>
                                    <p:cond delay="0"/>
                                  </p:stCondLst>
                                  <p:childTnLst>
                                    <p:animEffect transition="out" filter="fade">
                                      <p:cBhvr>
                                        <p:cTn id="293" dur="2000"/>
                                        <p:tgtEl>
                                          <p:spTgt spid="39942"/>
                                        </p:tgtEl>
                                      </p:cBhvr>
                                    </p:animEffect>
                                    <p:set>
                                      <p:cBhvr>
                                        <p:cTn id="294" dur="1" fill="hold">
                                          <p:stCondLst>
                                            <p:cond delay="1999"/>
                                          </p:stCondLst>
                                        </p:cTn>
                                        <p:tgtEl>
                                          <p:spTgt spid="39942"/>
                                        </p:tgtEl>
                                        <p:attrNameLst>
                                          <p:attrName>style.visibility</p:attrName>
                                        </p:attrNameLst>
                                      </p:cBhvr>
                                      <p:to>
                                        <p:strVal val="hidden"/>
                                      </p:to>
                                    </p:set>
                                  </p:childTnLst>
                                </p:cTn>
                              </p:par>
                              <p:par>
                                <p:cTn id="295" presetID="10" presetClass="exit" presetSubtype="0" fill="hold" grpId="1" nodeType="withEffect">
                                  <p:stCondLst>
                                    <p:cond delay="0"/>
                                  </p:stCondLst>
                                  <p:childTnLst>
                                    <p:animEffect transition="out" filter="fade">
                                      <p:cBhvr>
                                        <p:cTn id="296" dur="2000"/>
                                        <p:tgtEl>
                                          <p:spTgt spid="89"/>
                                        </p:tgtEl>
                                      </p:cBhvr>
                                    </p:animEffect>
                                    <p:set>
                                      <p:cBhvr>
                                        <p:cTn id="297" dur="1" fill="hold">
                                          <p:stCondLst>
                                            <p:cond delay="1999"/>
                                          </p:stCondLst>
                                        </p:cTn>
                                        <p:tgtEl>
                                          <p:spTgt spid="89"/>
                                        </p:tgtEl>
                                        <p:attrNameLst>
                                          <p:attrName>style.visibility</p:attrName>
                                        </p:attrNameLst>
                                      </p:cBhvr>
                                      <p:to>
                                        <p:strVal val="hidden"/>
                                      </p:to>
                                    </p:set>
                                  </p:childTnLst>
                                </p:cTn>
                              </p:par>
                              <p:par>
                                <p:cTn id="298" presetID="10" presetClass="exit" presetSubtype="0" fill="hold" grpId="1" nodeType="withEffect">
                                  <p:stCondLst>
                                    <p:cond delay="0"/>
                                  </p:stCondLst>
                                  <p:childTnLst>
                                    <p:animEffect transition="out" filter="fade">
                                      <p:cBhvr>
                                        <p:cTn id="299" dur="2000"/>
                                        <p:tgtEl>
                                          <p:spTgt spid="92"/>
                                        </p:tgtEl>
                                      </p:cBhvr>
                                    </p:animEffect>
                                    <p:set>
                                      <p:cBhvr>
                                        <p:cTn id="300" dur="1" fill="hold">
                                          <p:stCondLst>
                                            <p:cond delay="1999"/>
                                          </p:stCondLst>
                                        </p:cTn>
                                        <p:tgtEl>
                                          <p:spTgt spid="92"/>
                                        </p:tgtEl>
                                        <p:attrNameLst>
                                          <p:attrName>style.visibility</p:attrName>
                                        </p:attrNameLst>
                                      </p:cBhvr>
                                      <p:to>
                                        <p:strVal val="hidden"/>
                                      </p:to>
                                    </p:set>
                                  </p:childTnLst>
                                </p:cTn>
                              </p:par>
                              <p:par>
                                <p:cTn id="301" presetID="10" presetClass="exit" presetSubtype="0" fill="hold" grpId="1" nodeType="withEffect">
                                  <p:stCondLst>
                                    <p:cond delay="0"/>
                                  </p:stCondLst>
                                  <p:childTnLst>
                                    <p:animEffect transition="out" filter="fade">
                                      <p:cBhvr>
                                        <p:cTn id="302" dur="2000"/>
                                        <p:tgtEl>
                                          <p:spTgt spid="103"/>
                                        </p:tgtEl>
                                      </p:cBhvr>
                                    </p:animEffect>
                                    <p:set>
                                      <p:cBhvr>
                                        <p:cTn id="303" dur="1" fill="hold">
                                          <p:stCondLst>
                                            <p:cond delay="1999"/>
                                          </p:stCondLst>
                                        </p:cTn>
                                        <p:tgtEl>
                                          <p:spTgt spid="103"/>
                                        </p:tgtEl>
                                        <p:attrNameLst>
                                          <p:attrName>style.visibility</p:attrName>
                                        </p:attrNameLst>
                                      </p:cBhvr>
                                      <p:to>
                                        <p:strVal val="hidden"/>
                                      </p:to>
                                    </p:set>
                                  </p:childTnLst>
                                </p:cTn>
                              </p:par>
                              <p:par>
                                <p:cTn id="304" presetID="10" presetClass="exit" presetSubtype="0" fill="hold" nodeType="withEffect">
                                  <p:stCondLst>
                                    <p:cond delay="0"/>
                                  </p:stCondLst>
                                  <p:childTnLst>
                                    <p:animEffect transition="out" filter="fade">
                                      <p:cBhvr>
                                        <p:cTn id="305" dur="2000"/>
                                        <p:tgtEl>
                                          <p:spTgt spid="3"/>
                                        </p:tgtEl>
                                      </p:cBhvr>
                                    </p:animEffect>
                                    <p:set>
                                      <p:cBhvr>
                                        <p:cTn id="306" dur="1" fill="hold">
                                          <p:stCondLst>
                                            <p:cond delay="1999"/>
                                          </p:stCondLst>
                                        </p:cTn>
                                        <p:tgtEl>
                                          <p:spTgt spid="3"/>
                                        </p:tgtEl>
                                        <p:attrNameLst>
                                          <p:attrName>style.visibility</p:attrName>
                                        </p:attrNameLst>
                                      </p:cBhvr>
                                      <p:to>
                                        <p:strVal val="hidden"/>
                                      </p:to>
                                    </p:set>
                                  </p:childTnLst>
                                </p:cTn>
                              </p:par>
                              <p:par>
                                <p:cTn id="307" presetID="10" presetClass="exit" presetSubtype="0" fill="hold" grpId="1" nodeType="withEffect">
                                  <p:stCondLst>
                                    <p:cond delay="0"/>
                                  </p:stCondLst>
                                  <p:childTnLst>
                                    <p:animEffect transition="out" filter="fade">
                                      <p:cBhvr>
                                        <p:cTn id="308" dur="2000"/>
                                        <p:tgtEl>
                                          <p:spTgt spid="108"/>
                                        </p:tgtEl>
                                      </p:cBhvr>
                                    </p:animEffect>
                                    <p:set>
                                      <p:cBhvr>
                                        <p:cTn id="309" dur="1" fill="hold">
                                          <p:stCondLst>
                                            <p:cond delay="1999"/>
                                          </p:stCondLst>
                                        </p:cTn>
                                        <p:tgtEl>
                                          <p:spTgt spid="108"/>
                                        </p:tgtEl>
                                        <p:attrNameLst>
                                          <p:attrName>style.visibility</p:attrName>
                                        </p:attrNameLst>
                                      </p:cBhvr>
                                      <p:to>
                                        <p:strVal val="hidden"/>
                                      </p:to>
                                    </p:set>
                                  </p:childTnLst>
                                </p:cTn>
                              </p:par>
                              <p:par>
                                <p:cTn id="310" presetID="10" presetClass="exit" presetSubtype="0" fill="hold" grpId="1" nodeType="withEffect">
                                  <p:stCondLst>
                                    <p:cond delay="0"/>
                                  </p:stCondLst>
                                  <p:childTnLst>
                                    <p:animEffect transition="out" filter="fade">
                                      <p:cBhvr>
                                        <p:cTn id="311" dur="2000"/>
                                        <p:tgtEl>
                                          <p:spTgt spid="109"/>
                                        </p:tgtEl>
                                      </p:cBhvr>
                                    </p:animEffect>
                                    <p:set>
                                      <p:cBhvr>
                                        <p:cTn id="312" dur="1" fill="hold">
                                          <p:stCondLst>
                                            <p:cond delay="1999"/>
                                          </p:stCondLst>
                                        </p:cTn>
                                        <p:tgtEl>
                                          <p:spTgt spid="109"/>
                                        </p:tgtEl>
                                        <p:attrNameLst>
                                          <p:attrName>style.visibility</p:attrName>
                                        </p:attrNameLst>
                                      </p:cBhvr>
                                      <p:to>
                                        <p:strVal val="hidden"/>
                                      </p:to>
                                    </p:set>
                                  </p:childTnLst>
                                </p:cTn>
                              </p:par>
                              <p:par>
                                <p:cTn id="313" presetID="10" presetClass="exit" presetSubtype="0" fill="hold" nodeType="withEffect">
                                  <p:stCondLst>
                                    <p:cond delay="0"/>
                                  </p:stCondLst>
                                  <p:childTnLst>
                                    <p:animEffect transition="out" filter="fade">
                                      <p:cBhvr>
                                        <p:cTn id="314" dur="2000"/>
                                        <p:tgtEl>
                                          <p:spTgt spid="56"/>
                                        </p:tgtEl>
                                      </p:cBhvr>
                                    </p:animEffect>
                                    <p:set>
                                      <p:cBhvr>
                                        <p:cTn id="315" dur="1" fill="hold">
                                          <p:stCondLst>
                                            <p:cond delay="1999"/>
                                          </p:stCondLst>
                                        </p:cTn>
                                        <p:tgtEl>
                                          <p:spTgt spid="56"/>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2000"/>
                                        <p:tgtEl>
                                          <p:spTgt spid="56"/>
                                        </p:tgtEl>
                                      </p:cBhvr>
                                    </p:animEffect>
                                    <p:set>
                                      <p:cBhvr>
                                        <p:cTn id="318" dur="1" fill="hold">
                                          <p:stCondLst>
                                            <p:cond delay="1999"/>
                                          </p:stCondLst>
                                        </p:cTn>
                                        <p:tgtEl>
                                          <p:spTgt spid="56"/>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2" presetClass="entr" presetSubtype="4"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slide(fromBottom)">
                                      <p:cBhvr>
                                        <p:cTn id="32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P spid="9" grpId="1" animBg="1"/>
      <p:bldP spid="10" grpId="0" animBg="1"/>
      <p:bldP spid="10" grpId="1" animBg="1"/>
      <p:bldP spid="11" grpId="0" animBg="1"/>
      <p:bldP spid="11" grpId="1" animBg="1"/>
      <p:bldP spid="13" grpId="0" animBg="1"/>
      <p:bldP spid="13" grpId="1" animBg="1"/>
      <p:bldP spid="15" grpId="0" animBg="1"/>
      <p:bldP spid="15" grpId="1" animBg="1"/>
      <p:bldP spid="48" grpId="0" animBg="1"/>
      <p:bldP spid="48" grpId="1" animBg="1"/>
      <p:bldP spid="51" grpId="0" animBg="1"/>
      <p:bldP spid="51" grpId="1" animBg="1"/>
      <p:bldP spid="156" grpId="0" animBg="1"/>
      <p:bldP spid="156" grpId="1" animBg="1"/>
      <p:bldP spid="157" grpId="0"/>
      <p:bldP spid="157" grpId="1"/>
      <p:bldP spid="65" grpId="0" animBg="1"/>
      <p:bldP spid="65" grpId="1" animBg="1"/>
      <p:bldP spid="68" grpId="0" animBg="1"/>
      <p:bldP spid="68" grpId="1" animBg="1"/>
      <p:bldP spid="69" grpId="0" animBg="1"/>
      <p:bldP spid="69" grpId="1" animBg="1"/>
      <p:bldP spid="71" grpId="0" animBg="1"/>
      <p:bldP spid="71" grpId="1" animBg="1"/>
      <p:bldP spid="77" grpId="0" animBg="1"/>
      <p:bldP spid="77" grpId="1" animBg="1"/>
      <p:bldP spid="79" grpId="0" animBg="1"/>
      <p:bldP spid="79" grpId="1" animBg="1"/>
      <p:bldP spid="80" grpId="0" animBg="1"/>
      <p:bldP spid="80" grpId="1" animBg="1"/>
      <p:bldP spid="82" grpId="0" animBg="1"/>
      <p:bldP spid="82" grpId="1" animBg="1"/>
      <p:bldP spid="83" grpId="0" animBg="1"/>
      <p:bldP spid="83" grpId="1" animBg="1"/>
      <p:bldP spid="85" grpId="0" animBg="1"/>
      <p:bldP spid="85" grpId="1" animBg="1"/>
      <p:bldP spid="86" grpId="0" animBg="1"/>
      <p:bldP spid="86" grpId="1" animBg="1"/>
      <p:bldP spid="88" grpId="0" animBg="1"/>
      <p:bldP spid="88" grpId="1" animBg="1"/>
      <p:bldP spid="89" grpId="0" animBg="1"/>
      <p:bldP spid="89" grpId="1" animBg="1"/>
      <p:bldP spid="92" grpId="0"/>
      <p:bldP spid="92" grpId="1"/>
      <p:bldP spid="103" grpId="0" animBg="1"/>
      <p:bldP spid="103" grpId="1" animBg="1"/>
      <p:bldP spid="108" grpId="0" animBg="1"/>
      <p:bldP spid="108" grpId="1" animBg="1"/>
      <p:bldP spid="109" grpId="0"/>
      <p:bldP spid="109" grpId="1"/>
      <p:bldP spid="1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323850" y="1196975"/>
            <a:ext cx="8424863" cy="4114800"/>
          </a:xfrm>
          <a:noFill/>
        </p:spPr>
        <p:txBody>
          <a:bodyPr/>
          <a:lstStyle/>
          <a:p>
            <a:pPr marL="514350" indent="-514350" eaLnBrk="1" hangingPunct="1">
              <a:lnSpc>
                <a:spcPct val="90000"/>
              </a:lnSpc>
              <a:buFont typeface="Wingdings" panose="05000000000000000000" pitchFamily="2" charset="2"/>
              <a:buAutoNum type="arabicPeriod"/>
            </a:pPr>
            <a:r>
              <a:rPr lang="es-ES" sz="2800" b="1" dirty="0" smtClean="0"/>
              <a:t>Arquitectura Empresarial</a:t>
            </a:r>
          </a:p>
          <a:p>
            <a:pPr marL="914400" lvl="1" indent="-514350" eaLnBrk="1" hangingPunct="1">
              <a:lnSpc>
                <a:spcPct val="90000"/>
              </a:lnSpc>
              <a:buFont typeface="Wingdings" panose="05000000000000000000" pitchFamily="2" charset="2"/>
              <a:buAutoNum type="arabicPeriod"/>
            </a:pPr>
            <a:r>
              <a:rPr lang="es-ES" sz="2400" dirty="0" smtClean="0"/>
              <a:t>Concepto de AE</a:t>
            </a:r>
          </a:p>
          <a:p>
            <a:pPr marL="914400" lvl="1" indent="-514350" eaLnBrk="1" hangingPunct="1">
              <a:lnSpc>
                <a:spcPct val="90000"/>
              </a:lnSpc>
              <a:buFont typeface="Wingdings" panose="05000000000000000000" pitchFamily="2" charset="2"/>
              <a:buAutoNum type="arabicPeriod"/>
            </a:pPr>
            <a:r>
              <a:rPr lang="es-ES" sz="2400" dirty="0" smtClean="0"/>
              <a:t>Beneficios</a:t>
            </a:r>
          </a:p>
          <a:p>
            <a:pPr marL="914400" lvl="1" indent="-514350" eaLnBrk="1" hangingPunct="1">
              <a:lnSpc>
                <a:spcPct val="90000"/>
              </a:lnSpc>
              <a:buFont typeface="Wingdings" panose="05000000000000000000" pitchFamily="2" charset="2"/>
              <a:buAutoNum type="arabicPeriod"/>
            </a:pPr>
            <a:r>
              <a:rPr lang="es-ES" sz="2400" dirty="0" smtClean="0"/>
              <a:t>Vistas de la AE</a:t>
            </a:r>
          </a:p>
          <a:p>
            <a:pPr marL="514350" indent="-514350" eaLnBrk="1" hangingPunct="1">
              <a:lnSpc>
                <a:spcPct val="90000"/>
              </a:lnSpc>
              <a:buFont typeface="Wingdings" panose="05000000000000000000" pitchFamily="2" charset="2"/>
              <a:buAutoNum type="arabicPeriod"/>
            </a:pPr>
            <a:r>
              <a:rPr lang="es-ES" sz="2800" b="1" dirty="0" smtClean="0"/>
              <a:t>Reglas </a:t>
            </a:r>
            <a:r>
              <a:rPr lang="es-ES" sz="2800" b="1" dirty="0" smtClean="0"/>
              <a:t>para aplicación de AE</a:t>
            </a:r>
          </a:p>
        </p:txBody>
      </p:sp>
      <p:sp>
        <p:nvSpPr>
          <p:cNvPr id="52227" name="Rectangle 5"/>
          <p:cNvSpPr>
            <a:spLocks noGrp="1" noChangeArrowheads="1"/>
          </p:cNvSpPr>
          <p:nvPr>
            <p:ph type="title"/>
          </p:nvPr>
        </p:nvSpPr>
        <p:spPr>
          <a:xfrm>
            <a:off x="395288" y="404813"/>
            <a:ext cx="5905500" cy="576262"/>
          </a:xfrm>
          <a:noFill/>
        </p:spPr>
        <p:txBody>
          <a:bodyPr anchor="b">
            <a:normAutofit fontScale="90000"/>
          </a:bodyPr>
          <a:lstStyle/>
          <a:p>
            <a:pPr eaLnBrk="1" hangingPunct="1"/>
            <a:r>
              <a:rPr lang="es-PE" sz="3600" b="1" smtClean="0"/>
              <a:t>Temario</a:t>
            </a:r>
            <a:endParaRPr lang="en-US" sz="3600" b="1" smtClean="0"/>
          </a:p>
        </p:txBody>
      </p:sp>
      <p:sp>
        <p:nvSpPr>
          <p:cNvPr id="52228" name="Rectangle 1"/>
          <p:cNvSpPr>
            <a:spLocks noChangeArrowheads="1"/>
          </p:cNvSpPr>
          <p:nvPr/>
        </p:nvSpPr>
        <p:spPr bwMode="auto">
          <a:xfrm>
            <a:off x="203200" y="1628800"/>
            <a:ext cx="7848600" cy="504825"/>
          </a:xfrm>
          <a:prstGeom prst="rect">
            <a:avLst/>
          </a:prstGeom>
          <a:noFill/>
          <a:ln w="31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p>
        </p:txBody>
      </p:sp>
    </p:spTree>
    <p:extLst>
      <p:ext uri="{BB962C8B-B14F-4D97-AF65-F5344CB8AC3E}">
        <p14:creationId xmlns:p14="http://schemas.microsoft.com/office/powerpoint/2010/main" val="2624742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1 Título"/>
          <p:cNvSpPr>
            <a:spLocks noGrp="1"/>
          </p:cNvSpPr>
          <p:nvPr>
            <p:ph type="title"/>
          </p:nvPr>
        </p:nvSpPr>
        <p:spPr>
          <a:xfrm>
            <a:off x="539750" y="476250"/>
            <a:ext cx="8229600" cy="523875"/>
          </a:xfrm>
        </p:spPr>
        <p:txBody>
          <a:bodyPr>
            <a:normAutofit fontScale="90000"/>
          </a:bodyPr>
          <a:lstStyle/>
          <a:p>
            <a:r>
              <a:rPr lang="es-ES_tradnl" sz="3600" b="1" dirty="0" smtClean="0"/>
              <a:t>1.1. Concepto de AE</a:t>
            </a:r>
            <a:endParaRPr lang="es-MX" sz="3600"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4864"/>
            <a:ext cx="895350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1 Título"/>
          <p:cNvSpPr txBox="1">
            <a:spLocks/>
          </p:cNvSpPr>
          <p:nvPr/>
        </p:nvSpPr>
        <p:spPr>
          <a:xfrm>
            <a:off x="457200" y="1300163"/>
            <a:ext cx="8229600" cy="523875"/>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600" b="1" dirty="0" smtClean="0"/>
              <a:t>Tres preguntas estratégicas</a:t>
            </a:r>
            <a:endParaRPr lang="es-MX" sz="3600" b="1" dirty="0" smtClean="0"/>
          </a:p>
        </p:txBody>
      </p:sp>
    </p:spTree>
    <p:extLst>
      <p:ext uri="{BB962C8B-B14F-4D97-AF65-F5344CB8AC3E}">
        <p14:creationId xmlns:p14="http://schemas.microsoft.com/office/powerpoint/2010/main" val="3337985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395288" y="1341438"/>
            <a:ext cx="8229600" cy="3886200"/>
          </a:xfrm>
        </p:spPr>
        <p:txBody>
          <a:bodyPr/>
          <a:lstStyle/>
          <a:p>
            <a:pPr algn="just"/>
            <a:r>
              <a:rPr lang="es-ES" sz="2800" smtClean="0"/>
              <a:t>Una empresa es una entidad compleja compuesta de personas y procesos, que producen productos o servicios para los clientes. </a:t>
            </a:r>
          </a:p>
          <a:p>
            <a:pPr algn="just"/>
            <a:r>
              <a:rPr lang="es-ES" sz="2800" smtClean="0"/>
              <a:t>Para capturar la visión completa del sistema empresa en todas sus dimensiones y complejidad surge el concepto de </a:t>
            </a:r>
            <a:r>
              <a:rPr lang="es-ES" sz="2800" b="1" smtClean="0"/>
              <a:t>Arquitectura Empresarial</a:t>
            </a:r>
            <a:r>
              <a:rPr lang="es-ES" sz="2800" smtClean="0"/>
              <a:t>. </a:t>
            </a:r>
            <a:endParaRPr lang="en-US" sz="2800" smtClean="0"/>
          </a:p>
        </p:txBody>
      </p:sp>
      <p:sp>
        <p:nvSpPr>
          <p:cNvPr id="43011" name="1 Título"/>
          <p:cNvSpPr>
            <a:spLocks noGrp="1"/>
          </p:cNvSpPr>
          <p:nvPr>
            <p:ph type="title"/>
          </p:nvPr>
        </p:nvSpPr>
        <p:spPr>
          <a:xfrm>
            <a:off x="539750" y="476250"/>
            <a:ext cx="8229600" cy="523875"/>
          </a:xfrm>
        </p:spPr>
        <p:txBody>
          <a:bodyPr>
            <a:normAutofit fontScale="90000"/>
          </a:bodyPr>
          <a:lstStyle/>
          <a:p>
            <a:r>
              <a:rPr lang="es-ES_tradnl" sz="3600" b="1" smtClean="0"/>
              <a:t>1.1. Concepto de AE</a:t>
            </a:r>
            <a:endParaRPr lang="es-MX" sz="3600" b="1" smtClean="0"/>
          </a:p>
        </p:txBody>
      </p:sp>
    </p:spTree>
    <p:extLst>
      <p:ext uri="{BB962C8B-B14F-4D97-AF65-F5344CB8AC3E}">
        <p14:creationId xmlns:p14="http://schemas.microsoft.com/office/powerpoint/2010/main" val="537011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2456</TotalTime>
  <Words>2583</Words>
  <Application>Microsoft Office PowerPoint</Application>
  <PresentationFormat>Presentación en pantalla (4:3)</PresentationFormat>
  <Paragraphs>335</Paragraphs>
  <Slides>42</Slides>
  <Notes>7</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Tema de Office</vt:lpstr>
      <vt:lpstr>Presentación de PowerPoint</vt:lpstr>
      <vt:lpstr>Instructor</vt:lpstr>
      <vt:lpstr>Presentación de PowerPoint</vt:lpstr>
      <vt:lpstr>¿Por qué nos cuesta tanto el alineamiento estratégico?</vt:lpstr>
      <vt:lpstr>Presentación de PowerPoint</vt:lpstr>
      <vt:lpstr>Presentación de PowerPoint</vt:lpstr>
      <vt:lpstr>Temario</vt:lpstr>
      <vt:lpstr>1.1. Concepto de AE</vt:lpstr>
      <vt:lpstr>1.1. Concepto de AE</vt:lpstr>
      <vt:lpstr>1.1. Concepto de AE</vt:lpstr>
      <vt:lpstr>1.1. Concepto de AE</vt:lpstr>
      <vt:lpstr>1.1. Concepto de AE</vt:lpstr>
      <vt:lpstr>1.1. Concepto de AE</vt:lpstr>
      <vt:lpstr>1.1. Concepto de AE</vt:lpstr>
      <vt:lpstr>1.1. Concepto de AE</vt:lpstr>
      <vt:lpstr>1.1. Concepto de AE</vt:lpstr>
      <vt:lpstr>1.1. Concepto de AE</vt:lpstr>
      <vt:lpstr>ISO 38500 - Gobierno de Procesos de gestion de TI</vt:lpstr>
      <vt:lpstr>Temario</vt:lpstr>
      <vt:lpstr>Beneficios de AE para el negocio </vt:lpstr>
      <vt:lpstr>Beneficios de AE para el negocio </vt:lpstr>
      <vt:lpstr>Beneficios de AE para TI y el negocio</vt:lpstr>
      <vt:lpstr>AE COMO APOYO AL CAMBIO ORGANIZACIONAL</vt:lpstr>
      <vt:lpstr>Presentación de PowerPoint</vt:lpstr>
      <vt:lpstr>1.2. Beneficios</vt:lpstr>
      <vt:lpstr>1.2. Beneficios</vt:lpstr>
      <vt:lpstr>1.2. Beneficios </vt:lpstr>
      <vt:lpstr>Temario</vt:lpstr>
      <vt:lpstr>1.3. Vistas de la AE</vt:lpstr>
      <vt:lpstr>1.3. Vistas de la AE</vt:lpstr>
      <vt:lpstr>1.3. Vistas de la AE</vt:lpstr>
      <vt:lpstr>1.3. Vistas de la AE</vt:lpstr>
      <vt:lpstr>1.3. Vistas de la AE</vt:lpstr>
      <vt:lpstr>1.3. Vistas de la AE</vt:lpstr>
      <vt:lpstr>1.3. Vistas de la AE</vt:lpstr>
      <vt:lpstr>Temario</vt:lpstr>
      <vt:lpstr>3.1. Reglas para Aplicación de AE</vt:lpstr>
      <vt:lpstr>3.1. Reglas para Aplicación de AE</vt:lpstr>
      <vt:lpstr>3.1. Reglas para Aplicación de AE</vt:lpstr>
      <vt:lpstr>3.1. Reglas para Aplicación de AE</vt:lpstr>
      <vt:lpstr>Conclusiones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Contreras Caja, Luis</cp:lastModifiedBy>
  <cp:revision>113</cp:revision>
  <dcterms:created xsi:type="dcterms:W3CDTF">2014-05-18T13:17:16Z</dcterms:created>
  <dcterms:modified xsi:type="dcterms:W3CDTF">2017-05-16T23:41:25Z</dcterms:modified>
</cp:coreProperties>
</file>