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5" r:id="rId1"/>
  </p:sldMasterIdLst>
  <p:sldIdLst>
    <p:sldId id="256" r:id="rId2"/>
    <p:sldId id="296" r:id="rId3"/>
    <p:sldId id="270" r:id="rId4"/>
    <p:sldId id="301" r:id="rId5"/>
    <p:sldId id="298" r:id="rId6"/>
    <p:sldId id="304" r:id="rId7"/>
    <p:sldId id="303" r:id="rId8"/>
    <p:sldId id="306" r:id="rId9"/>
    <p:sldId id="290" r:id="rId1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8883" autoAdjust="0"/>
  </p:normalViewPr>
  <p:slideViewPr>
    <p:cSldViewPr>
      <p:cViewPr varScale="1">
        <p:scale>
          <a:sx n="74" d="100"/>
          <a:sy n="74" d="100"/>
        </p:scale>
        <p:origin x="3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649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529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14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762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516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197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970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63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81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E6DF53CC-A944-4AA5-8B0C-4CEEEA0287BE}" type="datetimeFigureOut">
              <a:rPr lang="es-PE" smtClean="0"/>
              <a:pPr/>
              <a:t>11/05/2017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D246E814-7F05-4938-BE99-446DD5B9ED0C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93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6" r:id="rId1"/>
    <p:sldLayoutId id="2147484807" r:id="rId2"/>
    <p:sldLayoutId id="2147484808" r:id="rId3"/>
    <p:sldLayoutId id="2147484809" r:id="rId4"/>
    <p:sldLayoutId id="2147484810" r:id="rId5"/>
    <p:sldLayoutId id="2147484811" r:id="rId6"/>
    <p:sldLayoutId id="2147484812" r:id="rId7"/>
    <p:sldLayoutId id="2147484813" r:id="rId8"/>
    <p:sldLayoutId id="2147484814" r:id="rId9"/>
    <p:sldLayoutId id="2147484815" r:id="rId10"/>
    <p:sldLayoutId id="21474848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345965" y="1199947"/>
            <a:ext cx="61457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000" b="1" dirty="0">
                <a:latin typeface="CourierThai" pitchFamily="49" charset="-34"/>
                <a:cs typeface="CourierThai" pitchFamily="49" charset="-34"/>
              </a:rPr>
              <a:t>ESCUELA ACADÉMICO PROFESIONAL DE INGENIERÍA DE SISTEMAS E INFORMÁTICA</a:t>
            </a:r>
            <a:endParaRPr lang="es-PE" sz="2000" dirty="0">
              <a:latin typeface="CourierThai" pitchFamily="49" charset="-34"/>
              <a:cs typeface="CourierThai" pitchFamily="49" charset="-34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345965" y="2776581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800" b="1" dirty="0" smtClean="0">
                <a:solidFill>
                  <a:schemeClr val="accent1">
                    <a:lumMod val="75000"/>
                  </a:schemeClr>
                </a:solidFill>
              </a:rPr>
              <a:t>APLICACIÓN WEB USANDO ANGULAR JS PARA EL SISTEMA DE VENTAS DE LA EMPRESA MATSERVI  S.A.</a:t>
            </a:r>
            <a:endParaRPr lang="es-PE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07060" y="5021187"/>
            <a:ext cx="5659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b="1" dirty="0" smtClean="0">
                <a:latin typeface="Arial" panose="020B0604020202020204" pitchFamily="34" charset="0"/>
                <a:cs typeface="Arabic Typesetting" panose="03020402040406030203" pitchFamily="66" charset="-78"/>
              </a:rPr>
              <a:t>EDWIN BRAVO SANCHEZ</a:t>
            </a:r>
            <a:endParaRPr lang="es-P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Puchuri</a:t>
            </a:r>
            <a:r>
              <a:rPr lang="es-PE" dirty="0" smtClean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s-PE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Ñahui</a:t>
            </a:r>
            <a:r>
              <a:rPr lang="es-PE" dirty="0" smtClean="0">
                <a:latin typeface="Arial Black" panose="020B0A04020102020204" pitchFamily="34" charset="0"/>
                <a:cs typeface="Arial" panose="020B0604020202020204" pitchFamily="34" charset="0"/>
              </a:rPr>
              <a:t>  guido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smtClean="0">
                <a:latin typeface="Arial Black" panose="020B0A04020102020204" pitchFamily="34" charset="0"/>
                <a:cs typeface="Arial" panose="020B0604020202020204" pitchFamily="34" charset="0"/>
              </a:rPr>
              <a:t>Funes mantilla Pierre </a:t>
            </a:r>
            <a:endParaRPr lang="es-PE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547664" y="4005064"/>
            <a:ext cx="21695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b="1" dirty="0" smtClean="0"/>
          </a:p>
          <a:p>
            <a:r>
              <a:rPr lang="es-PE" b="1" dirty="0" smtClean="0"/>
              <a:t>PRESENTADO </a:t>
            </a:r>
            <a:r>
              <a:rPr lang="es-PE" b="1" dirty="0"/>
              <a:t>POR:</a:t>
            </a:r>
            <a:endParaRPr lang="es-PE" dirty="0"/>
          </a:p>
        </p:txBody>
      </p:sp>
      <p:sp>
        <p:nvSpPr>
          <p:cNvPr id="10" name="WordArt 10"/>
          <p:cNvSpPr>
            <a:spLocks noChangeArrowheads="1" noChangeShapeType="1" noTextEdit="1"/>
          </p:cNvSpPr>
          <p:nvPr/>
        </p:nvSpPr>
        <p:spPr bwMode="auto">
          <a:xfrm>
            <a:off x="1907704" y="2090179"/>
            <a:ext cx="4385161" cy="50405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PE" sz="3600" b="1" kern="10" dirty="0">
                <a:ln w="9525">
                  <a:noFill/>
                  <a:round/>
                  <a:headEnd/>
                  <a:tailEnd/>
                </a:ln>
                <a:solidFill>
                  <a:schemeClr val="tx2"/>
                </a:solidFill>
                <a:latin typeface="Arial"/>
                <a:cs typeface="Arial"/>
              </a:rPr>
              <a:t>PROYECTO DE INVESTIGACION</a:t>
            </a:r>
          </a:p>
          <a:p>
            <a:pPr algn="ctr"/>
            <a:r>
              <a:rPr lang="es-ES" sz="3600" b="1" kern="10" dirty="0">
                <a:ln w="9525">
                  <a:noFill/>
                  <a:round/>
                  <a:headEnd/>
                  <a:tailEnd/>
                </a:ln>
                <a:solidFill>
                  <a:schemeClr val="tx2"/>
                </a:solidFill>
                <a:latin typeface="Arial"/>
                <a:cs typeface="Arial"/>
              </a:rPr>
              <a:t>INGENIERIA SOFTWARE III</a:t>
            </a:r>
          </a:p>
        </p:txBody>
      </p:sp>
      <p:pic>
        <p:nvPicPr>
          <p:cNvPr id="7" name="Imagen 6" descr="D:\COORDINACIÓN DE INVESTIGACIÓN\Universidad 40 horas\Investigaciòn desde abril 2015\Logo\Logo institucion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61" y="195706"/>
            <a:ext cx="4898390" cy="927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10806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939127" y="1196752"/>
            <a:ext cx="4900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88C31F"/>
                </a:solidFill>
                <a:latin typeface="Gabriola" pitchFamily="82" charset="0"/>
              </a:rPr>
              <a:t>DIAGNOSTICO DE LA EMPRESA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210152"/>
            <a:ext cx="5400675" cy="3595112"/>
          </a:xfrm>
          <a:prstGeom prst="rect">
            <a:avLst/>
          </a:prstGeom>
        </p:spPr>
      </p:pic>
      <p:pic>
        <p:nvPicPr>
          <p:cNvPr id="6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43" y="2058802"/>
            <a:ext cx="3664645" cy="37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7938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827584" y="476672"/>
            <a:ext cx="2678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88C31F"/>
                </a:solidFill>
                <a:latin typeface="Gabriola" pitchFamily="82" charset="0"/>
              </a:rPr>
              <a:t>INTRODUCCION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23528" y="1340768"/>
            <a:ext cx="88204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002060"/>
                </a:solidFill>
              </a:rPr>
              <a:t>La empresa </a:t>
            </a:r>
            <a:r>
              <a:rPr lang="es-PE" sz="2400" b="1" dirty="0" err="1">
                <a:solidFill>
                  <a:srgbClr val="002060"/>
                </a:solidFill>
              </a:rPr>
              <a:t>Matservi</a:t>
            </a:r>
            <a:r>
              <a:rPr lang="es-PE" sz="2400" b="1" dirty="0">
                <a:solidFill>
                  <a:srgbClr val="002060"/>
                </a:solidFill>
              </a:rPr>
              <a:t> con ruc </a:t>
            </a:r>
            <a:r>
              <a:rPr lang="es-ES" sz="2400" b="1" dirty="0">
                <a:solidFill>
                  <a:srgbClr val="002060"/>
                </a:solidFill>
              </a:rPr>
              <a:t>20511252823 ubicada en la </a:t>
            </a:r>
            <a:r>
              <a:rPr lang="es-PE" sz="2400" b="1" dirty="0">
                <a:solidFill>
                  <a:srgbClr val="002060"/>
                </a:solidFill>
              </a:rPr>
              <a:t>av. tomas </a:t>
            </a:r>
            <a:r>
              <a:rPr lang="es-PE" sz="2400" b="1" dirty="0" err="1">
                <a:solidFill>
                  <a:srgbClr val="002060"/>
                </a:solidFill>
              </a:rPr>
              <a:t>marzano</a:t>
            </a:r>
            <a:r>
              <a:rPr lang="es-PE" sz="2400" b="1" dirty="0">
                <a:solidFill>
                  <a:srgbClr val="002060"/>
                </a:solidFill>
              </a:rPr>
              <a:t> nro. 601 del distrito de </a:t>
            </a:r>
            <a:r>
              <a:rPr lang="es-PE" sz="2400" b="1" dirty="0" smtClean="0">
                <a:solidFill>
                  <a:srgbClr val="002060"/>
                </a:solidFill>
              </a:rPr>
              <a:t>Surquillo.  </a:t>
            </a:r>
          </a:p>
          <a:p>
            <a:r>
              <a:rPr lang="es-PE" sz="2400" b="1" dirty="0" smtClean="0">
                <a:solidFill>
                  <a:srgbClr val="002060"/>
                </a:solidFill>
              </a:rPr>
              <a:t> </a:t>
            </a:r>
            <a:r>
              <a:rPr lang="es-PE" sz="2400" b="1" dirty="0">
                <a:solidFill>
                  <a:srgbClr val="002060"/>
                </a:solidFill>
              </a:rPr>
              <a:t>E</a:t>
            </a:r>
            <a:r>
              <a:rPr lang="es-PE" sz="2400" b="1" dirty="0" smtClean="0">
                <a:solidFill>
                  <a:srgbClr val="002060"/>
                </a:solidFill>
              </a:rPr>
              <a:t>n </a:t>
            </a:r>
            <a:r>
              <a:rPr lang="es-PE" sz="2400" b="1" dirty="0">
                <a:solidFill>
                  <a:srgbClr val="002060"/>
                </a:solidFill>
              </a:rPr>
              <a:t>la actualidad se dedica a la compra y ventas de artículos de ferretería de varias marcas y modelos en general con el fin de brindar un servicio completamente diferente para el beneficio de sus clientes </a:t>
            </a:r>
          </a:p>
          <a:p>
            <a:r>
              <a:rPr lang="es-PE" sz="2400" b="1" dirty="0">
                <a:solidFill>
                  <a:srgbClr val="002060"/>
                </a:solidFill>
              </a:rPr>
              <a:t>A medida que la tecnología evoluciona la sociedad se va adaptando día a día Las aplicaciones web tiene una gran ventaja y es cualquier dispositivo con cualquier sistema operativo que posee un navegador web es capaz de hacer uso una aplicación web. </a:t>
            </a:r>
          </a:p>
          <a:p>
            <a:r>
              <a:rPr lang="es-PE" sz="2400" b="1" dirty="0">
                <a:solidFill>
                  <a:srgbClr val="002060"/>
                </a:solidFill>
              </a:rPr>
              <a:t>En el siguiente proyecto hará uso de patrón de desarrollo </a:t>
            </a:r>
            <a:r>
              <a:rPr lang="es-PE" sz="2400" b="1" dirty="0" err="1">
                <a:solidFill>
                  <a:srgbClr val="002060"/>
                </a:solidFill>
              </a:rPr>
              <a:t>Mvc</a:t>
            </a:r>
            <a:r>
              <a:rPr lang="es-PE" sz="2400" b="1" dirty="0">
                <a:solidFill>
                  <a:srgbClr val="002060"/>
                </a:solidFill>
              </a:rPr>
              <a:t> (modelo –vista-controlador) implementado en java script llamado angular </a:t>
            </a:r>
            <a:r>
              <a:rPr lang="es-PE" sz="2400" b="1" dirty="0" err="1">
                <a:solidFill>
                  <a:srgbClr val="002060"/>
                </a:solidFill>
              </a:rPr>
              <a:t>js</a:t>
            </a:r>
            <a:r>
              <a:rPr lang="es-PE" sz="2400" b="1" dirty="0">
                <a:solidFill>
                  <a:srgbClr val="002060"/>
                </a:solidFill>
              </a:rPr>
              <a:t> desarrollado por Google, muy ligero y potente, </a:t>
            </a:r>
          </a:p>
        </p:txBody>
      </p:sp>
    </p:spTree>
    <p:extLst>
      <p:ext uri="{BB962C8B-B14F-4D97-AF65-F5344CB8AC3E}">
        <p14:creationId xmlns:p14="http://schemas.microsoft.com/office/powerpoint/2010/main" val="146765112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8 Pentágono"/>
          <p:cNvSpPr/>
          <p:nvPr/>
        </p:nvSpPr>
        <p:spPr>
          <a:xfrm>
            <a:off x="0" y="28098"/>
            <a:ext cx="4744255" cy="912706"/>
          </a:xfrm>
          <a:custGeom>
            <a:avLst/>
            <a:gdLst>
              <a:gd name="connsiteX0" fmla="*/ 0 w 4744255"/>
              <a:gd name="connsiteY0" fmla="*/ 0 h 912706"/>
              <a:gd name="connsiteX1" fmla="*/ 4287902 w 4744255"/>
              <a:gd name="connsiteY1" fmla="*/ 0 h 912706"/>
              <a:gd name="connsiteX2" fmla="*/ 4744255 w 4744255"/>
              <a:gd name="connsiteY2" fmla="*/ 456353 h 912706"/>
              <a:gd name="connsiteX3" fmla="*/ 4287902 w 4744255"/>
              <a:gd name="connsiteY3" fmla="*/ 912706 h 912706"/>
              <a:gd name="connsiteX4" fmla="*/ 0 w 4744255"/>
              <a:gd name="connsiteY4" fmla="*/ 912706 h 912706"/>
              <a:gd name="connsiteX5" fmla="*/ 0 w 4744255"/>
              <a:gd name="connsiteY5" fmla="*/ 0 h 912706"/>
              <a:gd name="connsiteX0" fmla="*/ 411983 w 4744255"/>
              <a:gd name="connsiteY0" fmla="*/ 80387 h 912706"/>
              <a:gd name="connsiteX1" fmla="*/ 4287902 w 4744255"/>
              <a:gd name="connsiteY1" fmla="*/ 0 h 912706"/>
              <a:gd name="connsiteX2" fmla="*/ 4744255 w 4744255"/>
              <a:gd name="connsiteY2" fmla="*/ 456353 h 912706"/>
              <a:gd name="connsiteX3" fmla="*/ 4287902 w 4744255"/>
              <a:gd name="connsiteY3" fmla="*/ 912706 h 912706"/>
              <a:gd name="connsiteX4" fmla="*/ 0 w 4744255"/>
              <a:gd name="connsiteY4" fmla="*/ 912706 h 912706"/>
              <a:gd name="connsiteX5" fmla="*/ 411983 w 4744255"/>
              <a:gd name="connsiteY5" fmla="*/ 80387 h 91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4255" h="912706">
                <a:moveTo>
                  <a:pt x="411983" y="80387"/>
                </a:moveTo>
                <a:lnTo>
                  <a:pt x="4287902" y="0"/>
                </a:lnTo>
                <a:lnTo>
                  <a:pt x="4744255" y="456353"/>
                </a:lnTo>
                <a:lnTo>
                  <a:pt x="4287902" y="912706"/>
                </a:lnTo>
                <a:lnTo>
                  <a:pt x="0" y="912706"/>
                </a:lnTo>
                <a:lnTo>
                  <a:pt x="411983" y="80387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DESCRIPCION DEL PROBLEMA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5536" y="1844824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002060"/>
                </a:solidFill>
              </a:rPr>
              <a:t>La empresa </a:t>
            </a:r>
            <a:r>
              <a:rPr lang="es-PE" sz="2400" b="1" dirty="0" err="1">
                <a:solidFill>
                  <a:srgbClr val="002060"/>
                </a:solidFill>
              </a:rPr>
              <a:t>Matservi</a:t>
            </a:r>
            <a:r>
              <a:rPr lang="es-PE" sz="2400" b="1" dirty="0">
                <a:solidFill>
                  <a:srgbClr val="002060"/>
                </a:solidFill>
              </a:rPr>
              <a:t> para mejor el manejo de sus sistemas ventas ha decidido hacer </a:t>
            </a:r>
            <a:r>
              <a:rPr lang="es-PE" sz="2400" b="1" dirty="0" smtClean="0">
                <a:solidFill>
                  <a:srgbClr val="002060"/>
                </a:solidFill>
              </a:rPr>
              <a:t>una </a:t>
            </a:r>
            <a:r>
              <a:rPr lang="es-PE" sz="2400" b="1" dirty="0">
                <a:solidFill>
                  <a:srgbClr val="002060"/>
                </a:solidFill>
              </a:rPr>
              <a:t>aplicación web en angular </a:t>
            </a:r>
            <a:r>
              <a:rPr lang="es-PE" sz="2400" b="1" dirty="0" err="1">
                <a:solidFill>
                  <a:srgbClr val="002060"/>
                </a:solidFill>
              </a:rPr>
              <a:t>js</a:t>
            </a:r>
            <a:r>
              <a:rPr lang="es-PE" sz="2400" b="1" dirty="0">
                <a:solidFill>
                  <a:srgbClr val="002060"/>
                </a:solidFill>
              </a:rPr>
              <a:t> para sus sistemas de ventas ya que todos  sus reportes son de formas manual utilizando una herramienta de Excel ya que esto con lleva a una demora tiempo </a:t>
            </a:r>
            <a:r>
              <a:rPr lang="es-PE" sz="2400" b="1" dirty="0" smtClean="0">
                <a:solidFill>
                  <a:srgbClr val="002060"/>
                </a:solidFill>
              </a:rPr>
              <a:t> </a:t>
            </a:r>
            <a:r>
              <a:rPr lang="es-PE" sz="2400" b="1" dirty="0">
                <a:solidFill>
                  <a:srgbClr val="002060"/>
                </a:solidFill>
              </a:rPr>
              <a:t>en el momento que necesita hacer </a:t>
            </a:r>
            <a:r>
              <a:rPr lang="es-PE" sz="2400" b="1" dirty="0" smtClean="0">
                <a:solidFill>
                  <a:srgbClr val="002060"/>
                </a:solidFill>
              </a:rPr>
              <a:t>reportes. </a:t>
            </a:r>
            <a:endParaRPr lang="es-PE" sz="2400" b="1" dirty="0">
              <a:solidFill>
                <a:srgbClr val="002060"/>
              </a:solidFill>
            </a:endParaRPr>
          </a:p>
          <a:p>
            <a:endParaRPr lang="es-E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9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8 Pentágono"/>
          <p:cNvSpPr/>
          <p:nvPr/>
        </p:nvSpPr>
        <p:spPr>
          <a:xfrm>
            <a:off x="179512" y="620688"/>
            <a:ext cx="4744255" cy="912706"/>
          </a:xfrm>
          <a:custGeom>
            <a:avLst/>
            <a:gdLst>
              <a:gd name="connsiteX0" fmla="*/ 0 w 4744255"/>
              <a:gd name="connsiteY0" fmla="*/ 0 h 912706"/>
              <a:gd name="connsiteX1" fmla="*/ 4287902 w 4744255"/>
              <a:gd name="connsiteY1" fmla="*/ 0 h 912706"/>
              <a:gd name="connsiteX2" fmla="*/ 4744255 w 4744255"/>
              <a:gd name="connsiteY2" fmla="*/ 456353 h 912706"/>
              <a:gd name="connsiteX3" fmla="*/ 4287902 w 4744255"/>
              <a:gd name="connsiteY3" fmla="*/ 912706 h 912706"/>
              <a:gd name="connsiteX4" fmla="*/ 0 w 4744255"/>
              <a:gd name="connsiteY4" fmla="*/ 912706 h 912706"/>
              <a:gd name="connsiteX5" fmla="*/ 0 w 4744255"/>
              <a:gd name="connsiteY5" fmla="*/ 0 h 912706"/>
              <a:gd name="connsiteX0" fmla="*/ 411983 w 4744255"/>
              <a:gd name="connsiteY0" fmla="*/ 80387 h 912706"/>
              <a:gd name="connsiteX1" fmla="*/ 4287902 w 4744255"/>
              <a:gd name="connsiteY1" fmla="*/ 0 h 912706"/>
              <a:gd name="connsiteX2" fmla="*/ 4744255 w 4744255"/>
              <a:gd name="connsiteY2" fmla="*/ 456353 h 912706"/>
              <a:gd name="connsiteX3" fmla="*/ 4287902 w 4744255"/>
              <a:gd name="connsiteY3" fmla="*/ 912706 h 912706"/>
              <a:gd name="connsiteX4" fmla="*/ 0 w 4744255"/>
              <a:gd name="connsiteY4" fmla="*/ 912706 h 912706"/>
              <a:gd name="connsiteX5" fmla="*/ 411983 w 4744255"/>
              <a:gd name="connsiteY5" fmla="*/ 80387 h 91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4255" h="912706">
                <a:moveTo>
                  <a:pt x="411983" y="80387"/>
                </a:moveTo>
                <a:lnTo>
                  <a:pt x="4287902" y="0"/>
                </a:lnTo>
                <a:lnTo>
                  <a:pt x="4744255" y="456353"/>
                </a:lnTo>
                <a:lnTo>
                  <a:pt x="4287902" y="912706"/>
                </a:lnTo>
                <a:lnTo>
                  <a:pt x="0" y="912706"/>
                </a:lnTo>
                <a:lnTo>
                  <a:pt x="411983" y="80387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Bookman Old Style" pitchFamily="18" charset="0"/>
              </a:rPr>
              <a:t>OBJETIVO GENERAL</a:t>
            </a:r>
          </a:p>
        </p:txBody>
      </p:sp>
      <p:sp>
        <p:nvSpPr>
          <p:cNvPr id="7" name="37 CuadroTexto"/>
          <p:cNvSpPr>
            <a:spLocks noChangeArrowheads="1"/>
          </p:cNvSpPr>
          <p:nvPr/>
        </p:nvSpPr>
        <p:spPr bwMode="auto">
          <a:xfrm>
            <a:off x="179512" y="1700808"/>
            <a:ext cx="6858000" cy="105560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0795" cap="flat" cmpd="sng" algn="ctr">
            <a:solidFill>
              <a:srgbClr val="ED9117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es-PE" sz="2800" dirty="0">
                <a:solidFill>
                  <a:srgbClr val="FFFFFF"/>
                </a:solidFill>
              </a:rPr>
              <a:t>Aplicación web de angular </a:t>
            </a:r>
            <a:r>
              <a:rPr lang="es-PE" sz="2800" dirty="0" err="1">
                <a:solidFill>
                  <a:srgbClr val="FFFFFF"/>
                </a:solidFill>
              </a:rPr>
              <a:t>js</a:t>
            </a:r>
            <a:r>
              <a:rPr lang="es-PE" sz="2800" dirty="0">
                <a:solidFill>
                  <a:srgbClr val="FFFFFF"/>
                </a:solidFill>
              </a:rPr>
              <a:t> en el sistema de </a:t>
            </a:r>
            <a:r>
              <a:rPr lang="es-PE" sz="2800" dirty="0" smtClean="0">
                <a:solidFill>
                  <a:srgbClr val="FFFFFF"/>
                </a:solidFill>
              </a:rPr>
              <a:t>ventas </a:t>
            </a:r>
            <a:r>
              <a:rPr lang="es-PE" sz="2800" dirty="0">
                <a:solidFill>
                  <a:srgbClr val="FFFFFF"/>
                </a:solidFill>
              </a:rPr>
              <a:t>de la empresa </a:t>
            </a:r>
            <a:r>
              <a:rPr lang="es-PE" sz="2800" dirty="0" err="1">
                <a:solidFill>
                  <a:srgbClr val="FFFFFF"/>
                </a:solidFill>
              </a:rPr>
              <a:t>Matservi</a:t>
            </a:r>
            <a:r>
              <a:rPr lang="es-PE" sz="28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18 Pentágono"/>
          <p:cNvSpPr/>
          <p:nvPr/>
        </p:nvSpPr>
        <p:spPr>
          <a:xfrm>
            <a:off x="0" y="2991934"/>
            <a:ext cx="4744255" cy="912706"/>
          </a:xfrm>
          <a:custGeom>
            <a:avLst/>
            <a:gdLst>
              <a:gd name="connsiteX0" fmla="*/ 0 w 4744255"/>
              <a:gd name="connsiteY0" fmla="*/ 0 h 912706"/>
              <a:gd name="connsiteX1" fmla="*/ 4287902 w 4744255"/>
              <a:gd name="connsiteY1" fmla="*/ 0 h 912706"/>
              <a:gd name="connsiteX2" fmla="*/ 4744255 w 4744255"/>
              <a:gd name="connsiteY2" fmla="*/ 456353 h 912706"/>
              <a:gd name="connsiteX3" fmla="*/ 4287902 w 4744255"/>
              <a:gd name="connsiteY3" fmla="*/ 912706 h 912706"/>
              <a:gd name="connsiteX4" fmla="*/ 0 w 4744255"/>
              <a:gd name="connsiteY4" fmla="*/ 912706 h 912706"/>
              <a:gd name="connsiteX5" fmla="*/ 0 w 4744255"/>
              <a:gd name="connsiteY5" fmla="*/ 0 h 912706"/>
              <a:gd name="connsiteX0" fmla="*/ 411983 w 4744255"/>
              <a:gd name="connsiteY0" fmla="*/ 80387 h 912706"/>
              <a:gd name="connsiteX1" fmla="*/ 4287902 w 4744255"/>
              <a:gd name="connsiteY1" fmla="*/ 0 h 912706"/>
              <a:gd name="connsiteX2" fmla="*/ 4744255 w 4744255"/>
              <a:gd name="connsiteY2" fmla="*/ 456353 h 912706"/>
              <a:gd name="connsiteX3" fmla="*/ 4287902 w 4744255"/>
              <a:gd name="connsiteY3" fmla="*/ 912706 h 912706"/>
              <a:gd name="connsiteX4" fmla="*/ 0 w 4744255"/>
              <a:gd name="connsiteY4" fmla="*/ 912706 h 912706"/>
              <a:gd name="connsiteX5" fmla="*/ 411983 w 4744255"/>
              <a:gd name="connsiteY5" fmla="*/ 80387 h 91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4255" h="912706">
                <a:moveTo>
                  <a:pt x="411983" y="80387"/>
                </a:moveTo>
                <a:lnTo>
                  <a:pt x="4287902" y="0"/>
                </a:lnTo>
                <a:lnTo>
                  <a:pt x="4744255" y="456353"/>
                </a:lnTo>
                <a:lnTo>
                  <a:pt x="4287902" y="912706"/>
                </a:lnTo>
                <a:lnTo>
                  <a:pt x="0" y="912706"/>
                </a:lnTo>
                <a:lnTo>
                  <a:pt x="411983" y="80387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OBJETIVO ESPECIFICO</a:t>
            </a:r>
          </a:p>
        </p:txBody>
      </p:sp>
      <p:sp>
        <p:nvSpPr>
          <p:cNvPr id="10" name="37 CuadroTexto"/>
          <p:cNvSpPr>
            <a:spLocks noChangeArrowheads="1"/>
          </p:cNvSpPr>
          <p:nvPr/>
        </p:nvSpPr>
        <p:spPr bwMode="auto">
          <a:xfrm>
            <a:off x="30848" y="4072054"/>
            <a:ext cx="8717616" cy="1021556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0795" cap="flat" cmpd="sng" algn="ctr">
            <a:solidFill>
              <a:srgbClr val="ED9117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PE"/>
              <a:t>Realizar consultas de modo tipo tabla mantenimiento de empleados, cliente y proveedores mediante el angular js , permitiendo validar sus campos sin tener que recargar la página, </a:t>
            </a: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1F2123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9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7251" y="908720"/>
            <a:ext cx="7404653" cy="5187280"/>
          </a:xfrm>
        </p:spPr>
        <p:txBody>
          <a:bodyPr>
            <a:normAutofit/>
          </a:bodyPr>
          <a:lstStyle/>
          <a:p>
            <a:r>
              <a:rPr lang="es-ES" b="1" dirty="0"/>
              <a:t>¿Qué es?</a:t>
            </a:r>
            <a:endParaRPr lang="es-ES" dirty="0"/>
          </a:p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Angular JS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 es el nombre que recibe el </a:t>
            </a:r>
            <a:r>
              <a:rPr lang="es-ES" b="1" dirty="0" err="1" smtClean="0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 de JS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 creado por empleados de Google, lanzado en Octubre de 2010, el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framework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se basa en el patrón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s-ES" dirty="0" smtClean="0">
                <a:solidFill>
                  <a:schemeClr val="tx2">
                    <a:lumMod val="75000"/>
                  </a:schemeClr>
                </a:solidFill>
              </a:rPr>
              <a:t>MVC (</a:t>
            </a:r>
            <a:r>
              <a:rPr lang="es-ES" dirty="0" err="1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, View,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Controller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), con el objetivo de 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separar las capas de presentación, lógica y componentes de una aplicación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Se concibió con los siguientes objetivos en mente: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Desacoplar la manipulación del DOM de la lógica de aplicación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Desacoplar el lado 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cliente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 del lado 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servidor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 en una aplicación</a:t>
            </a:r>
          </a:p>
          <a:p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Proveer estructura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 para el desarrollo de una aplicación</a:t>
            </a:r>
          </a:p>
        </p:txBody>
      </p:sp>
    </p:spTree>
    <p:extLst>
      <p:ext uri="{BB962C8B-B14F-4D97-AF65-F5344CB8AC3E}">
        <p14:creationId xmlns:p14="http://schemas.microsoft.com/office/powerpoint/2010/main" val="29094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2190" y="692696"/>
            <a:ext cx="8229600" cy="1143000"/>
          </a:xfrm>
        </p:spPr>
        <p:txBody>
          <a:bodyPr/>
          <a:lstStyle/>
          <a:p>
            <a:r>
              <a:rPr lang="es-ES" dirty="0" smtClean="0"/>
              <a:t>Angular </a:t>
            </a:r>
            <a:r>
              <a:rPr lang="es-ES" dirty="0" err="1" smtClean="0"/>
              <a:t>js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>
            <a:normAutofit fontScale="77500" lnSpcReduction="20000"/>
          </a:bodyPr>
          <a:lstStyle/>
          <a:p>
            <a:endParaRPr lang="es-ES" dirty="0"/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es un angular </a:t>
            </a:r>
            <a:r>
              <a:rPr lang="es-PE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Es una técnica  de lado cliente  ,un </a:t>
            </a:r>
            <a:r>
              <a:rPr lang="es-PE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JavaScript </a:t>
            </a:r>
            <a:r>
              <a:rPr lang="es-PE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opensourse</a:t>
            </a: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desarrollado por Google   utilizado principalmente  para crear aplicaciones  web  de una sola página  funciona  con las tecnologías web  más asentadas a lo largo del tiempo (HTML ,CSS y JavaScript ) para  hacer el desarrollo de aplicaciones  web más fácil  y rápido que nunca .El código fuente de Angular está disponible gratuitamente en </a:t>
            </a:r>
            <a:r>
              <a:rPr lang="es-PE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baja la licencia MIT </a:t>
            </a:r>
            <a:endParaRPr lang="es-PE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s-PE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 permite construir aplicaciones web modernas e interactivas mediante el nivel de abstracción entre el desarrollador y las tareas de desarrollo de aplicación web más comunes </a:t>
            </a:r>
            <a:endParaRPr lang="es-PE" sz="1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30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608" y="692696"/>
            <a:ext cx="7218296" cy="5184576"/>
          </a:xfrm>
        </p:spPr>
        <p:txBody>
          <a:bodyPr/>
          <a:lstStyle/>
          <a:p>
            <a:r>
              <a:rPr lang="es-PE" b="1" dirty="0"/>
              <a:t>Plataforma del angular </a:t>
            </a:r>
            <a:r>
              <a:rPr lang="es-PE" b="1" dirty="0" err="1"/>
              <a:t>js</a:t>
            </a:r>
            <a:r>
              <a:rPr lang="es-PE" b="1" dirty="0"/>
              <a:t> </a:t>
            </a:r>
            <a:endParaRPr lang="es-ES" dirty="0"/>
          </a:p>
          <a:p>
            <a:r>
              <a:rPr lang="es-PE" sz="2400" b="1" dirty="0">
                <a:solidFill>
                  <a:srgbClr val="0070C0"/>
                </a:solidFill>
              </a:rPr>
              <a:t>Podemos encontrar una amplia variedad de páginas programadas en angular </a:t>
            </a:r>
            <a:r>
              <a:rPr lang="es-PE" sz="2400" b="1" dirty="0" err="1">
                <a:solidFill>
                  <a:srgbClr val="0070C0"/>
                </a:solidFill>
              </a:rPr>
              <a:t>js</a:t>
            </a:r>
            <a:r>
              <a:rPr lang="es-PE" sz="2400" b="1" dirty="0">
                <a:solidFill>
                  <a:srgbClr val="0070C0"/>
                </a:solidFill>
              </a:rPr>
              <a:t> que usamos nuestro día a día entre ellas encontramos virgen </a:t>
            </a:r>
            <a:r>
              <a:rPr lang="es-PE" sz="2400" b="1" dirty="0" smtClean="0">
                <a:solidFill>
                  <a:srgbClr val="0070C0"/>
                </a:solidFill>
              </a:rPr>
              <a:t>Mobile, Amazon, </a:t>
            </a:r>
            <a:r>
              <a:rPr lang="es-PE" sz="2400" b="1" dirty="0">
                <a:solidFill>
                  <a:srgbClr val="0070C0"/>
                </a:solidFill>
              </a:rPr>
              <a:t>Forbes y la mayoría de páginas como </a:t>
            </a:r>
            <a:r>
              <a:rPr lang="es-PE" sz="2400" b="1" dirty="0" err="1">
                <a:solidFill>
                  <a:srgbClr val="0070C0"/>
                </a:solidFill>
              </a:rPr>
              <a:t>gmail</a:t>
            </a:r>
            <a:r>
              <a:rPr lang="es-PE" sz="2400" b="1" dirty="0">
                <a:solidFill>
                  <a:srgbClr val="0070C0"/>
                </a:solidFill>
              </a:rPr>
              <a:t> de google </a:t>
            </a:r>
            <a:endParaRPr lang="es-ES" sz="2400" b="1" dirty="0">
              <a:solidFill>
                <a:srgbClr val="0070C0"/>
              </a:solidFill>
            </a:endParaRPr>
          </a:p>
          <a:p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293096"/>
            <a:ext cx="7056784" cy="19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67735" y="3161668"/>
            <a:ext cx="71287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0" dirty="0">
                <a:solidFill>
                  <a:schemeClr val="tx1"/>
                </a:solidFill>
                <a:latin typeface="Gabriola" panose="04040605051002020D02" pitchFamily="82" charset="0"/>
                <a:ea typeface="FangSong" panose="02010609060101010101" pitchFamily="49" charset="-122"/>
              </a:rPr>
              <a:t>Muchas Gracias !!!</a:t>
            </a:r>
          </a:p>
        </p:txBody>
      </p:sp>
    </p:spTree>
    <p:extLst>
      <p:ext uri="{BB962C8B-B14F-4D97-AF65-F5344CB8AC3E}">
        <p14:creationId xmlns:p14="http://schemas.microsoft.com/office/powerpoint/2010/main" val="394394537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6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682" fill="hold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34" decel="50000" autoRev="1" fill="hold">
                                          <p:stCondLst>
                                            <p:cond delay="68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4" fill="hold">
                                          <p:stCondLst>
                                            <p:cond delay="1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1565</TotalTime>
  <Words>440</Words>
  <Application>Microsoft Office PowerPoint</Application>
  <PresentationFormat>Presentación en pantalla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2" baseType="lpstr">
      <vt:lpstr>FangSong</vt:lpstr>
      <vt:lpstr>Arabic Typesetting</vt:lpstr>
      <vt:lpstr>Arial</vt:lpstr>
      <vt:lpstr>Arial Black</vt:lpstr>
      <vt:lpstr>Arial Narrow</vt:lpstr>
      <vt:lpstr>Bookman Old Style</vt:lpstr>
      <vt:lpstr>Calibri</vt:lpstr>
      <vt:lpstr>Corbel</vt:lpstr>
      <vt:lpstr>CourierThai</vt:lpstr>
      <vt:lpstr>Gabriola</vt:lpstr>
      <vt:lpstr>Times New Roman</vt:lpstr>
      <vt:lpstr>Wingdings</vt:lpstr>
      <vt:lpstr>Base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Angular js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PROMOTORIA</dc:creator>
  <cp:lastModifiedBy>Docente UCH</cp:lastModifiedBy>
  <cp:revision>185</cp:revision>
  <dcterms:created xsi:type="dcterms:W3CDTF">2014-04-07T16:45:41Z</dcterms:created>
  <dcterms:modified xsi:type="dcterms:W3CDTF">2017-05-12T02:36:55Z</dcterms:modified>
</cp:coreProperties>
</file>