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2535BDC-E61F-41C4-85D7-BE7D33B9EB1F}" type="datetimeFigureOut">
              <a:rPr lang="es-PE" smtClean="0"/>
              <a:t>07/10/2016</a:t>
            </a:fld>
            <a:endParaRPr lang="es-PE"/>
          </a:p>
        </p:txBody>
      </p:sp>
      <p:sp>
        <p:nvSpPr>
          <p:cNvPr id="5" name="Footer Placeholder 4"/>
          <p:cNvSpPr>
            <a:spLocks noGrp="1"/>
          </p:cNvSpPr>
          <p:nvPr>
            <p:ph type="ftr" sz="quarter" idx="11"/>
          </p:nvPr>
        </p:nvSpPr>
        <p:spPr>
          <a:xfrm>
            <a:off x="2692397" y="5037663"/>
            <a:ext cx="5214635" cy="279400"/>
          </a:xfrm>
        </p:spPr>
        <p:txBody>
          <a:bodyPr/>
          <a:lstStyle/>
          <a:p>
            <a:endParaRPr lang="es-PE"/>
          </a:p>
        </p:txBody>
      </p:sp>
      <p:sp>
        <p:nvSpPr>
          <p:cNvPr id="6" name="Slide Number Placeholder 5"/>
          <p:cNvSpPr>
            <a:spLocks noGrp="1"/>
          </p:cNvSpPr>
          <p:nvPr>
            <p:ph type="sldNum" sz="quarter" idx="12"/>
          </p:nvPr>
        </p:nvSpPr>
        <p:spPr>
          <a:xfrm>
            <a:off x="8956900" y="5037663"/>
            <a:ext cx="551167" cy="279400"/>
          </a:xfrm>
        </p:spPr>
        <p:txBody>
          <a:bodyPr/>
          <a:lstStyle/>
          <a:p>
            <a:fld id="{400E5C66-997C-40E5-8767-188D1643B60A}" type="slidenum">
              <a:rPr lang="es-PE" smtClean="0"/>
              <a:t>‹Nº›</a:t>
            </a:fld>
            <a:endParaRPr lang="es-PE"/>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0915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2535BDC-E61F-41C4-85D7-BE7D33B9EB1F}" type="datetimeFigureOut">
              <a:rPr lang="es-PE" smtClean="0"/>
              <a:t>07/10/2016</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400E5C66-997C-40E5-8767-188D1643B60A}" type="slidenum">
              <a:rPr lang="es-PE" smtClean="0"/>
              <a:t>‹Nº›</a:t>
            </a:fld>
            <a:endParaRPr lang="es-PE"/>
          </a:p>
        </p:txBody>
      </p:sp>
    </p:spTree>
    <p:extLst>
      <p:ext uri="{BB962C8B-B14F-4D97-AF65-F5344CB8AC3E}">
        <p14:creationId xmlns:p14="http://schemas.microsoft.com/office/powerpoint/2010/main" val="3620763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2535BDC-E61F-41C4-85D7-BE7D33B9EB1F}" type="datetimeFigureOut">
              <a:rPr lang="es-PE" smtClean="0"/>
              <a:t>07/10/2016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00E5C66-997C-40E5-8767-188D1643B60A}" type="slidenum">
              <a:rPr lang="es-PE" smtClean="0"/>
              <a:t>‹Nº›</a:t>
            </a:fld>
            <a:endParaRPr lang="es-PE"/>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688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2535BDC-E61F-41C4-85D7-BE7D33B9EB1F}" type="datetimeFigureOut">
              <a:rPr lang="es-PE" smtClean="0"/>
              <a:t>07/10/2016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00E5C66-997C-40E5-8767-188D1643B60A}" type="slidenum">
              <a:rPr lang="es-PE" smtClean="0"/>
              <a:t>‹Nº›</a:t>
            </a:fld>
            <a:endParaRPr lang="es-PE"/>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2435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2535BDC-E61F-41C4-85D7-BE7D33B9EB1F}" type="datetimeFigureOut">
              <a:rPr lang="es-PE" smtClean="0"/>
              <a:t>07/10/2016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00E5C66-997C-40E5-8767-188D1643B60A}" type="slidenum">
              <a:rPr lang="es-PE" smtClean="0"/>
              <a:t>‹Nº›</a:t>
            </a:fld>
            <a:endParaRPr lang="es-PE"/>
          </a:p>
        </p:txBody>
      </p:sp>
    </p:spTree>
    <p:extLst>
      <p:ext uri="{BB962C8B-B14F-4D97-AF65-F5344CB8AC3E}">
        <p14:creationId xmlns:p14="http://schemas.microsoft.com/office/powerpoint/2010/main" val="4198487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2535BDC-E61F-41C4-85D7-BE7D33B9EB1F}" type="datetimeFigureOut">
              <a:rPr lang="es-PE" smtClean="0"/>
              <a:t>07/10/2016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00E5C66-997C-40E5-8767-188D1643B60A}" type="slidenum">
              <a:rPr lang="es-PE" smtClean="0"/>
              <a:t>‹Nº›</a:t>
            </a:fld>
            <a:endParaRPr lang="es-PE"/>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409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2535BDC-E61F-41C4-85D7-BE7D33B9EB1F}" type="datetimeFigureOut">
              <a:rPr lang="es-PE" smtClean="0"/>
              <a:t>07/10/2016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00E5C66-997C-40E5-8767-188D1643B60A}" type="slidenum">
              <a:rPr lang="es-PE" smtClean="0"/>
              <a:t>‹Nº›</a:t>
            </a:fld>
            <a:endParaRPr lang="es-PE"/>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3603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2535BDC-E61F-41C4-85D7-BE7D33B9EB1F}" type="datetimeFigureOut">
              <a:rPr lang="es-PE" smtClean="0"/>
              <a:t>07/10/2016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00E5C66-997C-40E5-8767-188D1643B60A}" type="slidenum">
              <a:rPr lang="es-PE" smtClean="0"/>
              <a:t>‹Nº›</a:t>
            </a:fld>
            <a:endParaRPr lang="es-P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67197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2535BDC-E61F-41C4-85D7-BE7D33B9EB1F}" type="datetimeFigureOut">
              <a:rPr lang="es-PE" smtClean="0"/>
              <a:t>07/10/2016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00E5C66-997C-40E5-8767-188D1643B60A}" type="slidenum">
              <a:rPr lang="es-PE" smtClean="0"/>
              <a:t>‹Nº›</a:t>
            </a:fld>
            <a:endParaRPr lang="es-PE"/>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681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2535BDC-E61F-41C4-85D7-BE7D33B9EB1F}" type="datetimeFigureOut">
              <a:rPr lang="es-PE" smtClean="0"/>
              <a:t>07/10/2016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00E5C66-997C-40E5-8767-188D1643B60A}" type="slidenum">
              <a:rPr lang="es-PE" smtClean="0"/>
              <a:t>‹Nº›</a:t>
            </a:fld>
            <a:endParaRPr lang="es-PE"/>
          </a:p>
        </p:txBody>
      </p:sp>
    </p:spTree>
    <p:extLst>
      <p:ext uri="{BB962C8B-B14F-4D97-AF65-F5344CB8AC3E}">
        <p14:creationId xmlns:p14="http://schemas.microsoft.com/office/powerpoint/2010/main" val="947087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2535BDC-E61F-41C4-85D7-BE7D33B9EB1F}" type="datetimeFigureOut">
              <a:rPr lang="es-PE" smtClean="0"/>
              <a:t>07/10/2016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00E5C66-997C-40E5-8767-188D1643B60A}" type="slidenum">
              <a:rPr lang="es-PE" smtClean="0"/>
              <a:t>‹Nº›</a:t>
            </a:fld>
            <a:endParaRPr lang="es-PE"/>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8728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2535BDC-E61F-41C4-85D7-BE7D33B9EB1F}" type="datetimeFigureOut">
              <a:rPr lang="es-PE" smtClean="0"/>
              <a:t>07/10/2016</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400E5C66-997C-40E5-8767-188D1643B60A}" type="slidenum">
              <a:rPr lang="es-PE" smtClean="0"/>
              <a:t>‹Nº›</a:t>
            </a:fld>
            <a:endParaRPr lang="es-PE"/>
          </a:p>
        </p:txBody>
      </p:sp>
    </p:spTree>
    <p:extLst>
      <p:ext uri="{BB962C8B-B14F-4D97-AF65-F5344CB8AC3E}">
        <p14:creationId xmlns:p14="http://schemas.microsoft.com/office/powerpoint/2010/main" val="3216634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2535BDC-E61F-41C4-85D7-BE7D33B9EB1F}" type="datetimeFigureOut">
              <a:rPr lang="es-PE" smtClean="0"/>
              <a:t>07/10/2016</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400E5C66-997C-40E5-8767-188D1643B60A}" type="slidenum">
              <a:rPr lang="es-PE" smtClean="0"/>
              <a:t>‹Nº›</a:t>
            </a:fld>
            <a:endParaRPr lang="es-PE"/>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1855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2535BDC-E61F-41C4-85D7-BE7D33B9EB1F}" type="datetimeFigureOut">
              <a:rPr lang="es-PE" smtClean="0"/>
              <a:t>07/10/2016</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400E5C66-997C-40E5-8767-188D1643B60A}" type="slidenum">
              <a:rPr lang="es-PE" smtClean="0"/>
              <a:t>‹Nº›</a:t>
            </a:fld>
            <a:endParaRPr lang="es-P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2149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535BDC-E61F-41C4-85D7-BE7D33B9EB1F}" type="datetimeFigureOut">
              <a:rPr lang="es-PE" smtClean="0"/>
              <a:t>07/10/2016</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400E5C66-997C-40E5-8767-188D1643B60A}" type="slidenum">
              <a:rPr lang="es-PE" smtClean="0"/>
              <a:t>‹Nº›</a:t>
            </a:fld>
            <a:endParaRPr lang="es-PE"/>
          </a:p>
        </p:txBody>
      </p:sp>
    </p:spTree>
    <p:extLst>
      <p:ext uri="{BB962C8B-B14F-4D97-AF65-F5344CB8AC3E}">
        <p14:creationId xmlns:p14="http://schemas.microsoft.com/office/powerpoint/2010/main" val="1836213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2535BDC-E61F-41C4-85D7-BE7D33B9EB1F}" type="datetimeFigureOut">
              <a:rPr lang="es-PE" smtClean="0"/>
              <a:t>07/10/2016</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400E5C66-997C-40E5-8767-188D1643B60A}" type="slidenum">
              <a:rPr lang="es-PE" smtClean="0"/>
              <a:t>‹Nº›</a:t>
            </a:fld>
            <a:endParaRPr lang="es-PE"/>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4798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2535BDC-E61F-41C4-85D7-BE7D33B9EB1F}" type="datetimeFigureOut">
              <a:rPr lang="es-PE" smtClean="0"/>
              <a:t>07/10/2016</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400E5C66-997C-40E5-8767-188D1643B60A}" type="slidenum">
              <a:rPr lang="es-PE" smtClean="0"/>
              <a:t>‹Nº›</a:t>
            </a:fld>
            <a:endParaRPr lang="es-PE"/>
          </a:p>
        </p:txBody>
      </p:sp>
    </p:spTree>
    <p:extLst>
      <p:ext uri="{BB962C8B-B14F-4D97-AF65-F5344CB8AC3E}">
        <p14:creationId xmlns:p14="http://schemas.microsoft.com/office/powerpoint/2010/main" val="1918798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535BDC-E61F-41C4-85D7-BE7D33B9EB1F}" type="datetimeFigureOut">
              <a:rPr lang="es-PE" smtClean="0"/>
              <a:t>07/10/2016</a:t>
            </a:fld>
            <a:endParaRPr lang="es-PE"/>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PE"/>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0E5C66-997C-40E5-8767-188D1643B60A}" type="slidenum">
              <a:rPr lang="es-PE" smtClean="0"/>
              <a:t>‹Nº›</a:t>
            </a:fld>
            <a:endParaRPr lang="es-PE"/>
          </a:p>
        </p:txBody>
      </p:sp>
    </p:spTree>
    <p:extLst>
      <p:ext uri="{BB962C8B-B14F-4D97-AF65-F5344CB8AC3E}">
        <p14:creationId xmlns:p14="http://schemas.microsoft.com/office/powerpoint/2010/main" val="428681505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151012" y="1850742"/>
            <a:ext cx="7766936" cy="1646302"/>
          </a:xfrm>
        </p:spPr>
        <p:txBody>
          <a:bodyPr/>
          <a:lstStyle/>
          <a:p>
            <a:r>
              <a:rPr lang="es-ES" b="1" dirty="0"/>
              <a:t>“WEBSOCKET”</a:t>
            </a:r>
            <a:r>
              <a:rPr lang="es-PE" dirty="0"/>
              <a:t/>
            </a:r>
            <a:br>
              <a:rPr lang="es-PE" dirty="0"/>
            </a:br>
            <a:endParaRPr lang="es-PE" dirty="0"/>
          </a:p>
        </p:txBody>
      </p:sp>
      <p:sp>
        <p:nvSpPr>
          <p:cNvPr id="3" name="Subtítulo 2"/>
          <p:cNvSpPr>
            <a:spLocks noGrp="1"/>
          </p:cNvSpPr>
          <p:nvPr>
            <p:ph type="subTitle" idx="1"/>
          </p:nvPr>
        </p:nvSpPr>
        <p:spPr>
          <a:xfrm>
            <a:off x="2666169" y="3638709"/>
            <a:ext cx="7766936" cy="1096899"/>
          </a:xfrm>
        </p:spPr>
        <p:txBody>
          <a:bodyPr>
            <a:noAutofit/>
          </a:bodyPr>
          <a:lstStyle/>
          <a:p>
            <a:pPr algn="l"/>
            <a:r>
              <a:rPr lang="es-ES" b="1" dirty="0"/>
              <a:t>ALUMNOS	</a:t>
            </a:r>
            <a:r>
              <a:rPr lang="es-ES" b="1" dirty="0"/>
              <a:t> </a:t>
            </a:r>
            <a:r>
              <a:rPr lang="es-ES" b="1" dirty="0" smtClean="0"/>
              <a:t>:     	 </a:t>
            </a:r>
            <a:r>
              <a:rPr lang="es-ES" dirty="0"/>
              <a:t>Infantes Huamán, Dany</a:t>
            </a:r>
            <a:endParaRPr lang="es-PE" dirty="0"/>
          </a:p>
          <a:p>
            <a:pPr algn="l"/>
            <a:r>
              <a:rPr lang="es-ES" dirty="0" smtClean="0"/>
              <a:t>					León </a:t>
            </a:r>
            <a:r>
              <a:rPr lang="es-ES" dirty="0"/>
              <a:t>Cárdenas, </a:t>
            </a:r>
            <a:r>
              <a:rPr lang="es-ES" dirty="0" smtClean="0"/>
              <a:t>Samuel</a:t>
            </a:r>
            <a:endParaRPr lang="es-PE" dirty="0"/>
          </a:p>
          <a:p>
            <a:pPr algn="l"/>
            <a:r>
              <a:rPr lang="es-PE" dirty="0"/>
              <a:t>	</a:t>
            </a:r>
            <a:r>
              <a:rPr lang="es-PE" dirty="0" smtClean="0"/>
              <a:t>				</a:t>
            </a:r>
            <a:r>
              <a:rPr lang="es-ES" dirty="0" smtClean="0"/>
              <a:t>Vargas </a:t>
            </a:r>
            <a:r>
              <a:rPr lang="es-ES" dirty="0"/>
              <a:t>Pastrana, Miguel </a:t>
            </a:r>
            <a:endParaRPr lang="es-PE" dirty="0"/>
          </a:p>
          <a:p>
            <a:pPr algn="l"/>
            <a:r>
              <a:rPr lang="es-PE" dirty="0"/>
              <a:t>	</a:t>
            </a:r>
            <a:r>
              <a:rPr lang="es-PE" dirty="0" smtClean="0"/>
              <a:t>				</a:t>
            </a:r>
            <a:r>
              <a:rPr lang="es-ES" dirty="0" smtClean="0"/>
              <a:t>Martel </a:t>
            </a:r>
            <a:r>
              <a:rPr lang="es-ES" dirty="0"/>
              <a:t>Huamán, </a:t>
            </a:r>
            <a:r>
              <a:rPr lang="es-ES" b="1" dirty="0" err="1"/>
              <a:t>Yim</a:t>
            </a:r>
            <a:r>
              <a:rPr lang="es-ES" b="1" dirty="0"/>
              <a:t> Hilton</a:t>
            </a:r>
            <a:endParaRPr lang="es-PE" dirty="0"/>
          </a:p>
        </p:txBody>
      </p:sp>
    </p:spTree>
    <p:extLst>
      <p:ext uri="{BB962C8B-B14F-4D97-AF65-F5344CB8AC3E}">
        <p14:creationId xmlns:p14="http://schemas.microsoft.com/office/powerpoint/2010/main" val="2309648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b="1" dirty="0" smtClean="0"/>
              <a:t>PLANTEAMIENTO DE LA SOLUCIÓN</a:t>
            </a:r>
            <a:endParaRPr lang="es-PE" b="1" dirty="0"/>
          </a:p>
        </p:txBody>
      </p:sp>
      <p:sp>
        <p:nvSpPr>
          <p:cNvPr id="3" name="Marcador de contenido 2"/>
          <p:cNvSpPr>
            <a:spLocks noGrp="1"/>
          </p:cNvSpPr>
          <p:nvPr>
            <p:ph idx="1"/>
          </p:nvPr>
        </p:nvSpPr>
        <p:spPr/>
        <p:txBody>
          <a:bodyPr/>
          <a:lstStyle/>
          <a:p>
            <a:r>
              <a:rPr lang="es-PE" dirty="0"/>
              <a:t>Teniendo como conocimiento la utilidad de </a:t>
            </a:r>
            <a:r>
              <a:rPr lang="es-PE" dirty="0" err="1"/>
              <a:t>WebSocket</a:t>
            </a:r>
            <a:r>
              <a:rPr lang="es-PE" dirty="0"/>
              <a:t> aprovecharemos sus funcionalidades con el fin de crear una página web que contenga características de un servicio de chat de esta manera demostraremos como es que </a:t>
            </a:r>
            <a:r>
              <a:rPr lang="es-PE" dirty="0" err="1"/>
              <a:t>Websocket</a:t>
            </a:r>
            <a:r>
              <a:rPr lang="es-PE" dirty="0"/>
              <a:t> nos ayuda a interactuar tanto servidor como cliente en tiempo real.</a:t>
            </a:r>
          </a:p>
        </p:txBody>
      </p:sp>
    </p:spTree>
    <p:extLst>
      <p:ext uri="{BB962C8B-B14F-4D97-AF65-F5344CB8AC3E}">
        <p14:creationId xmlns:p14="http://schemas.microsoft.com/office/powerpoint/2010/main" val="3692051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smtClean="0"/>
              <a:t>CONCLUSIONES</a:t>
            </a:r>
            <a:endParaRPr lang="es-PE" dirty="0"/>
          </a:p>
        </p:txBody>
      </p:sp>
      <p:sp>
        <p:nvSpPr>
          <p:cNvPr id="3" name="Marcador de contenido 2"/>
          <p:cNvSpPr>
            <a:spLocks noGrp="1"/>
          </p:cNvSpPr>
          <p:nvPr>
            <p:ph idx="1"/>
          </p:nvPr>
        </p:nvSpPr>
        <p:spPr/>
        <p:txBody>
          <a:bodyPr/>
          <a:lstStyle/>
          <a:p>
            <a:pPr lvl="0" algn="just"/>
            <a:r>
              <a:rPr lang="es-ES" dirty="0"/>
              <a:t>El </a:t>
            </a:r>
            <a:r>
              <a:rPr lang="es-ES" dirty="0" err="1"/>
              <a:t>Websocket</a:t>
            </a:r>
            <a:r>
              <a:rPr lang="es-ES" dirty="0"/>
              <a:t> es un medio tecnológico interactivo que permite que la comunicación entre los usuarios sea más dinámica mediante una respuesta a tiempo real haciendo posible una comunicación bidireccional sobre un único socket TCP (Protocolo de control de transmisión). </a:t>
            </a:r>
            <a:endParaRPr lang="es-ES" dirty="0" smtClean="0"/>
          </a:p>
          <a:p>
            <a:pPr lvl="0" algn="just"/>
            <a:r>
              <a:rPr lang="es-ES" dirty="0"/>
              <a:t>Las implementaciones de este medio tecnológico </a:t>
            </a:r>
            <a:r>
              <a:rPr lang="es-ES" dirty="0" err="1"/>
              <a:t>Websocket</a:t>
            </a:r>
            <a:r>
              <a:rPr lang="es-ES" dirty="0"/>
              <a:t> se da en los chats, juegos online multijugadores y aplicaciones remotas mediante un servidor permitiendo un optima comunicación a través de un lenguaje de programación de navegador a tiempo real. </a:t>
            </a:r>
            <a:endParaRPr lang="es-PE" dirty="0"/>
          </a:p>
          <a:p>
            <a:endParaRPr lang="es-PE" dirty="0"/>
          </a:p>
        </p:txBody>
      </p:sp>
    </p:spTree>
    <p:extLst>
      <p:ext uri="{BB962C8B-B14F-4D97-AF65-F5344CB8AC3E}">
        <p14:creationId xmlns:p14="http://schemas.microsoft.com/office/powerpoint/2010/main" val="2064729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CONCLUSIONES</a:t>
            </a:r>
            <a:endParaRPr lang="es-PE" dirty="0"/>
          </a:p>
        </p:txBody>
      </p:sp>
      <p:sp>
        <p:nvSpPr>
          <p:cNvPr id="3" name="Marcador de contenido 2"/>
          <p:cNvSpPr>
            <a:spLocks noGrp="1"/>
          </p:cNvSpPr>
          <p:nvPr>
            <p:ph idx="1"/>
          </p:nvPr>
        </p:nvSpPr>
        <p:spPr/>
        <p:txBody>
          <a:bodyPr/>
          <a:lstStyle/>
          <a:p>
            <a:pPr lvl="0"/>
            <a:r>
              <a:rPr lang="es-ES" dirty="0"/>
              <a:t>Según los tipos de eventos de funcionalidad del </a:t>
            </a:r>
            <a:r>
              <a:rPr lang="es-ES" dirty="0" err="1"/>
              <a:t>Websocket</a:t>
            </a:r>
            <a:r>
              <a:rPr lang="es-ES" dirty="0"/>
              <a:t> permite realizar una conexión de comunicación bidimensional, donde se obtienen los mensajes enviados, optimiza las mejoras de conexión evitando error de conexión en su inicio y cierre. </a:t>
            </a:r>
            <a:endParaRPr lang="es-PE" dirty="0"/>
          </a:p>
          <a:p>
            <a:endParaRPr lang="es-PE" dirty="0"/>
          </a:p>
        </p:txBody>
      </p:sp>
    </p:spTree>
    <p:extLst>
      <p:ext uri="{BB962C8B-B14F-4D97-AF65-F5344CB8AC3E}">
        <p14:creationId xmlns:p14="http://schemas.microsoft.com/office/powerpoint/2010/main" val="30849889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smtClean="0"/>
              <a:t>RECOMENDACIONES</a:t>
            </a:r>
            <a:endParaRPr lang="es-PE" dirty="0"/>
          </a:p>
        </p:txBody>
      </p:sp>
      <p:sp>
        <p:nvSpPr>
          <p:cNvPr id="3" name="Marcador de contenido 2"/>
          <p:cNvSpPr>
            <a:spLocks noGrp="1"/>
          </p:cNvSpPr>
          <p:nvPr>
            <p:ph idx="1"/>
          </p:nvPr>
        </p:nvSpPr>
        <p:spPr>
          <a:xfrm>
            <a:off x="1295401" y="2556931"/>
            <a:ext cx="9601196" cy="3650686"/>
          </a:xfrm>
        </p:spPr>
        <p:txBody>
          <a:bodyPr>
            <a:normAutofit lnSpcReduction="10000"/>
          </a:bodyPr>
          <a:lstStyle/>
          <a:p>
            <a:pPr lvl="0"/>
            <a:r>
              <a:rPr lang="es-ES" dirty="0"/>
              <a:t>Seguir investigando acerca de diversos casos de implementación de la tecnología </a:t>
            </a:r>
            <a:r>
              <a:rPr lang="es-ES" dirty="0" err="1"/>
              <a:t>Websocket</a:t>
            </a:r>
            <a:r>
              <a:rPr lang="es-ES" dirty="0"/>
              <a:t>.</a:t>
            </a:r>
            <a:endParaRPr lang="es-PE" dirty="0"/>
          </a:p>
          <a:p>
            <a:pPr marL="0" indent="0">
              <a:buNone/>
            </a:pPr>
            <a:endParaRPr lang="es-PE" dirty="0"/>
          </a:p>
          <a:p>
            <a:pPr lvl="0"/>
            <a:r>
              <a:rPr lang="es-ES" dirty="0"/>
              <a:t>Presentar con anterioridad el trabajo de investigación para recibir sugerencias por parte del profesor.</a:t>
            </a:r>
            <a:endParaRPr lang="es-PE" dirty="0"/>
          </a:p>
          <a:p>
            <a:pPr marL="0" indent="0">
              <a:buNone/>
            </a:pPr>
            <a:endParaRPr lang="es-PE" dirty="0"/>
          </a:p>
          <a:p>
            <a:pPr lvl="0"/>
            <a:r>
              <a:rPr lang="es-ES" dirty="0"/>
              <a:t>Investigar de cómo podemos aprender a desarrollar este tipo de tecnología y saber más acerca de su lenguaje programación de navegador.</a:t>
            </a:r>
            <a:endParaRPr lang="es-PE" dirty="0"/>
          </a:p>
          <a:p>
            <a:endParaRPr lang="es-PE" dirty="0"/>
          </a:p>
        </p:txBody>
      </p:sp>
    </p:spTree>
    <p:extLst>
      <p:ext uri="{BB962C8B-B14F-4D97-AF65-F5344CB8AC3E}">
        <p14:creationId xmlns:p14="http://schemas.microsoft.com/office/powerpoint/2010/main" val="3292768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520" y="1098997"/>
            <a:ext cx="8596668" cy="407831"/>
          </a:xfrm>
        </p:spPr>
        <p:txBody>
          <a:bodyPr>
            <a:normAutofit fontScale="90000"/>
          </a:bodyPr>
          <a:lstStyle/>
          <a:p>
            <a:pPr lvl="1" algn="ctr" defTabSz="457200" rtl="0">
              <a:spcBef>
                <a:spcPct val="0"/>
              </a:spcBef>
            </a:pPr>
            <a:r>
              <a:rPr lang="es-ES" sz="4400" b="1" dirty="0" smtClean="0"/>
              <a:t>WEBSOCKET</a:t>
            </a:r>
            <a:r>
              <a:rPr lang="es-PE" dirty="0"/>
              <a:t/>
            </a:r>
            <a:br>
              <a:rPr lang="es-PE" dirty="0"/>
            </a:br>
            <a:endParaRPr lang="es-PE" dirty="0"/>
          </a:p>
        </p:txBody>
      </p:sp>
      <p:sp>
        <p:nvSpPr>
          <p:cNvPr id="3" name="Marcador de contenido 2"/>
          <p:cNvSpPr>
            <a:spLocks noGrp="1"/>
          </p:cNvSpPr>
          <p:nvPr>
            <p:ph idx="1"/>
          </p:nvPr>
        </p:nvSpPr>
        <p:spPr>
          <a:xfrm>
            <a:off x="973548" y="2675745"/>
            <a:ext cx="10231072" cy="3880773"/>
          </a:xfrm>
        </p:spPr>
        <p:txBody>
          <a:bodyPr>
            <a:noAutofit/>
          </a:bodyPr>
          <a:lstStyle/>
          <a:p>
            <a:pPr algn="just"/>
            <a:r>
              <a:rPr lang="es-ES" sz="3200" dirty="0"/>
              <a:t>Es</a:t>
            </a:r>
            <a:r>
              <a:rPr lang="es-ES" sz="3200" b="1" dirty="0"/>
              <a:t> </a:t>
            </a:r>
            <a:r>
              <a:rPr lang="es-ES" sz="3200" dirty="0"/>
              <a:t>una tecnología que proporciona un canal de comunicación bidireccional y full-dúplex sobre un único socket TCP. En resumen, nos permite interactuar con un servidor y un cliente. Está diseñada para ser implementada en navegadores y servidores web, pero puede utilizarse por cualquier aplicación cliente/servidor. </a:t>
            </a:r>
            <a:endParaRPr lang="es-PE" sz="3200" dirty="0"/>
          </a:p>
        </p:txBody>
      </p:sp>
    </p:spTree>
    <p:extLst>
      <p:ext uri="{BB962C8B-B14F-4D97-AF65-F5344CB8AC3E}">
        <p14:creationId xmlns:p14="http://schemas.microsoft.com/office/powerpoint/2010/main" val="5438630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lvl="1" algn="ctr" defTabSz="457200" rtl="0">
              <a:spcBef>
                <a:spcPct val="0"/>
              </a:spcBef>
            </a:pPr>
            <a:r>
              <a:rPr lang="es-ES" sz="4000" b="1" dirty="0" smtClean="0"/>
              <a:t>DONDE PODEMOS IMPLEMENTAR EL USO DE WEBSOCKET</a:t>
            </a:r>
            <a:r>
              <a:rPr lang="es-PE" dirty="0"/>
              <a:t/>
            </a:r>
            <a:br>
              <a:rPr lang="es-PE" dirty="0"/>
            </a:br>
            <a:endParaRPr lang="es-PE" dirty="0"/>
          </a:p>
        </p:txBody>
      </p:sp>
      <p:sp>
        <p:nvSpPr>
          <p:cNvPr id="3" name="Marcador de contenido 2"/>
          <p:cNvSpPr>
            <a:spLocks noGrp="1"/>
          </p:cNvSpPr>
          <p:nvPr>
            <p:ph idx="1"/>
          </p:nvPr>
        </p:nvSpPr>
        <p:spPr/>
        <p:txBody>
          <a:bodyPr>
            <a:normAutofit lnSpcReduction="10000"/>
          </a:bodyPr>
          <a:lstStyle/>
          <a:p>
            <a:pPr marL="0" indent="0" algn="just">
              <a:buNone/>
            </a:pPr>
            <a:r>
              <a:rPr lang="es-ES" dirty="0" err="1"/>
              <a:t>Websocket</a:t>
            </a:r>
            <a:r>
              <a:rPr lang="es-ES" dirty="0"/>
              <a:t> es una tecnología que proporciona un canal de comunicación bidireccional y full-dúplex sobre un único socket TCP. Para lo cual su implantación se da en:</a:t>
            </a:r>
            <a:endParaRPr lang="es-PE" dirty="0"/>
          </a:p>
          <a:p>
            <a:pPr lvl="1" algn="just"/>
            <a:r>
              <a:rPr lang="es-ES" dirty="0" smtClean="0"/>
              <a:t>Chat</a:t>
            </a:r>
            <a:endParaRPr lang="es-PE" dirty="0"/>
          </a:p>
          <a:p>
            <a:pPr lvl="1" algn="just"/>
            <a:r>
              <a:rPr lang="es-ES" dirty="0"/>
              <a:t>Juego Multijugador</a:t>
            </a:r>
            <a:endParaRPr lang="es-PE" dirty="0"/>
          </a:p>
          <a:p>
            <a:pPr lvl="1" algn="just"/>
            <a:r>
              <a:rPr lang="es-ES" dirty="0"/>
              <a:t>Aplicaciones remotas</a:t>
            </a:r>
            <a:endParaRPr lang="es-PE" dirty="0"/>
          </a:p>
          <a:p>
            <a:pPr marL="0" indent="0" algn="just">
              <a:buNone/>
            </a:pPr>
            <a:r>
              <a:rPr lang="es-ES" dirty="0"/>
              <a:t> </a:t>
            </a:r>
            <a:r>
              <a:rPr lang="es-ES" dirty="0" smtClean="0"/>
              <a:t>En </a:t>
            </a:r>
            <a:r>
              <a:rPr lang="es-ES" dirty="0"/>
              <a:t>el caso de juego multijugador permite ver información repetida en una máquina del jugador 1 y una máquina del jugador 2 en tiempo real. </a:t>
            </a:r>
            <a:endParaRPr lang="es-PE" dirty="0"/>
          </a:p>
          <a:p>
            <a:endParaRPr lang="es-PE" dirty="0"/>
          </a:p>
        </p:txBody>
      </p:sp>
    </p:spTree>
    <p:extLst>
      <p:ext uri="{BB962C8B-B14F-4D97-AF65-F5344CB8AC3E}">
        <p14:creationId xmlns:p14="http://schemas.microsoft.com/office/powerpoint/2010/main" val="2533006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PE" sz="4000" b="1" dirty="0" smtClean="0"/>
              <a:t>COMO ES EL TIPO DE COMUNICACIÓN</a:t>
            </a:r>
            <a:endParaRPr lang="es-PE" sz="4000" b="1" dirty="0"/>
          </a:p>
        </p:txBody>
      </p:sp>
      <p:sp>
        <p:nvSpPr>
          <p:cNvPr id="3" name="Marcador de contenido 2"/>
          <p:cNvSpPr>
            <a:spLocks noGrp="1"/>
          </p:cNvSpPr>
          <p:nvPr>
            <p:ph idx="1"/>
          </p:nvPr>
        </p:nvSpPr>
        <p:spPr>
          <a:xfrm>
            <a:off x="1295402" y="2788752"/>
            <a:ext cx="9601196" cy="3318936"/>
          </a:xfrm>
        </p:spPr>
        <p:txBody>
          <a:bodyPr/>
          <a:lstStyle/>
          <a:p>
            <a:pPr algn="just"/>
            <a:r>
              <a:rPr lang="es-ES" dirty="0"/>
              <a:t>La comunicación que </a:t>
            </a:r>
            <a:r>
              <a:rPr lang="es-ES" dirty="0" err="1"/>
              <a:t>WebSocket</a:t>
            </a:r>
            <a:r>
              <a:rPr lang="es-ES" dirty="0"/>
              <a:t> tiene es mediante un servidor que nos va a permitir conectarnos en algún lenguaje de programación navegadores en la cual también se puede comunicar dispositivos y otras plataformas</a:t>
            </a:r>
            <a:r>
              <a:rPr lang="es-ES" dirty="0" smtClean="0"/>
              <a:t>.</a:t>
            </a:r>
          </a:p>
          <a:p>
            <a:pPr algn="just"/>
            <a:r>
              <a:rPr lang="es-ES" dirty="0"/>
              <a:t>Un ejemplo de servidor </a:t>
            </a:r>
            <a:r>
              <a:rPr lang="es-ES" dirty="0" err="1"/>
              <a:t>WebSocket</a:t>
            </a:r>
            <a:r>
              <a:rPr lang="es-ES" dirty="0"/>
              <a:t> es ACHEX WS y WebSocket.org </a:t>
            </a:r>
            <a:endParaRPr lang="es-PE" dirty="0"/>
          </a:p>
          <a:p>
            <a:endParaRPr lang="es-PE" dirty="0"/>
          </a:p>
          <a:p>
            <a:endParaRPr lang="es-PE" dirty="0"/>
          </a:p>
        </p:txBody>
      </p:sp>
    </p:spTree>
    <p:extLst>
      <p:ext uri="{BB962C8B-B14F-4D97-AF65-F5344CB8AC3E}">
        <p14:creationId xmlns:p14="http://schemas.microsoft.com/office/powerpoint/2010/main" val="3525927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4000" b="1" dirty="0" smtClean="0"/>
              <a:t>CUANDO USAR WEBSOCKET</a:t>
            </a:r>
            <a:endParaRPr lang="es-PE" sz="4000" b="1" dirty="0"/>
          </a:p>
        </p:txBody>
      </p:sp>
      <p:sp>
        <p:nvSpPr>
          <p:cNvPr id="3" name="Marcador de contenido 2"/>
          <p:cNvSpPr>
            <a:spLocks noGrp="1"/>
          </p:cNvSpPr>
          <p:nvPr>
            <p:ph idx="1"/>
          </p:nvPr>
        </p:nvSpPr>
        <p:spPr/>
        <p:txBody>
          <a:bodyPr>
            <a:normAutofit/>
          </a:bodyPr>
          <a:lstStyle/>
          <a:p>
            <a:pPr marL="0" indent="0">
              <a:buNone/>
            </a:pPr>
            <a:r>
              <a:rPr lang="es-ES" dirty="0"/>
              <a:t>Utiliza </a:t>
            </a:r>
            <a:r>
              <a:rPr lang="es-ES" dirty="0" err="1"/>
              <a:t>WebSocket</a:t>
            </a:r>
            <a:r>
              <a:rPr lang="es-ES" dirty="0"/>
              <a:t> siempre que necesites una conexión casi a tiempo real y de latencia baja entre el cliente y el servidor.</a:t>
            </a:r>
            <a:endParaRPr lang="es-PE" dirty="0"/>
          </a:p>
          <a:p>
            <a:pPr lvl="1"/>
            <a:r>
              <a:rPr lang="es-ES" sz="2400" dirty="0" smtClean="0"/>
              <a:t> Juegos online multijugadores.</a:t>
            </a:r>
            <a:endParaRPr lang="es-PE" sz="2400" dirty="0"/>
          </a:p>
          <a:p>
            <a:pPr lvl="1"/>
            <a:r>
              <a:rPr lang="es-ES" sz="2400" dirty="0"/>
              <a:t>Aplicaciones de chat.</a:t>
            </a:r>
            <a:endParaRPr lang="es-PE" sz="2400" dirty="0"/>
          </a:p>
          <a:p>
            <a:pPr lvl="1"/>
            <a:r>
              <a:rPr lang="es-ES" sz="2400" dirty="0"/>
              <a:t>Rotativos de información deportiva.</a:t>
            </a:r>
            <a:endParaRPr lang="es-PE" sz="2400" dirty="0"/>
          </a:p>
          <a:p>
            <a:pPr lvl="1"/>
            <a:r>
              <a:rPr lang="es-ES" sz="2400" dirty="0"/>
              <a:t>Actualizaciones en tiempo real de las actividades de tus amigos. </a:t>
            </a:r>
            <a:endParaRPr lang="es-PE" sz="2400" dirty="0"/>
          </a:p>
          <a:p>
            <a:endParaRPr lang="es-PE" dirty="0"/>
          </a:p>
        </p:txBody>
      </p:sp>
    </p:spTree>
    <p:extLst>
      <p:ext uri="{BB962C8B-B14F-4D97-AF65-F5344CB8AC3E}">
        <p14:creationId xmlns:p14="http://schemas.microsoft.com/office/powerpoint/2010/main" val="684426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	</a:t>
            </a:r>
            <a:r>
              <a:rPr lang="es-PE" b="1" dirty="0" smtClean="0"/>
              <a:t>SOPORTE</a:t>
            </a:r>
            <a:endParaRPr lang="es-PE" b="1" dirty="0"/>
          </a:p>
        </p:txBody>
      </p:sp>
      <p:sp>
        <p:nvSpPr>
          <p:cNvPr id="3" name="Marcador de contenido 2"/>
          <p:cNvSpPr>
            <a:spLocks noGrp="1"/>
          </p:cNvSpPr>
          <p:nvPr>
            <p:ph idx="1"/>
          </p:nvPr>
        </p:nvSpPr>
        <p:spPr/>
        <p:txBody>
          <a:bodyPr/>
          <a:lstStyle/>
          <a:p>
            <a:r>
              <a:rPr lang="es-PE" dirty="0" err="1"/>
              <a:t>WebSocket</a:t>
            </a:r>
            <a:r>
              <a:rPr lang="es-PE" dirty="0"/>
              <a:t> sigue siendo una tecnología joven y no está implementada completamente en todos los navegadores. Es más compatible con Google Chrome y en segundo lugar con Firefox.</a:t>
            </a:r>
          </a:p>
        </p:txBody>
      </p:sp>
    </p:spTree>
    <p:extLst>
      <p:ext uri="{BB962C8B-B14F-4D97-AF65-F5344CB8AC3E}">
        <p14:creationId xmlns:p14="http://schemas.microsoft.com/office/powerpoint/2010/main" val="448917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LOS ANTECEDENTES</a:t>
            </a:r>
            <a:endParaRPr lang="es-PE" b="1" dirty="0"/>
          </a:p>
        </p:txBody>
      </p:sp>
      <p:sp>
        <p:nvSpPr>
          <p:cNvPr id="3" name="Marcador de contenido 2"/>
          <p:cNvSpPr>
            <a:spLocks noGrp="1"/>
          </p:cNvSpPr>
          <p:nvPr>
            <p:ph idx="1"/>
          </p:nvPr>
        </p:nvSpPr>
        <p:spPr/>
        <p:txBody>
          <a:bodyPr/>
          <a:lstStyle/>
          <a:p>
            <a:r>
              <a:rPr lang="es-ES" dirty="0"/>
              <a:t>En diciembre de 2009, apenas 8 meses después del primer borrador del W3C, Google Chrome se convertía en el primer navegador en ofrecer soporte para </a:t>
            </a:r>
            <a:r>
              <a:rPr lang="es-ES" dirty="0" err="1"/>
              <a:t>WebSockets</a:t>
            </a:r>
            <a:r>
              <a:rPr lang="es-ES" dirty="0"/>
              <a:t>. </a:t>
            </a:r>
            <a:endParaRPr lang="es-ES" dirty="0" smtClean="0"/>
          </a:p>
          <a:p>
            <a:r>
              <a:rPr lang="es-ES" dirty="0"/>
              <a:t>U</a:t>
            </a:r>
            <a:r>
              <a:rPr lang="es-ES" dirty="0" smtClean="0"/>
              <a:t>n </a:t>
            </a:r>
            <a:r>
              <a:rPr lang="es-ES" dirty="0"/>
              <a:t>año después de que Chrome ya implementara Firefox, la gente de Mozilla se planteaba introducirlo en Firefox, pero concluían que esperarían a tener una versión más madura del futuro estándar, puesto que aún se cernían sobre los numerosos interrogantes</a:t>
            </a:r>
            <a:r>
              <a:rPr lang="es-ES" b="1" dirty="0"/>
              <a:t>. </a:t>
            </a:r>
            <a:endParaRPr lang="es-PE" dirty="0"/>
          </a:p>
          <a:p>
            <a:endParaRPr lang="es-PE" dirty="0"/>
          </a:p>
        </p:txBody>
      </p:sp>
    </p:spTree>
    <p:extLst>
      <p:ext uri="{BB962C8B-B14F-4D97-AF65-F5344CB8AC3E}">
        <p14:creationId xmlns:p14="http://schemas.microsoft.com/office/powerpoint/2010/main" val="42844727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FUNCIONES DE WEBSOCKET</a:t>
            </a:r>
            <a:endParaRPr lang="es-PE" b="1"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916599053"/>
              </p:ext>
            </p:extLst>
          </p:nvPr>
        </p:nvGraphicFramePr>
        <p:xfrm>
          <a:off x="2065529" y="3022330"/>
          <a:ext cx="7735294" cy="3146649"/>
        </p:xfrm>
        <a:graphic>
          <a:graphicData uri="http://schemas.openxmlformats.org/drawingml/2006/table">
            <a:tbl>
              <a:tblPr firstRow="1" firstCol="1" bandRow="1">
                <a:tableStyleId>{5C22544A-7EE6-4342-B048-85BDC9FD1C3A}</a:tableStyleId>
              </a:tblPr>
              <a:tblGrid>
                <a:gridCol w="1144600"/>
                <a:gridCol w="1978545"/>
                <a:gridCol w="4612149"/>
              </a:tblGrid>
              <a:tr h="551787">
                <a:tc>
                  <a:txBody>
                    <a:bodyPr/>
                    <a:lstStyle/>
                    <a:p>
                      <a:pPr>
                        <a:lnSpc>
                          <a:spcPct val="115000"/>
                        </a:lnSpc>
                        <a:spcAft>
                          <a:spcPts val="0"/>
                        </a:spcAft>
                      </a:pPr>
                      <a:r>
                        <a:rPr lang="es-ES" sz="1400" dirty="0">
                          <a:effectLst/>
                        </a:rPr>
                        <a:t>TIPO</a:t>
                      </a:r>
                      <a:endParaRPr lang="es-P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15000"/>
                        </a:lnSpc>
                        <a:spcAft>
                          <a:spcPts val="0"/>
                        </a:spcAft>
                      </a:pPr>
                      <a:r>
                        <a:rPr lang="es-ES" sz="1400">
                          <a:effectLst/>
                        </a:rPr>
                        <a:t>EVENTO</a:t>
                      </a:r>
                      <a:endParaRPr lang="es-PE"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15000"/>
                        </a:lnSpc>
                        <a:spcAft>
                          <a:spcPts val="0"/>
                        </a:spcAft>
                      </a:pPr>
                      <a:r>
                        <a:rPr lang="es-ES" sz="1400">
                          <a:effectLst/>
                        </a:rPr>
                        <a:t>DESCRIPCIÓN</a:t>
                      </a:r>
                      <a:endParaRPr lang="es-PE"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731343">
                <a:tc>
                  <a:txBody>
                    <a:bodyPr/>
                    <a:lstStyle/>
                    <a:p>
                      <a:pPr>
                        <a:lnSpc>
                          <a:spcPct val="115000"/>
                        </a:lnSpc>
                        <a:spcAft>
                          <a:spcPts val="0"/>
                        </a:spcAft>
                      </a:pPr>
                      <a:r>
                        <a:rPr lang="es-ES" sz="2000">
                          <a:effectLst/>
                        </a:rPr>
                        <a:t>open</a:t>
                      </a:r>
                      <a:endParaRPr lang="es-PE"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15000"/>
                        </a:lnSpc>
                        <a:spcAft>
                          <a:spcPts val="0"/>
                        </a:spcAft>
                      </a:pPr>
                      <a:r>
                        <a:rPr lang="es-ES" sz="2000">
                          <a:effectLst/>
                        </a:rPr>
                        <a:t>Socket.onopen</a:t>
                      </a:r>
                      <a:endParaRPr lang="es-PE"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15000"/>
                        </a:lnSpc>
                        <a:spcAft>
                          <a:spcPts val="0"/>
                        </a:spcAft>
                      </a:pPr>
                      <a:r>
                        <a:rPr lang="es-ES" sz="2000">
                          <a:effectLst/>
                        </a:rPr>
                        <a:t>Realiza una conexión (ya se puede enviar un mensaje)</a:t>
                      </a:r>
                      <a:endParaRPr lang="es-PE"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566088">
                <a:tc>
                  <a:txBody>
                    <a:bodyPr/>
                    <a:lstStyle/>
                    <a:p>
                      <a:pPr>
                        <a:lnSpc>
                          <a:spcPct val="115000"/>
                        </a:lnSpc>
                        <a:spcAft>
                          <a:spcPts val="0"/>
                        </a:spcAft>
                      </a:pPr>
                      <a:r>
                        <a:rPr lang="es-ES" sz="2000">
                          <a:effectLst/>
                        </a:rPr>
                        <a:t>message</a:t>
                      </a:r>
                      <a:endParaRPr lang="es-PE"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15000"/>
                        </a:lnSpc>
                        <a:spcAft>
                          <a:spcPts val="0"/>
                        </a:spcAft>
                      </a:pPr>
                      <a:r>
                        <a:rPr lang="es-ES" sz="2000">
                          <a:effectLst/>
                        </a:rPr>
                        <a:t>Socket.onmessage</a:t>
                      </a:r>
                      <a:endParaRPr lang="es-PE"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15000"/>
                        </a:lnSpc>
                        <a:spcAft>
                          <a:spcPts val="0"/>
                        </a:spcAft>
                      </a:pPr>
                      <a:r>
                        <a:rPr lang="es-ES" sz="2000">
                          <a:effectLst/>
                        </a:rPr>
                        <a:t>Obtiene los mensajes enviados</a:t>
                      </a:r>
                      <a:endParaRPr lang="es-PE"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731343">
                <a:tc>
                  <a:txBody>
                    <a:bodyPr/>
                    <a:lstStyle/>
                    <a:p>
                      <a:pPr>
                        <a:lnSpc>
                          <a:spcPct val="115000"/>
                        </a:lnSpc>
                        <a:spcAft>
                          <a:spcPts val="0"/>
                        </a:spcAft>
                      </a:pPr>
                      <a:r>
                        <a:rPr lang="es-ES" sz="2000">
                          <a:effectLst/>
                        </a:rPr>
                        <a:t>error</a:t>
                      </a:r>
                      <a:endParaRPr lang="es-PE"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15000"/>
                        </a:lnSpc>
                        <a:spcAft>
                          <a:spcPts val="0"/>
                        </a:spcAft>
                      </a:pPr>
                      <a:r>
                        <a:rPr lang="es-ES" sz="2000">
                          <a:effectLst/>
                        </a:rPr>
                        <a:t>Socket.onerror</a:t>
                      </a:r>
                      <a:endParaRPr lang="es-PE"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15000"/>
                        </a:lnSpc>
                        <a:spcAft>
                          <a:spcPts val="0"/>
                        </a:spcAft>
                      </a:pPr>
                      <a:r>
                        <a:rPr lang="es-ES" sz="2000" dirty="0">
                          <a:effectLst/>
                        </a:rPr>
                        <a:t>Se Ejecuta cuando hay un error en la conexión establecida</a:t>
                      </a:r>
                      <a:endParaRPr lang="es-PE"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566088">
                <a:tc>
                  <a:txBody>
                    <a:bodyPr/>
                    <a:lstStyle/>
                    <a:p>
                      <a:pPr>
                        <a:lnSpc>
                          <a:spcPct val="115000"/>
                        </a:lnSpc>
                        <a:spcAft>
                          <a:spcPts val="0"/>
                        </a:spcAft>
                      </a:pPr>
                      <a:r>
                        <a:rPr lang="es-ES" sz="2000">
                          <a:effectLst/>
                        </a:rPr>
                        <a:t>close</a:t>
                      </a:r>
                      <a:endParaRPr lang="es-PE"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15000"/>
                        </a:lnSpc>
                        <a:spcAft>
                          <a:spcPts val="0"/>
                        </a:spcAft>
                      </a:pPr>
                      <a:r>
                        <a:rPr lang="es-ES" sz="2000" dirty="0" err="1">
                          <a:effectLst/>
                        </a:rPr>
                        <a:t>Socket.onclose</a:t>
                      </a:r>
                      <a:endParaRPr lang="es-PE"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15000"/>
                        </a:lnSpc>
                        <a:spcAft>
                          <a:spcPts val="0"/>
                        </a:spcAft>
                      </a:pPr>
                      <a:r>
                        <a:rPr lang="es-ES" sz="2000" dirty="0">
                          <a:effectLst/>
                        </a:rPr>
                        <a:t>Se ejecuta cuando la conexión está cerrada</a:t>
                      </a:r>
                      <a:endParaRPr lang="es-PE"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bl>
          </a:graphicData>
        </a:graphic>
      </p:graphicFrame>
      <p:sp>
        <p:nvSpPr>
          <p:cNvPr id="5" name="Rectangle 1"/>
          <p:cNvSpPr>
            <a:spLocks noChangeArrowheads="1"/>
          </p:cNvSpPr>
          <p:nvPr/>
        </p:nvSpPr>
        <p:spPr bwMode="auto">
          <a:xfrm>
            <a:off x="1753092" y="2560665"/>
            <a:ext cx="67432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s-ES" altLang="es-PE" sz="2400" dirty="0">
                <a:solidFill>
                  <a:schemeClr val="tx1">
                    <a:lumMod val="85000"/>
                    <a:lumOff val="15000"/>
                  </a:schemeClr>
                </a:solidFill>
              </a:rPr>
              <a:t>Las</a:t>
            </a:r>
            <a:r>
              <a:rPr kumimoji="0" lang="es-ES" altLang="es-PE"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s-ES" altLang="es-PE" sz="2400" dirty="0">
                <a:solidFill>
                  <a:schemeClr val="tx1">
                    <a:lumMod val="85000"/>
                    <a:lumOff val="15000"/>
                  </a:schemeClr>
                </a:solidFill>
              </a:rPr>
              <a:t>funciones</a:t>
            </a:r>
            <a:r>
              <a:rPr kumimoji="0" lang="es-ES" altLang="es-PE"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s-ES" altLang="es-PE" sz="2400" dirty="0">
                <a:solidFill>
                  <a:schemeClr val="tx1">
                    <a:lumMod val="85000"/>
                    <a:lumOff val="15000"/>
                  </a:schemeClr>
                </a:solidFill>
              </a:rPr>
              <a:t>de</a:t>
            </a:r>
            <a:r>
              <a:rPr kumimoji="0" lang="es-ES" altLang="es-PE"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s-ES" altLang="es-PE" sz="2400" dirty="0" err="1">
                <a:solidFill>
                  <a:schemeClr val="tx1">
                    <a:lumMod val="85000"/>
                    <a:lumOff val="15000"/>
                  </a:schemeClr>
                </a:solidFill>
              </a:rPr>
              <a:t>websocket</a:t>
            </a:r>
            <a:r>
              <a:rPr lang="es-ES" altLang="es-PE" sz="2400" dirty="0">
                <a:solidFill>
                  <a:schemeClr val="tx1">
                    <a:lumMod val="85000"/>
                    <a:lumOff val="15000"/>
                  </a:schemeClr>
                </a:solidFill>
              </a:rPr>
              <a:t> utilizan 4 tipos</a:t>
            </a:r>
            <a:r>
              <a:rPr kumimoji="0" lang="es-ES" altLang="es-PE"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s-ES" altLang="es-PE" sz="2400" dirty="0">
                <a:solidFill>
                  <a:schemeClr val="tx1">
                    <a:lumMod val="85000"/>
                    <a:lumOff val="15000"/>
                  </a:schemeClr>
                </a:solidFill>
              </a:rPr>
              <a:t>esenciales</a:t>
            </a:r>
            <a:r>
              <a:rPr kumimoji="0" lang="es-ES" altLang="es-PE"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s-ES" altLang="es-PE"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387099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dirty="0"/>
              <a:t>	</a:t>
            </a:r>
            <a:r>
              <a:rPr lang="es-PE" b="1" dirty="0" smtClean="0"/>
              <a:t>IDENTIFICACIÓN DEL PROBLEMA</a:t>
            </a:r>
            <a:endParaRPr lang="es-PE" b="1" dirty="0"/>
          </a:p>
        </p:txBody>
      </p:sp>
      <p:sp>
        <p:nvSpPr>
          <p:cNvPr id="3" name="Marcador de contenido 2"/>
          <p:cNvSpPr>
            <a:spLocks noGrp="1"/>
          </p:cNvSpPr>
          <p:nvPr>
            <p:ph idx="1"/>
          </p:nvPr>
        </p:nvSpPr>
        <p:spPr/>
        <p:txBody>
          <a:bodyPr>
            <a:normAutofit/>
          </a:bodyPr>
          <a:lstStyle/>
          <a:p>
            <a:r>
              <a:rPr lang="es-ES" dirty="0" smtClean="0"/>
              <a:t>Bajo </a:t>
            </a:r>
            <a:r>
              <a:rPr lang="es-ES" dirty="0"/>
              <a:t>el paraguas de HTML han ido apareciendo, en los últimos meses, una gran cantidad de tecnologías que prometen dotar de una potencia a las aplicaciones web nunca vista antes. El fin del presente trabajo de investigación consiste en demostrar como las aplicaciones web puedan mantener una comunicación bidireccional con procesos en el lado del servidor, es decir, que puedan iniciarse en el lado del servido; todo ello con una mejora en la latencia que actualmente soportan esta clase de comunicaciones.  </a:t>
            </a:r>
            <a:endParaRPr lang="es-PE" dirty="0"/>
          </a:p>
          <a:p>
            <a:endParaRPr lang="es-PE" dirty="0"/>
          </a:p>
        </p:txBody>
      </p:sp>
    </p:spTree>
    <p:extLst>
      <p:ext uri="{BB962C8B-B14F-4D97-AF65-F5344CB8AC3E}">
        <p14:creationId xmlns:p14="http://schemas.microsoft.com/office/powerpoint/2010/main" val="100319908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310</TotalTime>
  <Words>663</Words>
  <Application>Microsoft Office PowerPoint</Application>
  <PresentationFormat>Panorámica</PresentationFormat>
  <Paragraphs>59</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Garamond</vt:lpstr>
      <vt:lpstr>Times New Roman</vt:lpstr>
      <vt:lpstr>Orgánico</vt:lpstr>
      <vt:lpstr>“WEBSOCKET” </vt:lpstr>
      <vt:lpstr>WEBSOCKET </vt:lpstr>
      <vt:lpstr>DONDE PODEMOS IMPLEMENTAR EL USO DE WEBSOCKET </vt:lpstr>
      <vt:lpstr>COMO ES EL TIPO DE COMUNICACIÓN</vt:lpstr>
      <vt:lpstr>CUANDO USAR WEBSOCKET</vt:lpstr>
      <vt:lpstr> SOPORTE</vt:lpstr>
      <vt:lpstr>LOS ANTECEDENTES</vt:lpstr>
      <vt:lpstr>FUNCIONES DE WEBSOCKET</vt:lpstr>
      <vt:lpstr> IDENTIFICACIÓN DEL PROBLEMA</vt:lpstr>
      <vt:lpstr>PLANTEAMIENTO DE LA SOLUCIÓN</vt:lpstr>
      <vt:lpstr>CONCLUSIONES</vt:lpstr>
      <vt:lpstr>CONCLUSIONES</vt:lpstr>
      <vt:lpstr>RECOMENDACIONES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win 8 .1</dc:creator>
  <cp:lastModifiedBy>win 8 .1</cp:lastModifiedBy>
  <cp:revision>9</cp:revision>
  <dcterms:created xsi:type="dcterms:W3CDTF">2016-10-07T06:22:04Z</dcterms:created>
  <dcterms:modified xsi:type="dcterms:W3CDTF">2016-10-07T11:32:48Z</dcterms:modified>
</cp:coreProperties>
</file>