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59" r:id="rId6"/>
    <p:sldId id="260" r:id="rId7"/>
    <p:sldId id="261" r:id="rId8"/>
    <p:sldId id="269" r:id="rId9"/>
    <p:sldId id="263" r:id="rId10"/>
    <p:sldId id="264" r:id="rId11"/>
    <p:sldId id="265" r:id="rId12"/>
    <p:sldId id="266" r:id="rId13"/>
    <p:sldId id="267" r:id="rId14"/>
    <p:sldId id="268"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120" y="7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F84EFAE-C5C9-44FF-877F-764AA8B87765}" type="datetimeFigureOut">
              <a:rPr lang="es-PE" smtClean="0"/>
              <a:t>07/10/2016</a:t>
            </a:fld>
            <a:endParaRPr lang="es-PE"/>
          </a:p>
        </p:txBody>
      </p:sp>
      <p:sp>
        <p:nvSpPr>
          <p:cNvPr id="5" name="Footer Placeholder 4"/>
          <p:cNvSpPr>
            <a:spLocks noGrp="1"/>
          </p:cNvSpPr>
          <p:nvPr>
            <p:ph type="ftr" sz="quarter" idx="11"/>
          </p:nvPr>
        </p:nvSpPr>
        <p:spPr/>
        <p:txBody>
          <a:bodyPr/>
          <a:lstStyle/>
          <a:p>
            <a:endParaRPr lang="es-P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28059EC6-ED9E-4551-A718-E65BFE355B62}" type="slidenum">
              <a:rPr lang="es-PE" smtClean="0"/>
              <a:t>‹Nº›</a:t>
            </a:fld>
            <a:endParaRPr lang="es-P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F84EFAE-C5C9-44FF-877F-764AA8B87765}" type="datetimeFigureOut">
              <a:rPr lang="es-PE" smtClean="0"/>
              <a:t>07/10/2016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8059EC6-ED9E-4551-A718-E65BFE355B62}"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398103" y="395428"/>
            <a:ext cx="1980708" cy="578898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84EFAE-C5C9-44FF-877F-764AA8B87765}" type="datetimeFigureOut">
              <a:rPr lang="es-PE" smtClean="0"/>
              <a:t>07/10/2016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8059EC6-ED9E-4551-A718-E65BFE355B62}"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F84EFAE-C5C9-44FF-877F-764AA8B87765}" type="datetimeFigureOut">
              <a:rPr lang="es-PE" smtClean="0"/>
              <a:t>07/10/2016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8059EC6-ED9E-4551-A718-E65BFE355B62}"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F84EFAE-C5C9-44FF-877F-764AA8B87765}" type="datetimeFigureOut">
              <a:rPr lang="es-PE" smtClean="0"/>
              <a:t>07/10/2016</a:t>
            </a:fld>
            <a:endParaRPr lang="es-P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8059EC6-ED9E-4551-A718-E65BFE355B62}" type="slidenum">
              <a:rPr lang="es-PE" smtClean="0"/>
              <a:t>‹Nº›</a:t>
            </a:fld>
            <a:endParaRPr lang="es-P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s-ES" smtClean="0"/>
              <a:t>Haga clic para modificar el estilo de título del patrón</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F84EFAE-C5C9-44FF-877F-764AA8B87765}" type="datetimeFigureOut">
              <a:rPr lang="es-PE" smtClean="0"/>
              <a:t>07/10/2016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8059EC6-ED9E-4551-A718-E65BFE355B62}"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F84EFAE-C5C9-44FF-877F-764AA8B87765}" type="datetimeFigureOut">
              <a:rPr lang="es-PE" smtClean="0"/>
              <a:t>07/10/2016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8059EC6-ED9E-4551-A718-E65BFE355B62}"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6F84EFAE-C5C9-44FF-877F-764AA8B87765}" type="datetimeFigureOut">
              <a:rPr lang="es-PE" smtClean="0"/>
              <a:t>07/10/2016</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8059EC6-ED9E-4551-A718-E65BFE355B62}"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F84EFAE-C5C9-44FF-877F-764AA8B87765}" type="datetimeFigureOut">
              <a:rPr lang="es-PE" smtClean="0"/>
              <a:t>07/10/2016</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28059EC6-ED9E-4551-A718-E65BFE355B62}"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F84EFAE-C5C9-44FF-877F-764AA8B87765}" type="datetimeFigureOut">
              <a:rPr lang="es-PE" smtClean="0"/>
              <a:t>07/10/2016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8059EC6-ED9E-4551-A718-E65BFE355B62}" type="slidenum">
              <a:rPr lang="es-PE" smtClean="0"/>
              <a:t>‹Nº›</a:t>
            </a:fld>
            <a:endParaRPr lang="es-P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5" name="Date Placeholder 4"/>
          <p:cNvSpPr>
            <a:spLocks noGrp="1"/>
          </p:cNvSpPr>
          <p:nvPr>
            <p:ph type="dt" sz="half" idx="10"/>
          </p:nvPr>
        </p:nvSpPr>
        <p:spPr/>
        <p:txBody>
          <a:bodyPr/>
          <a:lstStyle/>
          <a:p>
            <a:fld id="{6F84EFAE-C5C9-44FF-877F-764AA8B87765}" type="datetimeFigureOut">
              <a:rPr lang="es-PE" smtClean="0"/>
              <a:t>07/10/2016</a:t>
            </a:fld>
            <a:endParaRPr lang="es-PE"/>
          </a:p>
        </p:txBody>
      </p:sp>
      <p:sp>
        <p:nvSpPr>
          <p:cNvPr id="7" name="Slide Number Placeholder 6"/>
          <p:cNvSpPr>
            <a:spLocks noGrp="1"/>
          </p:cNvSpPr>
          <p:nvPr>
            <p:ph type="sldNum" sz="quarter" idx="12"/>
          </p:nvPr>
        </p:nvSpPr>
        <p:spPr/>
        <p:txBody>
          <a:bodyPr/>
          <a:lstStyle/>
          <a:p>
            <a:fld id="{28059EC6-ED9E-4551-A718-E65BFE355B62}" type="slidenum">
              <a:rPr lang="es-PE" smtClean="0"/>
              <a:t>‹Nº›</a:t>
            </a:fld>
            <a:endParaRPr lang="es-P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s-P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s-ES" smtClean="0"/>
              <a:t>Haga clic para modificar el estilo de título del patrón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6F84EFAE-C5C9-44FF-877F-764AA8B87765}" type="datetimeFigureOut">
              <a:rPr lang="es-PE" smtClean="0"/>
              <a:t>07/10/2016</a:t>
            </a:fld>
            <a:endParaRPr lang="es-P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s-P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28059EC6-ED9E-4551-A718-E65BFE355B62}" type="slidenum">
              <a:rPr lang="es-PE" smtClean="0"/>
              <a:t>‹Nº›</a:t>
            </a:fld>
            <a:endParaRPr lang="es-P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s.wikipedia.org/wiki/World_Wide_Web" TargetMode="External"/><Relationship Id="rId2" Type="http://schemas.openxmlformats.org/officeDocument/2006/relationships/hyperlink" Target="https://es.wikipedia.org/wiki/Hipermedi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 y="0"/>
            <a:ext cx="12192001" cy="68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19797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
            <a:ext cx="12192000" cy="6858000"/>
          </a:xfrm>
        </p:spPr>
        <p:txBody>
          <a:bodyPr>
            <a:normAutofit lnSpcReduction="10000"/>
          </a:bodyPr>
          <a:lstStyle/>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r>
              <a:rPr lang="es-PE" sz="2000" b="1" dirty="0"/>
              <a:t>Paso 3: modificando el “controller”</a:t>
            </a:r>
            <a:endParaRPr lang="es-PE" sz="2000" dirty="0"/>
          </a:p>
          <a:p>
            <a:pPr marL="0" indent="0">
              <a:buNone/>
            </a:pPr>
            <a:r>
              <a:rPr lang="es-PE" sz="2000" dirty="0"/>
              <a:t>Creamos un nuevo método en “HomeController.java” que responde a la URL “/persona” y que requiere un parámetro llamado “id”. Este parámetro podría ser opcional, pero lo hicimos así para mantener todo lo más simple posible.</a:t>
            </a:r>
          </a:p>
          <a:p>
            <a:pPr marL="0" indent="0">
              <a:buNone/>
            </a:pPr>
            <a:r>
              <a:rPr lang="es-PE" sz="2000" dirty="0"/>
              <a:t>Lo importante es que, en lugar de devolver un “String” con el nombre de la vista (home.jsp), este nuevo método devuelve directamente un objeto del tipo “Persona”. La etiqueta @ResponseBody le dice a Spring Framework que convierta el objeto en una respuesta http.</a:t>
            </a:r>
          </a:p>
          <a:p>
            <a:pPr marL="0" indent="0">
              <a:buNone/>
            </a:pPr>
            <a:r>
              <a:rPr lang="es-PE" sz="2000" dirty="0"/>
              <a:t>Por supuesto que debería haber una lógica para buscar los datos de la persona basándonos en el “id”, pero por ahora devolveremos siempre el mismo objeto.</a:t>
            </a:r>
          </a:p>
          <a:p>
            <a:pPr marL="0" indent="0" algn="just">
              <a:buNone/>
            </a:pPr>
            <a:endParaRPr lang="es-PE" sz="2000" dirty="0"/>
          </a:p>
          <a:p>
            <a:endParaRPr lang="es-PE" sz="2000" b="1" dirty="0"/>
          </a:p>
          <a:p>
            <a:pPr marL="0" indent="0" algn="just">
              <a:buNone/>
            </a:pPr>
            <a:endParaRPr lang="es-PE" sz="2000" dirty="0"/>
          </a:p>
          <a:p>
            <a:pPr marL="0" indent="0" algn="just">
              <a:buNone/>
            </a:pPr>
            <a:endParaRPr lang="es-PE" sz="2000" dirty="0"/>
          </a:p>
          <a:p>
            <a:pPr marL="0" indent="0" algn="just">
              <a:buNone/>
            </a:pPr>
            <a:endParaRPr lang="es-PE" sz="2200" dirty="0"/>
          </a:p>
          <a:p>
            <a:pPr marL="0" indent="0">
              <a:buNone/>
            </a:pPr>
            <a:endParaRPr lang="es-PE" dirty="0"/>
          </a:p>
        </p:txBody>
      </p:sp>
      <p:pic>
        <p:nvPicPr>
          <p:cNvPr id="4" name="18 Imagen" descr="REST Casos 3.png"/>
          <p:cNvPicPr/>
          <p:nvPr/>
        </p:nvPicPr>
        <p:blipFill>
          <a:blip r:embed="rId2" cstate="print"/>
          <a:stretch>
            <a:fillRect/>
          </a:stretch>
        </p:blipFill>
        <p:spPr>
          <a:xfrm>
            <a:off x="2994991" y="185531"/>
            <a:ext cx="4916557" cy="3326296"/>
          </a:xfrm>
          <a:prstGeom prst="rect">
            <a:avLst/>
          </a:prstGeom>
        </p:spPr>
      </p:pic>
    </p:spTree>
    <p:extLst>
      <p:ext uri="{BB962C8B-B14F-4D97-AF65-F5344CB8AC3E}">
        <p14:creationId xmlns:p14="http://schemas.microsoft.com/office/powerpoint/2010/main" val="120511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
            <a:ext cx="12192000" cy="6858000"/>
          </a:xfrm>
        </p:spPr>
        <p:txBody>
          <a:bodyPr>
            <a:normAutofit lnSpcReduction="10000"/>
          </a:bodyPr>
          <a:lstStyle/>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r>
              <a:rPr lang="es-PE" sz="2200" b="1" dirty="0"/>
              <a:t>Paso 4: agregando dependencias</a:t>
            </a:r>
            <a:endParaRPr lang="es-PE" sz="2200" dirty="0"/>
          </a:p>
          <a:p>
            <a:pPr marL="0" indent="0">
              <a:buNone/>
            </a:pPr>
            <a:r>
              <a:rPr lang="es-PE" sz="2200" dirty="0"/>
              <a:t>Para convertir nuestro objeto en una respuesta http válida, Spring Framework busca una librería que sepa cómo hacerlo. Si quisiéramos ejecutar nuestro proyecto en este momento nos daría un error diciendo que no encuentra ninguna que haga el trabajo.</a:t>
            </a:r>
          </a:p>
          <a:p>
            <a:pPr marL="0" indent="0">
              <a:buNone/>
            </a:pPr>
            <a:r>
              <a:rPr lang="es-PE" sz="2200" dirty="0"/>
              <a:t>Para solucionar esto, en el archivo pom.xml agregamos las siguientes dependencias (Podrían ser otras que hagan lo mismo).</a:t>
            </a:r>
          </a:p>
          <a:p>
            <a:pPr marL="0" indent="0" algn="just">
              <a:buNone/>
            </a:pPr>
            <a:endParaRPr lang="es-PE" sz="2000" dirty="0"/>
          </a:p>
          <a:p>
            <a:endParaRPr lang="es-PE" sz="2000" b="1" dirty="0"/>
          </a:p>
          <a:p>
            <a:pPr marL="0" indent="0" algn="just">
              <a:buNone/>
            </a:pPr>
            <a:endParaRPr lang="es-PE" sz="2000" dirty="0"/>
          </a:p>
          <a:p>
            <a:pPr marL="0" indent="0" algn="just">
              <a:buNone/>
            </a:pPr>
            <a:endParaRPr lang="es-PE" sz="2000" dirty="0"/>
          </a:p>
          <a:p>
            <a:pPr marL="0" indent="0" algn="just">
              <a:buNone/>
            </a:pPr>
            <a:endParaRPr lang="es-PE" sz="2200" dirty="0"/>
          </a:p>
          <a:p>
            <a:pPr marL="0" indent="0">
              <a:buNone/>
            </a:pPr>
            <a:endParaRPr lang="es-PE" dirty="0"/>
          </a:p>
        </p:txBody>
      </p:sp>
      <p:pic>
        <p:nvPicPr>
          <p:cNvPr id="5" name="19 Imagen" descr="REST Casos 4.png"/>
          <p:cNvPicPr/>
          <p:nvPr/>
        </p:nvPicPr>
        <p:blipFill>
          <a:blip r:embed="rId2" cstate="print"/>
          <a:stretch>
            <a:fillRect/>
          </a:stretch>
        </p:blipFill>
        <p:spPr>
          <a:xfrm>
            <a:off x="2686929" y="0"/>
            <a:ext cx="6780628" cy="4404359"/>
          </a:xfrm>
          <a:prstGeom prst="rect">
            <a:avLst/>
          </a:prstGeom>
        </p:spPr>
      </p:pic>
    </p:spTree>
    <p:extLst>
      <p:ext uri="{BB962C8B-B14F-4D97-AF65-F5344CB8AC3E}">
        <p14:creationId xmlns:p14="http://schemas.microsoft.com/office/powerpoint/2010/main" val="2100834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
            <a:ext cx="12192000" cy="6858000"/>
          </a:xfrm>
        </p:spPr>
        <p:txBody>
          <a:bodyPr>
            <a:normAutofit/>
          </a:bodyPr>
          <a:lstStyle/>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r>
              <a:rPr lang="es-PE" sz="2000" dirty="0"/>
              <a:t>Luego, hacemos clic derecho y seleccionamos Run as -&gt; Maven build y en “Goals” escribimos package. De esta forma descargaremos las nuevas librerías.</a:t>
            </a:r>
          </a:p>
          <a:p>
            <a:pPr marL="0" indent="0" algn="just">
              <a:buNone/>
            </a:pPr>
            <a:endParaRPr lang="es-PE" sz="2000" dirty="0"/>
          </a:p>
          <a:p>
            <a:pPr marL="0" indent="0" algn="just">
              <a:buNone/>
            </a:pPr>
            <a:endParaRPr lang="es-PE" sz="2000" dirty="0"/>
          </a:p>
          <a:p>
            <a:pPr marL="0" indent="0" algn="just">
              <a:buNone/>
            </a:pPr>
            <a:endParaRPr lang="es-PE" sz="2000" dirty="0"/>
          </a:p>
          <a:p>
            <a:endParaRPr lang="es-PE" sz="2000" b="1" dirty="0"/>
          </a:p>
          <a:p>
            <a:pPr marL="0" indent="0" algn="just">
              <a:buNone/>
            </a:pPr>
            <a:endParaRPr lang="es-PE" sz="2000" dirty="0"/>
          </a:p>
          <a:p>
            <a:pPr marL="0" indent="0" algn="just">
              <a:buNone/>
            </a:pPr>
            <a:endParaRPr lang="es-PE" sz="2000" dirty="0"/>
          </a:p>
          <a:p>
            <a:pPr marL="0" indent="0" algn="just">
              <a:buNone/>
            </a:pPr>
            <a:endParaRPr lang="es-PE" sz="2200" dirty="0"/>
          </a:p>
          <a:p>
            <a:pPr marL="0" indent="0">
              <a:buNone/>
            </a:pPr>
            <a:endParaRPr lang="es-PE" dirty="0"/>
          </a:p>
        </p:txBody>
      </p:sp>
      <p:pic>
        <p:nvPicPr>
          <p:cNvPr id="4" name="20 Imagen" descr="REST Casos 5.png"/>
          <p:cNvPicPr/>
          <p:nvPr/>
        </p:nvPicPr>
        <p:blipFill>
          <a:blip r:embed="rId2" cstate="print"/>
          <a:stretch>
            <a:fillRect/>
          </a:stretch>
        </p:blipFill>
        <p:spPr>
          <a:xfrm>
            <a:off x="3220278" y="0"/>
            <a:ext cx="5403217" cy="1983545"/>
          </a:xfrm>
          <a:prstGeom prst="rect">
            <a:avLst/>
          </a:prstGeom>
        </p:spPr>
      </p:pic>
      <p:pic>
        <p:nvPicPr>
          <p:cNvPr id="6" name="21 Imagen" descr="REST Casos 6.png"/>
          <p:cNvPicPr/>
          <p:nvPr/>
        </p:nvPicPr>
        <p:blipFill>
          <a:blip r:embed="rId3" cstate="print"/>
          <a:stretch>
            <a:fillRect/>
          </a:stretch>
        </p:blipFill>
        <p:spPr>
          <a:xfrm>
            <a:off x="3587263" y="2616591"/>
            <a:ext cx="4726744" cy="4241409"/>
          </a:xfrm>
          <a:prstGeom prst="rect">
            <a:avLst/>
          </a:prstGeom>
        </p:spPr>
      </p:pic>
    </p:spTree>
    <p:extLst>
      <p:ext uri="{BB962C8B-B14F-4D97-AF65-F5344CB8AC3E}">
        <p14:creationId xmlns:p14="http://schemas.microsoft.com/office/powerpoint/2010/main" val="3985729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
            <a:ext cx="12192000" cy="6858000"/>
          </a:xfrm>
        </p:spPr>
        <p:txBody>
          <a:bodyPr>
            <a:normAutofit/>
          </a:bodyPr>
          <a:lstStyle/>
          <a:p>
            <a:pPr marL="0" indent="0" algn="just">
              <a:buNone/>
            </a:pPr>
            <a:endParaRPr lang="es-PE" sz="2000" dirty="0"/>
          </a:p>
          <a:p>
            <a:r>
              <a:rPr lang="es-PE" sz="2000" b="1" dirty="0"/>
              <a:t>Paso 5: ejecutar</a:t>
            </a:r>
            <a:endParaRPr lang="es-PE" sz="2000" dirty="0"/>
          </a:p>
          <a:p>
            <a:pPr marL="0" indent="0">
              <a:buNone/>
            </a:pPr>
            <a:r>
              <a:rPr lang="es-PE" sz="2000" dirty="0"/>
              <a:t>Finalmente hacemos clic derecho sobre el proyecto, Run as -&gt; Run on server, seleccionamos el tcServer que instaló SpringSource Tool Suite y aparecerá la página inicial de nuestro proyecto web MVC.</a:t>
            </a:r>
          </a:p>
          <a:p>
            <a:pPr marL="0" indent="0">
              <a:buNone/>
            </a:pPr>
            <a:r>
              <a:rPr lang="es-PE" sz="2000" dirty="0"/>
              <a:t>Para ver nuestro trabajo, modificamos la URL y agregamos “/persona? Id=1”. Veremos que la respuesta es JSON con los datos de la entidad Persona lista para ser utilizado por JavaScript.</a:t>
            </a:r>
          </a:p>
          <a:p>
            <a:pPr marL="0" indent="0" algn="just">
              <a:buNone/>
            </a:pPr>
            <a:endParaRPr lang="es-PE" sz="2000" dirty="0"/>
          </a:p>
          <a:p>
            <a:pPr marL="0" indent="0" algn="just">
              <a:buNone/>
            </a:pPr>
            <a:endParaRPr lang="es-PE" sz="2000" dirty="0"/>
          </a:p>
          <a:p>
            <a:pPr marL="0" indent="0" algn="just">
              <a:buNone/>
            </a:pPr>
            <a:endParaRPr lang="es-PE" sz="2000" dirty="0"/>
          </a:p>
          <a:p>
            <a:endParaRPr lang="es-PE" sz="2000" b="1" dirty="0"/>
          </a:p>
          <a:p>
            <a:pPr marL="0" indent="0" algn="just">
              <a:buNone/>
            </a:pPr>
            <a:endParaRPr lang="es-PE" sz="2000" dirty="0"/>
          </a:p>
          <a:p>
            <a:pPr marL="0" indent="0" algn="just">
              <a:buNone/>
            </a:pPr>
            <a:endParaRPr lang="es-PE" sz="2000" dirty="0"/>
          </a:p>
          <a:p>
            <a:pPr marL="0" indent="0" algn="just">
              <a:buNone/>
            </a:pPr>
            <a:endParaRPr lang="es-PE" sz="2200" dirty="0"/>
          </a:p>
          <a:p>
            <a:pPr marL="0" indent="0">
              <a:buNone/>
            </a:pPr>
            <a:endParaRPr lang="es-PE" dirty="0"/>
          </a:p>
        </p:txBody>
      </p:sp>
      <p:pic>
        <p:nvPicPr>
          <p:cNvPr id="5" name="22 Imagen" descr="REST Casos 7.png"/>
          <p:cNvPicPr/>
          <p:nvPr/>
        </p:nvPicPr>
        <p:blipFill>
          <a:blip r:embed="rId2" cstate="print"/>
          <a:stretch>
            <a:fillRect/>
          </a:stretch>
        </p:blipFill>
        <p:spPr>
          <a:xfrm>
            <a:off x="0" y="2484120"/>
            <a:ext cx="12192000" cy="4373879"/>
          </a:xfrm>
          <a:prstGeom prst="rect">
            <a:avLst/>
          </a:prstGeom>
        </p:spPr>
      </p:pic>
    </p:spTree>
    <p:extLst>
      <p:ext uri="{BB962C8B-B14F-4D97-AF65-F5344CB8AC3E}">
        <p14:creationId xmlns:p14="http://schemas.microsoft.com/office/powerpoint/2010/main" val="3011479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
            <a:ext cx="12192000" cy="6858000"/>
          </a:xfrm>
        </p:spPr>
        <p:txBody>
          <a:bodyPr>
            <a:normAutofit/>
          </a:bodyPr>
          <a:lstStyle/>
          <a:p>
            <a:pPr marL="0" indent="0" algn="just">
              <a:buNone/>
            </a:pPr>
            <a:endParaRPr lang="es-PE" sz="2000" dirty="0"/>
          </a:p>
          <a:p>
            <a:pPr marL="0" indent="0" algn="ctr">
              <a:buNone/>
            </a:pPr>
            <a:r>
              <a:rPr lang="es-PE" b="1" u="sng" dirty="0"/>
              <a:t>Conclusiones</a:t>
            </a:r>
            <a:endParaRPr lang="es-PE" dirty="0"/>
          </a:p>
          <a:p>
            <a:r>
              <a:rPr lang="es-PE" sz="2000" dirty="0" smtClean="0"/>
              <a:t>-En conclusión, REST </a:t>
            </a:r>
            <a:r>
              <a:rPr lang="es-PE" sz="2000" dirty="0"/>
              <a:t>no es una tecnología, ni siquiera una arquitectura, sino una familia de arquitecturas, ya que está basado en los siguientes estándares:</a:t>
            </a:r>
          </a:p>
          <a:p>
            <a:r>
              <a:rPr lang="es-PE" sz="2000" dirty="0"/>
              <a:t>        • HTTP</a:t>
            </a:r>
          </a:p>
          <a:p>
            <a:r>
              <a:rPr lang="es-PE" sz="2000" dirty="0"/>
              <a:t>        • URL</a:t>
            </a:r>
          </a:p>
          <a:p>
            <a:r>
              <a:rPr lang="es-PE" sz="2000" dirty="0"/>
              <a:t>        • Representación de los recursos: XML/HTML/GIF/JPEG/…</a:t>
            </a:r>
          </a:p>
          <a:p>
            <a:r>
              <a:rPr lang="es-PE" sz="2000" dirty="0"/>
              <a:t>        • Tipos MIME: text/</a:t>
            </a:r>
            <a:r>
              <a:rPr lang="es-PE" sz="2000" dirty="0" err="1"/>
              <a:t>xml</a:t>
            </a:r>
            <a:r>
              <a:rPr lang="es-PE" sz="2000" dirty="0"/>
              <a:t>, text/</a:t>
            </a:r>
            <a:r>
              <a:rPr lang="es-PE" sz="2000" dirty="0" err="1"/>
              <a:t>html</a:t>
            </a:r>
            <a:r>
              <a:rPr lang="es-PE" sz="2000" dirty="0"/>
              <a:t>.</a:t>
            </a:r>
          </a:p>
          <a:p>
            <a:r>
              <a:rPr lang="es-PE" sz="2000" dirty="0"/>
              <a:t>-REST describe un estilo arquitectónico de sistemas en red como, por ejemplo, aplicaciones Web. Las limitaciones REST, aplicadas como un todo, generan una arquitectura simple, escalable, eficiente, segura, confiable y extensible.</a:t>
            </a:r>
          </a:p>
          <a:p>
            <a:pPr marL="0" indent="0" algn="just">
              <a:buNone/>
            </a:pPr>
            <a:endParaRPr lang="es-PE" sz="2000" dirty="0"/>
          </a:p>
          <a:p>
            <a:pPr marL="0" indent="0" algn="just">
              <a:buNone/>
            </a:pPr>
            <a:endParaRPr lang="es-PE" sz="2000" dirty="0"/>
          </a:p>
          <a:p>
            <a:pPr marL="0" indent="0" algn="just">
              <a:buNone/>
            </a:pPr>
            <a:endParaRPr lang="es-PE" sz="2000" dirty="0"/>
          </a:p>
          <a:p>
            <a:endParaRPr lang="es-PE" sz="2000" b="1" dirty="0"/>
          </a:p>
          <a:p>
            <a:pPr marL="0" indent="0" algn="just">
              <a:buNone/>
            </a:pPr>
            <a:endParaRPr lang="es-PE" sz="2000" dirty="0"/>
          </a:p>
          <a:p>
            <a:pPr marL="0" indent="0" algn="just">
              <a:buNone/>
            </a:pPr>
            <a:endParaRPr lang="es-PE" sz="2000" dirty="0"/>
          </a:p>
          <a:p>
            <a:pPr marL="0" indent="0" algn="just">
              <a:buNone/>
            </a:pPr>
            <a:endParaRPr lang="es-PE" sz="2200" dirty="0"/>
          </a:p>
          <a:p>
            <a:pPr marL="0" indent="0">
              <a:buNone/>
            </a:pPr>
            <a:endParaRPr lang="es-PE" dirty="0"/>
          </a:p>
        </p:txBody>
      </p:sp>
    </p:spTree>
    <p:extLst>
      <p:ext uri="{BB962C8B-B14F-4D97-AF65-F5344CB8AC3E}">
        <p14:creationId xmlns:p14="http://schemas.microsoft.com/office/powerpoint/2010/main" val="136403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Título 4"/>
          <p:cNvSpPr>
            <a:spLocks noGrp="1"/>
          </p:cNvSpPr>
          <p:nvPr>
            <p:ph type="title"/>
          </p:nvPr>
        </p:nvSpPr>
        <p:spPr>
          <a:xfrm>
            <a:off x="1645920" y="408373"/>
            <a:ext cx="7757160" cy="1039427"/>
          </a:xfrm>
        </p:spPr>
        <p:txBody>
          <a:bodyPr/>
          <a:lstStyle/>
          <a:p>
            <a:endParaRPr lang="es-PE" dirty="0"/>
          </a:p>
        </p:txBody>
      </p:sp>
      <p:sp>
        <p:nvSpPr>
          <p:cNvPr id="6" name="Marcador de contenido 5"/>
          <p:cNvSpPr>
            <a:spLocks noGrp="1"/>
          </p:cNvSpPr>
          <p:nvPr>
            <p:ph idx="1"/>
          </p:nvPr>
        </p:nvSpPr>
        <p:spPr>
          <a:xfrm>
            <a:off x="838200" y="1825624"/>
            <a:ext cx="10515600" cy="4926867"/>
          </a:xfrm>
          <a:noFill/>
        </p:spPr>
        <p:txBody>
          <a:bodyPr>
            <a:normAutofit/>
          </a:bodyPr>
          <a:lstStyle/>
          <a:p>
            <a:pPr marL="0" indent="0">
              <a:buNone/>
            </a:pPr>
            <a:r>
              <a:rPr lang="es-PE" dirty="0"/>
              <a:t> </a:t>
            </a:r>
          </a:p>
          <a:p>
            <a:pPr marL="0" indent="0" algn="just">
              <a:buNone/>
            </a:pPr>
            <a:r>
              <a:rPr lang="es-PE" dirty="0"/>
              <a:t>Asignatura: Programación II			</a:t>
            </a:r>
          </a:p>
          <a:p>
            <a:pPr marL="0" indent="0" algn="just">
              <a:buNone/>
            </a:pPr>
            <a:r>
              <a:rPr lang="es-PE" dirty="0"/>
              <a:t>Docente: Coronel Castillo Erick</a:t>
            </a:r>
          </a:p>
          <a:p>
            <a:pPr marL="0" indent="0" algn="just">
              <a:buNone/>
            </a:pPr>
            <a:r>
              <a:rPr lang="es-PE" dirty="0"/>
              <a:t>Tema: Servicios Rest</a:t>
            </a:r>
          </a:p>
          <a:p>
            <a:pPr marL="0" indent="0" algn="just">
              <a:buNone/>
            </a:pPr>
            <a:r>
              <a:rPr lang="es-PE" dirty="0"/>
              <a:t>Ciclo/Semestre: IV / 2016-II</a:t>
            </a:r>
          </a:p>
          <a:p>
            <a:pPr marL="0" indent="0" algn="just">
              <a:buNone/>
            </a:pPr>
            <a:r>
              <a:rPr lang="es-PE" dirty="0"/>
              <a:t>Integrantes: </a:t>
            </a:r>
          </a:p>
          <a:p>
            <a:pPr marL="0" indent="0" algn="just">
              <a:buNone/>
            </a:pPr>
            <a:r>
              <a:rPr lang="es-PE" dirty="0"/>
              <a:t>	- Lipa Cueva, Alonso</a:t>
            </a:r>
          </a:p>
          <a:p>
            <a:pPr marL="0" indent="0" algn="just">
              <a:buNone/>
            </a:pPr>
            <a:r>
              <a:rPr lang="es-PE" dirty="0"/>
              <a:t>	- Ordoñez Zurita, </a:t>
            </a:r>
            <a:r>
              <a:rPr lang="es-PE" dirty="0" err="1" smtClean="0"/>
              <a:t>Adriel</a:t>
            </a:r>
            <a:endParaRPr lang="es-PE" dirty="0"/>
          </a:p>
          <a:p>
            <a:pPr marL="0" indent="0" algn="just">
              <a:buNone/>
            </a:pPr>
            <a:r>
              <a:rPr lang="es-PE" dirty="0"/>
              <a:t>	- Arroyo Llacsahuanga, Leandro</a:t>
            </a:r>
          </a:p>
          <a:p>
            <a:pPr marL="0" indent="0" algn="just">
              <a:buNone/>
            </a:pPr>
            <a:r>
              <a:rPr lang="es-PE" dirty="0"/>
              <a:t>	- Calle Castillo, Jesús</a:t>
            </a:r>
          </a:p>
        </p:txBody>
      </p:sp>
      <p:pic>
        <p:nvPicPr>
          <p:cNvPr id="7"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6274"/>
            <a:ext cx="10515600" cy="2003263"/>
          </a:xfrm>
          <a:prstGeom prst="rect">
            <a:avLst/>
          </a:prstGeom>
          <a:solidFill>
            <a:schemeClr val="accent1">
              <a:lumMod val="50000"/>
            </a:schemeClr>
          </a:solidFill>
        </p:spPr>
      </p:pic>
    </p:spTree>
    <p:extLst>
      <p:ext uri="{BB962C8B-B14F-4D97-AF65-F5344CB8AC3E}">
        <p14:creationId xmlns:p14="http://schemas.microsoft.com/office/powerpoint/2010/main" val="11235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82880" y="365126"/>
            <a:ext cx="11170920" cy="521140"/>
          </a:xfrm>
        </p:spPr>
        <p:txBody>
          <a:bodyPr>
            <a:normAutofit fontScale="90000"/>
          </a:bodyPr>
          <a:lstStyle/>
          <a:p>
            <a:r>
              <a:rPr lang="es-PE" dirty="0"/>
              <a:t>Resumen ejecutivo:</a:t>
            </a:r>
          </a:p>
        </p:txBody>
      </p:sp>
      <p:sp>
        <p:nvSpPr>
          <p:cNvPr id="3" name="Marcador de contenido 2"/>
          <p:cNvSpPr>
            <a:spLocks noGrp="1"/>
          </p:cNvSpPr>
          <p:nvPr>
            <p:ph idx="1"/>
          </p:nvPr>
        </p:nvSpPr>
        <p:spPr>
          <a:xfrm>
            <a:off x="182880" y="886266"/>
            <a:ext cx="12009120" cy="5753685"/>
          </a:xfrm>
          <a:solidFill>
            <a:schemeClr val="accent1">
              <a:lumMod val="50000"/>
            </a:schemeClr>
          </a:solidFill>
        </p:spPr>
        <p:txBody>
          <a:bodyPr>
            <a:normAutofit fontScale="92500" lnSpcReduction="20000"/>
          </a:bodyPr>
          <a:lstStyle/>
          <a:p>
            <a:pPr marL="0" indent="0">
              <a:buNone/>
            </a:pPr>
            <a:r>
              <a:rPr lang="es-PE" sz="2400" dirty="0">
                <a:solidFill>
                  <a:schemeClr val="bg1"/>
                </a:solidFill>
              </a:rPr>
              <a:t>En el presente trabajo de investigación nos centraremos en la filosofía que está detrás de REST, y en los aspectos prácticos. </a:t>
            </a:r>
            <a:r>
              <a:rPr lang="es-PE" sz="2400" dirty="0" smtClean="0">
                <a:solidFill>
                  <a:schemeClr val="bg1"/>
                </a:solidFill>
              </a:rPr>
              <a:t/>
            </a:r>
            <a:br>
              <a:rPr lang="es-PE" sz="2400" dirty="0" smtClean="0">
                <a:solidFill>
                  <a:schemeClr val="bg1"/>
                </a:solidFill>
              </a:rPr>
            </a:br>
            <a:r>
              <a:rPr lang="es-PE" sz="2400" dirty="0" smtClean="0">
                <a:solidFill>
                  <a:schemeClr val="bg1"/>
                </a:solidFill>
              </a:rPr>
              <a:t>REST </a:t>
            </a:r>
            <a:r>
              <a:rPr lang="es-PE" sz="2400" dirty="0">
                <a:solidFill>
                  <a:schemeClr val="bg1"/>
                </a:solidFill>
              </a:rPr>
              <a:t>(Representational State Transfer) es un estilo de arquitectura para desarrollar servicios. Los servicios web que siguen este estilo deben cumplir los siguientes 6 principios:</a:t>
            </a:r>
          </a:p>
          <a:p>
            <a:pPr>
              <a:buFontTx/>
              <a:buChar char="-"/>
            </a:pPr>
            <a:r>
              <a:rPr lang="es-PE" sz="2400" dirty="0">
                <a:solidFill>
                  <a:schemeClr val="bg1"/>
                </a:solidFill>
              </a:rPr>
              <a:t>Cliente/Servidor: </a:t>
            </a:r>
            <a:r>
              <a:rPr lang="es-ES" sz="2400" dirty="0">
                <a:solidFill>
                  <a:schemeClr val="bg1"/>
                </a:solidFill>
              </a:rPr>
              <a:t>Esta define que deben de estar separados el cliente del servidor a través de interfaces uniformes</a:t>
            </a:r>
            <a:endParaRPr lang="es-PE" sz="2400" dirty="0">
              <a:solidFill>
                <a:schemeClr val="bg1"/>
              </a:solidFill>
            </a:endParaRPr>
          </a:p>
          <a:p>
            <a:pPr>
              <a:buFontTx/>
              <a:buChar char="-"/>
            </a:pPr>
            <a:r>
              <a:rPr lang="es-PE" sz="2400" dirty="0">
                <a:solidFill>
                  <a:schemeClr val="bg1"/>
                </a:solidFill>
              </a:rPr>
              <a:t>Sin estado: </a:t>
            </a:r>
            <a:r>
              <a:rPr lang="es-ES" sz="2400" dirty="0">
                <a:solidFill>
                  <a:schemeClr val="bg1"/>
                </a:solidFill>
              </a:rPr>
              <a:t>El servidor no debe de contener ningún contexto sobre el cliente que esta haciendo la solicitud. La solicitud del cliente debe tener toda la información necesaria para poder procesar la solicitud en el servidor</a:t>
            </a:r>
            <a:endParaRPr lang="es-PE" sz="2400" dirty="0">
              <a:solidFill>
                <a:schemeClr val="bg1"/>
              </a:solidFill>
            </a:endParaRPr>
          </a:p>
          <a:p>
            <a:pPr>
              <a:buFontTx/>
              <a:buChar char="-"/>
            </a:pPr>
            <a:r>
              <a:rPr lang="es-PE" sz="2400" dirty="0">
                <a:solidFill>
                  <a:schemeClr val="bg1"/>
                </a:solidFill>
              </a:rPr>
              <a:t>Caché: </a:t>
            </a:r>
            <a:r>
              <a:rPr lang="es-ES" sz="2400" dirty="0">
                <a:solidFill>
                  <a:schemeClr val="bg1"/>
                </a:solidFill>
              </a:rPr>
              <a:t>En el www los clientes no tienen un mecanismo de almacenar las respuestas en caché.</a:t>
            </a:r>
            <a:endParaRPr lang="es-PE" sz="2400" dirty="0">
              <a:solidFill>
                <a:schemeClr val="bg1"/>
              </a:solidFill>
            </a:endParaRPr>
          </a:p>
          <a:p>
            <a:pPr>
              <a:buFontTx/>
              <a:buChar char="-"/>
            </a:pPr>
            <a:r>
              <a:rPr lang="es-PE" sz="2400" dirty="0">
                <a:solidFill>
                  <a:schemeClr val="bg1"/>
                </a:solidFill>
              </a:rPr>
              <a:t>Servicios uniformes: </a:t>
            </a:r>
            <a:r>
              <a:rPr lang="es-ES" sz="2400" dirty="0">
                <a:solidFill>
                  <a:schemeClr val="bg1"/>
                </a:solidFill>
              </a:rPr>
              <a:t>Son recursos individuales que deben de estar incluidos dentro de la solicitud.</a:t>
            </a:r>
            <a:endParaRPr lang="es-PE" sz="2400" dirty="0">
              <a:solidFill>
                <a:schemeClr val="bg1"/>
              </a:solidFill>
            </a:endParaRPr>
          </a:p>
          <a:p>
            <a:pPr>
              <a:buFontTx/>
              <a:buChar char="-"/>
            </a:pPr>
            <a:r>
              <a:rPr lang="es-PE" sz="2400" dirty="0">
                <a:solidFill>
                  <a:schemeClr val="bg1"/>
                </a:solidFill>
              </a:rPr>
              <a:t>Arquitectura en capas: </a:t>
            </a:r>
            <a:r>
              <a:rPr lang="es-ES" sz="2400" dirty="0">
                <a:solidFill>
                  <a:schemeClr val="bg1"/>
                </a:solidFill>
              </a:rPr>
              <a:t>El cliente no debe de saber si esta conectado directamente a un servidor final o a un intermediario</a:t>
            </a:r>
            <a:r>
              <a:rPr lang="es-ES" i="1" dirty="0">
                <a:solidFill>
                  <a:schemeClr val="bg1"/>
                </a:solidFill>
              </a:rPr>
              <a:t>.</a:t>
            </a:r>
            <a:endParaRPr lang="es-PE" sz="2400" dirty="0">
              <a:solidFill>
                <a:schemeClr val="bg1"/>
              </a:solidFill>
            </a:endParaRPr>
          </a:p>
          <a:p>
            <a:pPr marL="0" indent="0">
              <a:buNone/>
            </a:pPr>
            <a:r>
              <a:rPr lang="es-PE" sz="2400" dirty="0">
                <a:solidFill>
                  <a:schemeClr val="bg1"/>
                </a:solidFill>
              </a:rPr>
              <a:t>-  Código bajo demanda: </a:t>
            </a:r>
            <a:r>
              <a:rPr lang="es-ES" sz="2400" dirty="0">
                <a:solidFill>
                  <a:schemeClr val="bg1"/>
                </a:solidFill>
              </a:rPr>
              <a:t>Los servidores pueden ser capaces de extender la funcionalidad de un cliente         transfiriéndole lógica que puedan ejecutar, por ejemplo Java Applets o JavaScript. </a:t>
            </a:r>
            <a:endParaRPr lang="es-PE" sz="2400" dirty="0">
              <a:solidFill>
                <a:schemeClr val="bg1"/>
              </a:solidFill>
            </a:endParaRPr>
          </a:p>
          <a:p>
            <a:pPr marL="0" indent="0">
              <a:buNone/>
            </a:pPr>
            <a:endParaRPr lang="es-PE" sz="2000" dirty="0"/>
          </a:p>
        </p:txBody>
      </p:sp>
    </p:spTree>
    <p:extLst>
      <p:ext uri="{BB962C8B-B14F-4D97-AF65-F5344CB8AC3E}">
        <p14:creationId xmlns:p14="http://schemas.microsoft.com/office/powerpoint/2010/main" val="246806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82880" y="365126"/>
            <a:ext cx="11170920" cy="521140"/>
          </a:xfrm>
        </p:spPr>
        <p:txBody>
          <a:bodyPr>
            <a:normAutofit fontScale="90000"/>
          </a:bodyPr>
          <a:lstStyle/>
          <a:p>
            <a:r>
              <a:rPr lang="es-PE" dirty="0" smtClean="0"/>
              <a:t>Antecedentes</a:t>
            </a:r>
            <a:endParaRPr lang="es-PE" dirty="0"/>
          </a:p>
        </p:txBody>
      </p:sp>
      <p:sp>
        <p:nvSpPr>
          <p:cNvPr id="4" name="3 Marcador de contenido"/>
          <p:cNvSpPr>
            <a:spLocks noGrp="1"/>
          </p:cNvSpPr>
          <p:nvPr>
            <p:ph idx="1"/>
          </p:nvPr>
        </p:nvSpPr>
        <p:spPr/>
        <p:txBody>
          <a:bodyPr/>
          <a:lstStyle/>
          <a:p>
            <a:pPr marL="114300" indent="0">
              <a:buNone/>
            </a:pPr>
            <a:r>
              <a:rPr lang="es-PE" dirty="0" smtClean="0"/>
              <a:t>Hemos </a:t>
            </a:r>
            <a:r>
              <a:rPr lang="es-PE" dirty="0"/>
              <a:t>notado que cada día necesitamos más usar servicios web REST porque estos servicios se diferencian de una forma importante de los servicios web SOAP con los que se ha trabajado últimamente y nos pareció magnífico hacer una investigación de este tema y que a la vez el mundo conozca más sobre los grandes beneficios de SERVICIOS REST.</a:t>
            </a:r>
          </a:p>
          <a:p>
            <a:pPr marL="114300" indent="0">
              <a:buNone/>
            </a:pPr>
            <a:r>
              <a:rPr lang="es-PE" dirty="0" smtClean="0"/>
              <a:t>La</a:t>
            </a:r>
            <a:r>
              <a:rPr lang="es-PE" dirty="0"/>
              <a:t> Transferencia de Estado Representacional (Representational State Transfer) o REST es un estilo de arquitectura software para sistemas </a:t>
            </a:r>
            <a:r>
              <a:rPr lang="es-PE" u="sng" dirty="0">
                <a:hlinkClick r:id="rId2" tooltip="Hipermedia"/>
              </a:rPr>
              <a:t>Hipermedia</a:t>
            </a:r>
            <a:r>
              <a:rPr lang="es-PE" dirty="0"/>
              <a:t> distribuidos como la </a:t>
            </a:r>
            <a:r>
              <a:rPr lang="es-PE" b="1" u="sng" dirty="0" err="1">
                <a:hlinkClick r:id="rId3" tooltip="World Wide Web"/>
              </a:rPr>
              <a:t>World</a:t>
            </a:r>
            <a:r>
              <a:rPr lang="es-PE" b="1" u="sng" dirty="0">
                <a:hlinkClick r:id="rId3" tooltip="World Wide Web"/>
              </a:rPr>
              <a:t> Wide Web</a:t>
            </a:r>
            <a:r>
              <a:rPr lang="es-PE" dirty="0"/>
              <a:t>.</a:t>
            </a:r>
          </a:p>
        </p:txBody>
      </p:sp>
    </p:spTree>
    <p:extLst>
      <p:ext uri="{BB962C8B-B14F-4D97-AF65-F5344CB8AC3E}">
        <p14:creationId xmlns:p14="http://schemas.microsoft.com/office/powerpoint/2010/main" val="196058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576774"/>
          </a:xfrm>
        </p:spPr>
        <p:txBody>
          <a:bodyPr>
            <a:normAutofit fontScale="90000"/>
          </a:bodyPr>
          <a:lstStyle/>
          <a:p>
            <a:r>
              <a:rPr lang="es-PE" dirty="0"/>
              <a:t>Marco teórico:</a:t>
            </a:r>
          </a:p>
        </p:txBody>
      </p:sp>
      <p:sp>
        <p:nvSpPr>
          <p:cNvPr id="3" name="Marcador de contenido 2"/>
          <p:cNvSpPr>
            <a:spLocks noGrp="1"/>
          </p:cNvSpPr>
          <p:nvPr>
            <p:ph idx="1"/>
          </p:nvPr>
        </p:nvSpPr>
        <p:spPr>
          <a:xfrm>
            <a:off x="0" y="759654"/>
            <a:ext cx="12192000" cy="6098345"/>
          </a:xfrm>
        </p:spPr>
        <p:txBody>
          <a:bodyPr>
            <a:normAutofit fontScale="92500"/>
          </a:bodyPr>
          <a:lstStyle/>
          <a:p>
            <a:pPr marL="0" indent="0">
              <a:buNone/>
            </a:pPr>
            <a:r>
              <a:rPr lang="es-PE" sz="2400" dirty="0"/>
              <a:t>¿Qué es rest?</a:t>
            </a:r>
          </a:p>
          <a:p>
            <a:pPr algn="just"/>
            <a:r>
              <a:rPr lang="es-PE" sz="2200" dirty="0"/>
              <a:t>REST son las siglas de Representacional State Transfer. Fue definido hace una década por Roy Fielding en su tesis doctoral, y proporciona una forma sencilla de interacción entre sistemas, la mayor parte de las veces a través de un navegador web y HTTP. Esta cohesión con HTTP viene también de que Roy es uno de los principales autores de HTTP. Por otra parte, REST es un estilo arquitectónico, un conjunto de convenciones para aplicaciones web y servicios web, que se centra principalmente en la manipulación de recursos a través de especificaciones HTTP. Podemos decir que REST es una interfaz web estándar y simple que nos permite interactuar con servicios web de una manera muy cómoda</a:t>
            </a:r>
            <a:r>
              <a:rPr lang="es-PE" dirty="0"/>
              <a:t>.</a:t>
            </a:r>
          </a:p>
          <a:p>
            <a:r>
              <a:rPr lang="es-PE" sz="2400" b="1" dirty="0"/>
              <a:t>GET(recuperar)</a:t>
            </a:r>
          </a:p>
          <a:p>
            <a:pPr marL="0" indent="0">
              <a:buNone/>
            </a:pPr>
            <a:r>
              <a:rPr lang="es-PE" sz="2200" dirty="0"/>
              <a:t>GET es el método HTTP utilizado por defecto en las peticiones web. Una advertencia a tener en cuenta es que deberíamos utilizar GET, para hacer peticiones sólo de lectura, y deberíamos obtener siempre el mismo tipo de resultado, independientemente de las veces que sea llamado ese método.</a:t>
            </a:r>
          </a:p>
          <a:p>
            <a:r>
              <a:rPr lang="es-PE" sz="2400" dirty="0"/>
              <a:t> </a:t>
            </a:r>
            <a:r>
              <a:rPr lang="es-PE" sz="2400" b="1" dirty="0"/>
              <a:t>POST (Crear)</a:t>
            </a:r>
            <a:endParaRPr lang="es-PE" sz="2400" dirty="0"/>
          </a:p>
          <a:p>
            <a:pPr marL="0" indent="0">
              <a:buNone/>
            </a:pPr>
            <a:r>
              <a:rPr lang="es-PE" sz="2200" dirty="0"/>
              <a:t>El segundo método que te resultará familiar es POST. Se utilizará para indicar que vamos a crear un subconjunto del recurso especificado, o también si estamos actualizando uno o más subconjuntos del recurso especificado.</a:t>
            </a:r>
          </a:p>
          <a:p>
            <a:pPr marL="0" indent="0" algn="just">
              <a:buNone/>
            </a:pPr>
            <a:endParaRPr lang="es-PE" sz="2200" dirty="0"/>
          </a:p>
          <a:p>
            <a:pPr marL="0" indent="0">
              <a:buNone/>
            </a:pPr>
            <a:endParaRPr lang="es-PE" dirty="0"/>
          </a:p>
          <a:p>
            <a:pPr marL="0" indent="0">
              <a:buNone/>
            </a:pPr>
            <a:endParaRPr lang="es-PE" dirty="0"/>
          </a:p>
        </p:txBody>
      </p:sp>
    </p:spTree>
    <p:extLst>
      <p:ext uri="{BB962C8B-B14F-4D97-AF65-F5344CB8AC3E}">
        <p14:creationId xmlns:p14="http://schemas.microsoft.com/office/powerpoint/2010/main" val="227574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
            <a:ext cx="12192000" cy="6858000"/>
          </a:xfrm>
        </p:spPr>
        <p:txBody>
          <a:bodyPr/>
          <a:lstStyle/>
          <a:p>
            <a:r>
              <a:rPr lang="es-PE" sz="2400" b="1" dirty="0"/>
              <a:t>PUT (Actualiza)</a:t>
            </a:r>
            <a:endParaRPr lang="es-PE" sz="2400" dirty="0"/>
          </a:p>
          <a:p>
            <a:pPr marL="0" indent="0">
              <a:buNone/>
            </a:pPr>
            <a:r>
              <a:rPr lang="es-PE" sz="2400" dirty="0"/>
              <a:t>Utiliza PUT cuando quieras actualizar un recurso específico a través de su localizador en la URL.</a:t>
            </a:r>
          </a:p>
          <a:p>
            <a:r>
              <a:rPr lang="es-PE" sz="2400" b="1" dirty="0"/>
              <a:t>DELETE (Borrado)</a:t>
            </a:r>
            <a:endParaRPr lang="es-PE" sz="2400" dirty="0"/>
          </a:p>
          <a:p>
            <a:pPr marL="0" indent="0">
              <a:buNone/>
            </a:pPr>
            <a:r>
              <a:rPr lang="es-PE" sz="2200" dirty="0"/>
              <a:t>Por último, DELETE debería ser usado cuando queremos borrar el recurso especificado en la URI. </a:t>
            </a:r>
          </a:p>
          <a:p>
            <a:r>
              <a:rPr lang="es-PE" sz="2400" b="1" dirty="0"/>
              <a:t>PATCH (Actualizaciones parciales)</a:t>
            </a:r>
            <a:endParaRPr lang="es-PE" sz="2400" dirty="0"/>
          </a:p>
          <a:p>
            <a:pPr marL="0" indent="0">
              <a:buNone/>
            </a:pPr>
            <a:r>
              <a:rPr lang="es-PE" sz="2200" dirty="0"/>
              <a:t>Una solicitud de tipo PATCH se utiliza para realizar una actualización parcial de un recurso es decir para actualizar ciertos campos del recurso y no el recurso al completo. Los campos a actualizar se enviarían desde un formulario por POST y el tipo de petición es PATCH.</a:t>
            </a:r>
          </a:p>
          <a:p>
            <a:r>
              <a:rPr lang="es-PE" sz="2400" b="1" dirty="0"/>
              <a:t>HEAD (Solicitud de cabeceras)</a:t>
            </a:r>
            <a:endParaRPr lang="es-PE" sz="2400" dirty="0"/>
          </a:p>
          <a:p>
            <a:pPr marL="0" indent="0">
              <a:buNone/>
            </a:pPr>
            <a:r>
              <a:rPr lang="es-PE" sz="2200" dirty="0"/>
              <a:t>Una solicitud de tipo HEAD es como una solicitud GET, con la salvedad que solamente se devuelven las cabeceras HTTP y el código de respuesta, no el documento en sí mismo.</a:t>
            </a:r>
          </a:p>
          <a:p>
            <a:pPr marL="0" indent="0">
              <a:buNone/>
            </a:pPr>
            <a:endParaRPr lang="es-PE" sz="2200" dirty="0"/>
          </a:p>
          <a:p>
            <a:pPr marL="0" indent="0">
              <a:buNone/>
            </a:pPr>
            <a:endParaRPr lang="es-PE" sz="2200" dirty="0"/>
          </a:p>
          <a:p>
            <a:pPr marL="0" indent="0">
              <a:buNone/>
            </a:pPr>
            <a:endParaRPr lang="es-PE" dirty="0"/>
          </a:p>
        </p:txBody>
      </p:sp>
    </p:spTree>
    <p:extLst>
      <p:ext uri="{BB962C8B-B14F-4D97-AF65-F5344CB8AC3E}">
        <p14:creationId xmlns:p14="http://schemas.microsoft.com/office/powerpoint/2010/main" val="404720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
            <a:ext cx="12192000" cy="6858000"/>
          </a:xfrm>
        </p:spPr>
        <p:txBody>
          <a:bodyPr/>
          <a:lstStyle/>
          <a:p>
            <a:pPr marL="0" indent="0" algn="ctr">
              <a:buNone/>
            </a:pPr>
            <a:r>
              <a:rPr lang="es-PE" sz="4000" u="sng" dirty="0"/>
              <a:t>Caso</a:t>
            </a:r>
          </a:p>
          <a:p>
            <a:pPr marL="0" indent="0">
              <a:buNone/>
            </a:pPr>
            <a:r>
              <a:rPr lang="es-PE" dirty="0"/>
              <a:t>Les mostraremos detalladamente lo sencillo que es crear un Servicio Web REST que responda en formato JSON con SpringSource Tool Suite (STS).</a:t>
            </a:r>
          </a:p>
          <a:p>
            <a:pPr marL="0" indent="0">
              <a:buNone/>
            </a:pPr>
            <a:r>
              <a:rPr lang="es-PE" dirty="0"/>
              <a:t>En la “Arquitectura de aplicaciones corporativas para nube” que propone VMWare, la Capa de Negocio ofrece un Servicio REST que responde en formato JSON listo para ser utilizado por el JavaScript de aplicación de Front End.</a:t>
            </a:r>
          </a:p>
          <a:p>
            <a:pPr marL="0" indent="0">
              <a:buNone/>
            </a:pPr>
            <a:r>
              <a:rPr lang="es-PE" dirty="0"/>
              <a:t>Veamos que tanto esfuerzo supone para crear nuestro primer Servicio REST JSON.</a:t>
            </a:r>
          </a:p>
          <a:p>
            <a:r>
              <a:rPr lang="es-PE" sz="2000" b="1" dirty="0"/>
              <a:t>Paso 1: crear el nuevo proyecto</a:t>
            </a:r>
            <a:endParaRPr lang="es-PE" sz="2000" dirty="0"/>
          </a:p>
          <a:p>
            <a:pPr marL="0" indent="0">
              <a:buNone/>
            </a:pPr>
            <a:r>
              <a:rPr lang="es-PE" sz="2000" dirty="0"/>
              <a:t>Abrimos SpringSource Tool Suite, seleccionamos New -&gt; Spring Project -&gt; Spring MVC Project y simplemente completamos el nombre del proyecto. Si es la primera vez que lo usamos, STS bajará el témplate automáticamente de Internet.</a:t>
            </a:r>
            <a:endParaRPr lang="es-PE" sz="2000" u="sng" dirty="0"/>
          </a:p>
          <a:p>
            <a:pPr marL="0" indent="0">
              <a:buNone/>
            </a:pPr>
            <a:endParaRPr lang="es-PE" sz="2200" dirty="0"/>
          </a:p>
          <a:p>
            <a:pPr marL="0" indent="0">
              <a:buNone/>
            </a:pPr>
            <a:endParaRPr lang="es-PE" dirty="0"/>
          </a:p>
        </p:txBody>
      </p:sp>
    </p:spTree>
    <p:extLst>
      <p:ext uri="{BB962C8B-B14F-4D97-AF65-F5344CB8AC3E}">
        <p14:creationId xmlns:p14="http://schemas.microsoft.com/office/powerpoint/2010/main" val="99281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
            <a:ext cx="12192000" cy="6858000"/>
          </a:xfrm>
        </p:spPr>
        <p:txBody>
          <a:bodyPr/>
          <a:lstStyle/>
          <a:p>
            <a:pPr marL="0" indent="0">
              <a:buNone/>
            </a:pPr>
            <a:endParaRPr lang="es-PE" dirty="0"/>
          </a:p>
        </p:txBody>
      </p:sp>
      <p:pic>
        <p:nvPicPr>
          <p:cNvPr id="4" name="16 Imagen" descr="REST Casos 1.png"/>
          <p:cNvPicPr/>
          <p:nvPr/>
        </p:nvPicPr>
        <p:blipFill>
          <a:blip r:embed="rId2" cstate="print"/>
          <a:stretch>
            <a:fillRect/>
          </a:stretch>
        </p:blipFill>
        <p:spPr>
          <a:xfrm>
            <a:off x="0" y="0"/>
            <a:ext cx="12496800" cy="6857999"/>
          </a:xfrm>
          <a:prstGeom prst="rect">
            <a:avLst/>
          </a:prstGeom>
        </p:spPr>
      </p:pic>
    </p:spTree>
    <p:extLst>
      <p:ext uri="{BB962C8B-B14F-4D97-AF65-F5344CB8AC3E}">
        <p14:creationId xmlns:p14="http://schemas.microsoft.com/office/powerpoint/2010/main" val="263873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
            <a:ext cx="12192000" cy="6858000"/>
          </a:xfrm>
        </p:spPr>
        <p:txBody>
          <a:bodyPr>
            <a:normAutofit/>
          </a:bodyPr>
          <a:lstStyle/>
          <a:p>
            <a:pPr marL="0" indent="0" algn="just">
              <a:buNone/>
            </a:pPr>
            <a:r>
              <a:rPr lang="es-PE" sz="2000" dirty="0"/>
              <a:t>Una vez finalizado el proceso veremos el conocido proyecto MVC con el “HomeController.java”, la vista “home.jsp” y el pom.xml.</a:t>
            </a:r>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pPr marL="0" indent="0" algn="just">
              <a:buNone/>
            </a:pPr>
            <a:endParaRPr lang="es-PE" sz="2000" dirty="0"/>
          </a:p>
          <a:p>
            <a:endParaRPr lang="es-PE" sz="2000" b="1" dirty="0"/>
          </a:p>
          <a:p>
            <a:endParaRPr lang="es-PE" sz="2000" b="1" dirty="0"/>
          </a:p>
          <a:p>
            <a:r>
              <a:rPr lang="es-PE" sz="2000" b="1" dirty="0"/>
              <a:t>Paso 2: construir la entidad que el servicio le entregará a la capa de presentación</a:t>
            </a:r>
            <a:endParaRPr lang="es-PE" sz="2000" dirty="0"/>
          </a:p>
          <a:p>
            <a:pPr marL="0" indent="0">
              <a:buNone/>
            </a:pPr>
            <a:r>
              <a:rPr lang="es-PE" sz="2000" dirty="0"/>
              <a:t>Para esta demo construimos una entidad “Persona” con tres campos (nombre, apellido y edad) y sus correspondientes “getters” y “setters”. De hecho, estos últimos no son realmente necesarios.</a:t>
            </a:r>
          </a:p>
          <a:p>
            <a:pPr marL="0" indent="0" algn="just">
              <a:buNone/>
            </a:pPr>
            <a:endParaRPr lang="es-PE" sz="2000" dirty="0"/>
          </a:p>
          <a:p>
            <a:pPr marL="0" indent="0" algn="just">
              <a:buNone/>
            </a:pPr>
            <a:endParaRPr lang="es-PE" sz="2000" dirty="0"/>
          </a:p>
          <a:p>
            <a:pPr marL="0" indent="0" algn="just">
              <a:buNone/>
            </a:pPr>
            <a:endParaRPr lang="es-PE" sz="2200" dirty="0"/>
          </a:p>
          <a:p>
            <a:pPr marL="0" indent="0">
              <a:buNone/>
            </a:pPr>
            <a:endParaRPr lang="es-PE" dirty="0"/>
          </a:p>
        </p:txBody>
      </p:sp>
      <p:pic>
        <p:nvPicPr>
          <p:cNvPr id="5" name="17 Imagen" descr="REST Casos 2.png"/>
          <p:cNvPicPr/>
          <p:nvPr/>
        </p:nvPicPr>
        <p:blipFill>
          <a:blip r:embed="rId2" cstate="print"/>
          <a:stretch>
            <a:fillRect/>
          </a:stretch>
        </p:blipFill>
        <p:spPr>
          <a:xfrm>
            <a:off x="3207027" y="800734"/>
            <a:ext cx="4638260" cy="4142327"/>
          </a:xfrm>
          <a:prstGeom prst="rect">
            <a:avLst/>
          </a:prstGeom>
        </p:spPr>
      </p:pic>
    </p:spTree>
    <p:extLst>
      <p:ext uri="{BB962C8B-B14F-4D97-AF65-F5344CB8AC3E}">
        <p14:creationId xmlns:p14="http://schemas.microsoft.com/office/powerpoint/2010/main" val="741581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ticario">
  <a:themeElements>
    <a:clrScheme name="Boticario">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Boticario">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oticario">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111</TotalTime>
  <Words>1058</Words>
  <Application>Microsoft Office PowerPoint</Application>
  <PresentationFormat>Panorámica</PresentationFormat>
  <Paragraphs>137</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Book Antiqua</vt:lpstr>
      <vt:lpstr>Century Gothic</vt:lpstr>
      <vt:lpstr>Boticario</vt:lpstr>
      <vt:lpstr>Presentación de PowerPoint</vt:lpstr>
      <vt:lpstr>Presentación de PowerPoint</vt:lpstr>
      <vt:lpstr>Resumen ejecutivo:</vt:lpstr>
      <vt:lpstr>Antecedentes</vt:lpstr>
      <vt:lpstr>Marco teórico: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Alonso</dc:creator>
  <cp:lastModifiedBy>Docente UCH</cp:lastModifiedBy>
  <cp:revision>13</cp:revision>
  <dcterms:created xsi:type="dcterms:W3CDTF">2016-10-07T20:48:15Z</dcterms:created>
  <dcterms:modified xsi:type="dcterms:W3CDTF">2016-10-08T01:20:47Z</dcterms:modified>
</cp:coreProperties>
</file>