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8" r:id="rId4"/>
    <p:sldId id="258" r:id="rId5"/>
    <p:sldId id="259" r:id="rId6"/>
    <p:sldId id="269" r:id="rId7"/>
    <p:sldId id="270" r:id="rId8"/>
    <p:sldId id="271"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4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190C11-461F-4391-BC02-BEAB25C98B31}" type="datetimeFigureOut">
              <a:rPr lang="en-PH" smtClean="0"/>
              <a:t>10/7/2016</a:t>
            </a:fld>
            <a:endParaRPr lang="en-PH"/>
          </a:p>
        </p:txBody>
      </p:sp>
      <p:sp>
        <p:nvSpPr>
          <p:cNvPr id="5" name="Footer Placeholder 4"/>
          <p:cNvSpPr>
            <a:spLocks noGrp="1"/>
          </p:cNvSpPr>
          <p:nvPr>
            <p:ph type="ftr" sz="quarter" idx="11"/>
          </p:nvPr>
        </p:nvSpPr>
        <p:spPr>
          <a:xfrm>
            <a:off x="5332412" y="5883275"/>
            <a:ext cx="4324044" cy="365125"/>
          </a:xfrm>
        </p:spPr>
        <p:txBody>
          <a:bodyPr/>
          <a:lstStyle/>
          <a:p>
            <a:endParaRPr lang="en-PH"/>
          </a:p>
        </p:txBody>
      </p:sp>
      <p:sp>
        <p:nvSpPr>
          <p:cNvPr id="6" name="Slide Number Placeholder 5"/>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3399748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90C11-461F-4391-BC02-BEAB25C98B31}" type="datetimeFigureOut">
              <a:rPr lang="en-PH" smtClean="0"/>
              <a:t>10/7/2016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421024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90C11-461F-4391-BC02-BEAB25C98B31}" type="datetimeFigureOut">
              <a:rPr lang="en-PH" smtClean="0"/>
              <a:t>10/7/2016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3609477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90C11-461F-4391-BC02-BEAB25C98B31}" type="datetimeFigureOut">
              <a:rPr lang="en-PH" smtClean="0"/>
              <a:t>10/7/2016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3109103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90C11-461F-4391-BC02-BEAB25C98B31}" type="datetimeFigureOut">
              <a:rPr lang="en-PH" smtClean="0"/>
              <a:t>10/7/2016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1867264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90C11-461F-4391-BC02-BEAB25C98B31}" type="datetimeFigureOut">
              <a:rPr lang="en-PH" smtClean="0"/>
              <a:t>10/7/2016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2938791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90C11-461F-4391-BC02-BEAB25C98B31}" type="datetimeFigureOut">
              <a:rPr lang="en-PH" smtClean="0"/>
              <a:t>10/7/2016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1504006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90C11-461F-4391-BC02-BEAB25C98B31}" type="datetimeFigureOut">
              <a:rPr lang="en-PH" smtClean="0"/>
              <a:t>10/7/2016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3721855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90C11-461F-4391-BC02-BEAB25C98B31}" type="datetimeFigureOut">
              <a:rPr lang="en-PH" smtClean="0"/>
              <a:t>10/7/2016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65106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90C11-461F-4391-BC02-BEAB25C98B31}" type="datetimeFigureOut">
              <a:rPr lang="en-PH" smtClean="0"/>
              <a:t>10/7/2016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a:xfrm>
            <a:off x="10951856" y="5867131"/>
            <a:ext cx="551167" cy="365125"/>
          </a:xfrm>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131828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90C11-461F-4391-BC02-BEAB25C98B31}" type="datetimeFigureOut">
              <a:rPr lang="en-PH" smtClean="0"/>
              <a:t>10/7/2016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356979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190C11-461F-4391-BC02-BEAB25C98B31}" type="datetimeFigureOut">
              <a:rPr lang="en-PH" smtClean="0"/>
              <a:t>10/7/2016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357110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190C11-461F-4391-BC02-BEAB25C98B31}" type="datetimeFigureOut">
              <a:rPr lang="en-PH" smtClean="0"/>
              <a:t>10/7/2016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138738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190C11-461F-4391-BC02-BEAB25C98B31}" type="datetimeFigureOut">
              <a:rPr lang="en-PH" smtClean="0"/>
              <a:t>10/7/2016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3733955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90C11-461F-4391-BC02-BEAB25C98B31}" type="datetimeFigureOut">
              <a:rPr lang="en-PH" smtClean="0"/>
              <a:t>10/7/2016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2916685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90C11-461F-4391-BC02-BEAB25C98B31}" type="datetimeFigureOut">
              <a:rPr lang="en-PH" smtClean="0"/>
              <a:t>10/7/2016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121107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90C11-461F-4391-BC02-BEAB25C98B31}" type="datetimeFigureOut">
              <a:rPr lang="en-PH" smtClean="0"/>
              <a:t>10/7/2016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20184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190C11-461F-4391-BC02-BEAB25C98B31}" type="datetimeFigureOut">
              <a:rPr lang="en-PH" smtClean="0"/>
              <a:t>10/7/2016</a:t>
            </a:fld>
            <a:endParaRPr lang="en-PH"/>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20788C-211A-40BC-9F24-02C03633DDDC}" type="slidenum">
              <a:rPr lang="en-PH" smtClean="0"/>
              <a:t>‹Nº›</a:t>
            </a:fld>
            <a:endParaRPr lang="en-PH"/>
          </a:p>
        </p:txBody>
      </p:sp>
    </p:spTree>
    <p:extLst>
      <p:ext uri="{BB962C8B-B14F-4D97-AF65-F5344CB8AC3E}">
        <p14:creationId xmlns:p14="http://schemas.microsoft.com/office/powerpoint/2010/main" val="65408395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jquery.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PH" sz="16600" b="1" dirty="0">
                <a:ln w="38100" cmpd="sng">
                  <a:solidFill>
                    <a:schemeClr val="tx1"/>
                  </a:solidFill>
                </a:ln>
                <a:solidFill>
                  <a:schemeClr val="tx1">
                    <a:lumMod val="75000"/>
                    <a:lumOff val="25000"/>
                  </a:schemeClr>
                </a:solidFill>
                <a:latin typeface="Segoe UI" panose="020B0502040204020203" pitchFamily="34" charset="0"/>
                <a:cs typeface="Segoe UI" panose="020B0502040204020203" pitchFamily="34" charset="0"/>
              </a:rPr>
              <a:t>jQuery</a:t>
            </a:r>
          </a:p>
        </p:txBody>
      </p:sp>
    </p:spTree>
    <p:extLst>
      <p:ext uri="{BB962C8B-B14F-4D97-AF65-F5344CB8AC3E}">
        <p14:creationId xmlns:p14="http://schemas.microsoft.com/office/powerpoint/2010/main" val="255955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6720" y="218940"/>
            <a:ext cx="10018713" cy="1752599"/>
          </a:xfrm>
        </p:spPr>
        <p:txBody>
          <a:bodyPr>
            <a:normAutofit/>
          </a:bodyPr>
          <a:lstStyle/>
          <a:p>
            <a:r>
              <a:rPr lang="es-ES" dirty="0"/>
              <a:t/>
            </a:r>
            <a:br>
              <a:rPr lang="es-ES" dirty="0"/>
            </a:br>
            <a:r>
              <a:rPr lang="es-ES" dirty="0"/>
              <a:t>¿Que es jQuery?</a:t>
            </a:r>
          </a:p>
        </p:txBody>
      </p:sp>
      <p:sp>
        <p:nvSpPr>
          <p:cNvPr id="3" name="Content Placeholder 2"/>
          <p:cNvSpPr>
            <a:spLocks noGrp="1"/>
          </p:cNvSpPr>
          <p:nvPr>
            <p:ph idx="1"/>
          </p:nvPr>
        </p:nvSpPr>
        <p:spPr>
          <a:xfrm>
            <a:off x="1677493" y="1971539"/>
            <a:ext cx="10018713" cy="3124201"/>
          </a:xfrm>
        </p:spPr>
        <p:txBody>
          <a:bodyPr/>
          <a:lstStyle/>
          <a:p>
            <a:pPr marL="0" indent="0">
              <a:buNone/>
            </a:pPr>
            <a:r>
              <a:rPr lang="es-PE" b="1" dirty="0">
                <a:solidFill>
                  <a:schemeClr val="tx1">
                    <a:lumMod val="75000"/>
                    <a:lumOff val="25000"/>
                  </a:schemeClr>
                </a:solidFill>
                <a:latin typeface="Arial" panose="020B0604020202020204" pitchFamily="34" charset="0"/>
                <a:cs typeface="Arial" panose="020B0604020202020204" pitchFamily="34" charset="0"/>
              </a:rPr>
              <a:t>jQuery es una biblioteca rápido, pequeño y rico en funciones de JavaScript. Hace las cosas como documento HTML recorrido y la manipulación, manejo de eventos, animación, y Ajax mucho más simple con un API fácil de usar que funciona a través de una multitud de navegadores. Con una combinación de versatilidad y capacidad de ampliación, jQuery ha cambiado la forma en que millones de personas </a:t>
            </a:r>
            <a:r>
              <a:rPr lang="es-PE" b="1" dirty="0" smtClean="0">
                <a:solidFill>
                  <a:schemeClr val="tx1">
                    <a:lumMod val="75000"/>
                    <a:lumOff val="25000"/>
                  </a:schemeClr>
                </a:solidFill>
                <a:latin typeface="Arial" panose="020B0604020202020204" pitchFamily="34" charset="0"/>
                <a:cs typeface="Arial" panose="020B0604020202020204" pitchFamily="34" charset="0"/>
              </a:rPr>
              <a:t>utilizan </a:t>
            </a:r>
            <a:r>
              <a:rPr lang="es-PE" b="1" dirty="0">
                <a:solidFill>
                  <a:schemeClr val="tx1">
                    <a:lumMod val="75000"/>
                    <a:lumOff val="25000"/>
                  </a:schemeClr>
                </a:solidFill>
                <a:latin typeface="Arial" panose="020B0604020202020204" pitchFamily="34" charset="0"/>
                <a:cs typeface="Arial" panose="020B0604020202020204" pitchFamily="34" charset="0"/>
              </a:rPr>
              <a:t>JavaScript.</a:t>
            </a:r>
            <a:endParaRPr lang="en-PH"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7991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2" y="685800"/>
            <a:ext cx="9733038" cy="813391"/>
          </a:xfrm>
        </p:spPr>
        <p:txBody>
          <a:bodyPr/>
          <a:lstStyle/>
          <a:p>
            <a:r>
              <a:rPr lang="es-PE" dirty="0"/>
              <a:t>Historia</a:t>
            </a:r>
            <a:endParaRPr lang="es-ES" dirty="0"/>
          </a:p>
        </p:txBody>
      </p:sp>
      <p:sp>
        <p:nvSpPr>
          <p:cNvPr id="3" name="Marcador de contenido 2"/>
          <p:cNvSpPr>
            <a:spLocks noGrp="1"/>
          </p:cNvSpPr>
          <p:nvPr>
            <p:ph idx="1"/>
          </p:nvPr>
        </p:nvSpPr>
        <p:spPr>
          <a:xfrm>
            <a:off x="1198637" y="2330530"/>
            <a:ext cx="10018713" cy="3124201"/>
          </a:xfrm>
        </p:spPr>
        <p:txBody>
          <a:bodyPr>
            <a:normAutofit fontScale="77500" lnSpcReduction="20000"/>
          </a:bodyPr>
          <a:lstStyle/>
          <a:p>
            <a:pPr marL="0" indent="0">
              <a:buNone/>
            </a:pPr>
            <a:r>
              <a:rPr lang="es-PE" b="1" dirty="0">
                <a:latin typeface="Arial" panose="020B0604020202020204" pitchFamily="34" charset="0"/>
                <a:cs typeface="Arial" panose="020B0604020202020204" pitchFamily="34" charset="0"/>
              </a:rPr>
              <a:t>JQuery fue creada inicialmente por Jhon Resig y fue presentada el 14 de enero de 2006 en el BarCamp NYC convirtiéndose, ahora, en la biblioteca de JavaScript más utilizada.</a:t>
            </a:r>
          </a:p>
          <a:p>
            <a:pPr marL="0" indent="0">
              <a:buNone/>
            </a:pPr>
            <a:r>
              <a:rPr lang="es-PE" b="1" dirty="0">
                <a:latin typeface="Arial" panose="020B0604020202020204" pitchFamily="34" charset="0"/>
                <a:cs typeface="Arial" panose="020B0604020202020204" pitchFamily="34" charset="0"/>
              </a:rPr>
              <a:t>JQuery ha sido liberado bajo la Licencia MIT(agregado en mayo de 2006) y la Licencia Pública General, o como sus siglas </a:t>
            </a:r>
            <a:r>
              <a:rPr lang="es-PE" b="1" dirty="0" smtClean="0">
                <a:latin typeface="Arial" panose="020B0604020202020204" pitchFamily="34" charset="0"/>
                <a:cs typeface="Arial" panose="020B0604020202020204" pitchFamily="34" charset="0"/>
              </a:rPr>
              <a:t>en inglés </a:t>
            </a:r>
            <a:r>
              <a:rPr lang="es-PE" b="1" dirty="0">
                <a:latin typeface="Arial" panose="020B0604020202020204" pitchFamily="34" charset="0"/>
                <a:cs typeface="Arial" panose="020B0604020202020204" pitchFamily="34" charset="0"/>
              </a:rPr>
              <a:t>GPL por eso se permite su uso en proyectos tanto libres como privados.</a:t>
            </a:r>
          </a:p>
          <a:p>
            <a:pPr marL="0" indent="0">
              <a:buNone/>
            </a:pPr>
            <a:r>
              <a:rPr lang="es-PE" b="1" dirty="0">
                <a:latin typeface="Arial" panose="020B0604020202020204" pitchFamily="34" charset="0"/>
                <a:cs typeface="Arial" panose="020B0604020202020204" pitchFamily="34" charset="0"/>
              </a:rPr>
              <a:t>Las empresas Microsoft y Nokia anunciaron que incluirían en sus proyectos las librerías JQuery en sus plataformas.</a:t>
            </a:r>
          </a:p>
          <a:p>
            <a:pPr marL="0" indent="0">
              <a:buNone/>
            </a:pPr>
            <a:r>
              <a:rPr lang="es-PE" b="1" dirty="0">
                <a:latin typeface="Arial" panose="020B0604020202020204" pitchFamily="34" charset="0"/>
                <a:cs typeface="Arial" panose="020B0604020202020204" pitchFamily="34" charset="0"/>
              </a:rPr>
              <a:t>El soporte que JQuery tiene para AJAX fue agregado en febrero de 2006. En Septiembre de 2007 mostró una nueva interfaz de usuario y tenía gran popularidad tanto es así que en Septiembre de 2008 Microsoft y Nokia anunciaron su soporte.</a:t>
            </a:r>
          </a:p>
          <a:p>
            <a:pPr marL="0" indent="0">
              <a:buNone/>
            </a:pPr>
            <a:endParaRPr lang="es-ES" dirty="0"/>
          </a:p>
        </p:txBody>
      </p:sp>
    </p:spTree>
    <p:extLst>
      <p:ext uri="{BB962C8B-B14F-4D97-AF65-F5344CB8AC3E}">
        <p14:creationId xmlns:p14="http://schemas.microsoft.com/office/powerpoint/2010/main" val="3922749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277" y="174267"/>
            <a:ext cx="10018713" cy="1752599"/>
          </a:xfrm>
        </p:spPr>
        <p:txBody>
          <a:bodyPr>
            <a:normAutofit/>
          </a:bodyPr>
          <a:lstStyle/>
          <a:p>
            <a:r>
              <a:rPr lang="es-ES" dirty="0"/>
              <a:t>¿Quiénes utilizan jQuery?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451" y="1926866"/>
            <a:ext cx="2900229" cy="18017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166" y="2226267"/>
            <a:ext cx="4418863" cy="78644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9031" y="4321867"/>
            <a:ext cx="1905000" cy="17430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8260" y="3908916"/>
            <a:ext cx="3586839" cy="2008630"/>
          </a:xfrm>
          <a:prstGeom prst="rect">
            <a:avLst/>
          </a:prstGeom>
        </p:spPr>
      </p:pic>
    </p:spTree>
    <p:extLst>
      <p:ext uri="{BB962C8B-B14F-4D97-AF65-F5344CB8AC3E}">
        <p14:creationId xmlns:p14="http://schemas.microsoft.com/office/powerpoint/2010/main" val="2364508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9644" y="-179108"/>
            <a:ext cx="10018713" cy="1752599"/>
          </a:xfrm>
        </p:spPr>
        <p:txBody>
          <a:bodyPr/>
          <a:lstStyle/>
          <a:p>
            <a:r>
              <a:rPr lang="en-PH" b="1" dirty="0">
                <a:solidFill>
                  <a:schemeClr val="tx1">
                    <a:lumMod val="75000"/>
                    <a:lumOff val="25000"/>
                  </a:schemeClr>
                </a:solidFill>
                <a:latin typeface="Segoe UI" panose="020B0502040204020203" pitchFamily="34" charset="0"/>
                <a:cs typeface="Segoe UI" panose="020B0502040204020203" pitchFamily="34" charset="0"/>
              </a:rPr>
              <a:t>¿</a:t>
            </a:r>
            <a:r>
              <a:rPr lang="en-PH" b="1" dirty="0" err="1">
                <a:solidFill>
                  <a:schemeClr val="tx1">
                    <a:lumMod val="75000"/>
                    <a:lumOff val="25000"/>
                  </a:schemeClr>
                </a:solidFill>
                <a:latin typeface="Segoe UI" panose="020B0502040204020203" pitchFamily="34" charset="0"/>
                <a:cs typeface="Segoe UI" panose="020B0502040204020203" pitchFamily="34" charset="0"/>
              </a:rPr>
              <a:t>Cómo</a:t>
            </a:r>
            <a:r>
              <a:rPr lang="en-PH" b="1" dirty="0">
                <a:solidFill>
                  <a:schemeClr val="tx1">
                    <a:lumMod val="75000"/>
                    <a:lumOff val="25000"/>
                  </a:schemeClr>
                </a:solidFill>
                <a:latin typeface="Segoe UI" panose="020B0502040204020203" pitchFamily="34" charset="0"/>
                <a:cs typeface="Segoe UI" panose="020B0502040204020203" pitchFamily="34" charset="0"/>
              </a:rPr>
              <a:t> </a:t>
            </a:r>
            <a:r>
              <a:rPr lang="en-PH" b="1" dirty="0" err="1">
                <a:solidFill>
                  <a:schemeClr val="tx1">
                    <a:lumMod val="75000"/>
                    <a:lumOff val="25000"/>
                  </a:schemeClr>
                </a:solidFill>
                <a:latin typeface="Segoe UI" panose="020B0502040204020203" pitchFamily="34" charset="0"/>
                <a:cs typeface="Segoe UI" panose="020B0502040204020203" pitchFamily="34" charset="0"/>
              </a:rPr>
              <a:t>funciona</a:t>
            </a:r>
            <a:r>
              <a:rPr lang="en-PH" b="1" dirty="0">
                <a:solidFill>
                  <a:schemeClr val="tx1">
                    <a:lumMod val="75000"/>
                    <a:lumOff val="25000"/>
                  </a:schemeClr>
                </a:solidFill>
                <a:latin typeface="Segoe UI" panose="020B0502040204020203" pitchFamily="34" charset="0"/>
                <a:cs typeface="Segoe UI" panose="020B0502040204020203" pitchFamily="34" charset="0"/>
              </a:rPr>
              <a:t> jQuery?</a:t>
            </a:r>
          </a:p>
        </p:txBody>
      </p:sp>
      <p:sp>
        <p:nvSpPr>
          <p:cNvPr id="3" name="Content Placeholder 2"/>
          <p:cNvSpPr>
            <a:spLocks noGrp="1"/>
          </p:cNvSpPr>
          <p:nvPr>
            <p:ph idx="1"/>
          </p:nvPr>
        </p:nvSpPr>
        <p:spPr>
          <a:xfrm>
            <a:off x="1535826" y="697191"/>
            <a:ext cx="10018713" cy="3124201"/>
          </a:xfrm>
        </p:spPr>
        <p:txBody>
          <a:bodyPr/>
          <a:lstStyle/>
          <a:p>
            <a:pPr marL="0" indent="0">
              <a:buNone/>
            </a:pPr>
            <a:r>
              <a:rPr lang="es-PE" sz="1400" b="1" dirty="0">
                <a:solidFill>
                  <a:schemeClr val="tx1">
                    <a:lumMod val="75000"/>
                    <a:lumOff val="25000"/>
                  </a:schemeClr>
                </a:solidFill>
                <a:latin typeface="Arial" panose="020B0604020202020204" pitchFamily="34" charset="0"/>
                <a:cs typeface="Arial" panose="020B0604020202020204" pitchFamily="34" charset="0"/>
              </a:rPr>
              <a:t>Este es un tutorial básico, diseñado para ayudar a comenzar a utilizar jQuery. Si usted no tiene una configuración de página de prueba, sin embargo, empezar por crear la página HTML siguiente:</a:t>
            </a:r>
            <a:endParaRPr lang="en-PH" b="1" dirty="0">
              <a:solidFill>
                <a:schemeClr val="tx1">
                  <a:lumMod val="75000"/>
                  <a:lumOff val="25000"/>
                </a:schemeClr>
              </a:solidFill>
              <a:effectLst/>
              <a:latin typeface="Arial" panose="020B0604020202020204" pitchFamily="34" charset="0"/>
              <a:cs typeface="Arial" panose="020B0604020202020204" pitchFamily="34" charset="0"/>
            </a:endParaRPr>
          </a:p>
          <a:p>
            <a:endParaRPr lang="en-PH" dirty="0">
              <a:solidFill>
                <a:schemeClr val="tx1">
                  <a:lumMod val="75000"/>
                  <a:lumOff val="2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840447907"/>
              </p:ext>
            </p:extLst>
          </p:nvPr>
        </p:nvGraphicFramePr>
        <p:xfrm>
          <a:off x="3017923" y="2195294"/>
          <a:ext cx="8536616" cy="3475922"/>
        </p:xfrm>
        <a:graphic>
          <a:graphicData uri="http://schemas.openxmlformats.org/drawingml/2006/table">
            <a:tbl>
              <a:tblPr/>
              <a:tblGrid>
                <a:gridCol w="434922">
                  <a:extLst>
                    <a:ext uri="{9D8B030D-6E8A-4147-A177-3AD203B41FA5}">
                      <a16:colId xmlns="" xmlns:a16="http://schemas.microsoft.com/office/drawing/2014/main" val="20000"/>
                    </a:ext>
                  </a:extLst>
                </a:gridCol>
                <a:gridCol w="8101694">
                  <a:extLst>
                    <a:ext uri="{9D8B030D-6E8A-4147-A177-3AD203B41FA5}">
                      <a16:colId xmlns="" xmlns:a16="http://schemas.microsoft.com/office/drawing/2014/main" val="20001"/>
                    </a:ext>
                  </a:extLst>
                </a:gridCol>
              </a:tblGrid>
              <a:tr h="2946774">
                <a:tc>
                  <a:txBody>
                    <a:bodyPr/>
                    <a:lstStyle/>
                    <a:p>
                      <a:pPr algn="r" fontAlgn="base"/>
                      <a:r>
                        <a:rPr lang="en-PH" sz="1400" b="0" i="0" dirty="0">
                          <a:effectLst/>
                          <a:latin typeface="Segoe UI" panose="020B0502040204020203" pitchFamily="34" charset="0"/>
                          <a:cs typeface="Segoe UI" panose="020B0502040204020203" pitchFamily="34" charset="0"/>
                        </a:rPr>
                        <a:t>1</a:t>
                      </a:r>
                    </a:p>
                    <a:p>
                      <a:pPr algn="r" fontAlgn="base"/>
                      <a:r>
                        <a:rPr lang="en-PH" sz="1400" b="0" i="0" dirty="0">
                          <a:effectLst/>
                          <a:latin typeface="Segoe UI" panose="020B0502040204020203" pitchFamily="34" charset="0"/>
                          <a:cs typeface="Segoe UI" panose="020B0502040204020203" pitchFamily="34" charset="0"/>
                        </a:rPr>
                        <a:t>2</a:t>
                      </a:r>
                    </a:p>
                    <a:p>
                      <a:pPr algn="r" fontAlgn="base"/>
                      <a:r>
                        <a:rPr lang="en-PH" sz="1400" b="0" i="0" dirty="0">
                          <a:effectLst/>
                          <a:latin typeface="Segoe UI" panose="020B0502040204020203" pitchFamily="34" charset="0"/>
                          <a:cs typeface="Segoe UI" panose="020B0502040204020203" pitchFamily="34" charset="0"/>
                        </a:rPr>
                        <a:t>3</a:t>
                      </a:r>
                    </a:p>
                    <a:p>
                      <a:pPr algn="r" fontAlgn="base"/>
                      <a:r>
                        <a:rPr lang="en-PH" sz="1400" b="0" i="0" dirty="0">
                          <a:effectLst/>
                          <a:latin typeface="Segoe UI" panose="020B0502040204020203" pitchFamily="34" charset="0"/>
                          <a:cs typeface="Segoe UI" panose="020B0502040204020203" pitchFamily="34" charset="0"/>
                        </a:rPr>
                        <a:t>4</a:t>
                      </a:r>
                    </a:p>
                    <a:p>
                      <a:pPr algn="r" fontAlgn="base"/>
                      <a:r>
                        <a:rPr lang="en-PH" sz="1400" b="0" i="0" dirty="0">
                          <a:effectLst/>
                          <a:latin typeface="Segoe UI" panose="020B0502040204020203" pitchFamily="34" charset="0"/>
                          <a:cs typeface="Segoe UI" panose="020B0502040204020203" pitchFamily="34" charset="0"/>
                        </a:rPr>
                        <a:t>5</a:t>
                      </a:r>
                    </a:p>
                    <a:p>
                      <a:pPr algn="r" fontAlgn="base"/>
                      <a:r>
                        <a:rPr lang="en-PH" sz="1400" b="0" i="0" dirty="0">
                          <a:effectLst/>
                          <a:latin typeface="Segoe UI" panose="020B0502040204020203" pitchFamily="34" charset="0"/>
                          <a:cs typeface="Segoe UI" panose="020B0502040204020203" pitchFamily="34" charset="0"/>
                        </a:rPr>
                        <a:t>6</a:t>
                      </a:r>
                    </a:p>
                    <a:p>
                      <a:pPr algn="r" fontAlgn="base"/>
                      <a:r>
                        <a:rPr lang="en-PH" sz="1400" b="0" i="0" dirty="0">
                          <a:effectLst/>
                          <a:latin typeface="Segoe UI" panose="020B0502040204020203" pitchFamily="34" charset="0"/>
                          <a:cs typeface="Segoe UI" panose="020B0502040204020203" pitchFamily="34" charset="0"/>
                        </a:rPr>
                        <a:t>7</a:t>
                      </a:r>
                    </a:p>
                    <a:p>
                      <a:pPr algn="r" fontAlgn="base"/>
                      <a:r>
                        <a:rPr lang="en-PH" sz="1400" b="0" i="0" dirty="0">
                          <a:effectLst/>
                          <a:latin typeface="Segoe UI" panose="020B0502040204020203" pitchFamily="34" charset="0"/>
                          <a:cs typeface="Segoe UI" panose="020B0502040204020203" pitchFamily="34" charset="0"/>
                        </a:rPr>
                        <a:t>8</a:t>
                      </a:r>
                    </a:p>
                    <a:p>
                      <a:pPr algn="r" fontAlgn="base"/>
                      <a:r>
                        <a:rPr lang="en-PH" sz="1400" b="0" i="0" dirty="0">
                          <a:effectLst/>
                          <a:latin typeface="Segoe UI" panose="020B0502040204020203" pitchFamily="34" charset="0"/>
                          <a:cs typeface="Segoe UI" panose="020B0502040204020203" pitchFamily="34" charset="0"/>
                        </a:rPr>
                        <a:t>9</a:t>
                      </a:r>
                    </a:p>
                    <a:p>
                      <a:pPr algn="r" fontAlgn="base"/>
                      <a:r>
                        <a:rPr lang="en-PH" sz="1400" b="0" i="0" dirty="0">
                          <a:effectLst/>
                          <a:latin typeface="Segoe UI" panose="020B0502040204020203" pitchFamily="34" charset="0"/>
                          <a:cs typeface="Segoe UI" panose="020B0502040204020203" pitchFamily="34" charset="0"/>
                        </a:rPr>
                        <a:t>10</a:t>
                      </a:r>
                    </a:p>
                    <a:p>
                      <a:pPr algn="r" fontAlgn="base"/>
                      <a:r>
                        <a:rPr lang="en-PH" sz="1400" b="0" i="0" dirty="0">
                          <a:effectLst/>
                          <a:latin typeface="Segoe UI" panose="020B0502040204020203" pitchFamily="34" charset="0"/>
                          <a:cs typeface="Segoe UI" panose="020B0502040204020203" pitchFamily="34" charset="0"/>
                        </a:rPr>
                        <a:t>11</a:t>
                      </a:r>
                    </a:p>
                    <a:p>
                      <a:pPr algn="r" fontAlgn="base"/>
                      <a:r>
                        <a:rPr lang="en-PH" sz="1400" b="0" i="0" dirty="0">
                          <a:effectLst/>
                          <a:latin typeface="Segoe UI" panose="020B0502040204020203" pitchFamily="34" charset="0"/>
                          <a:cs typeface="Segoe UI" panose="020B0502040204020203" pitchFamily="34" charset="0"/>
                        </a:rPr>
                        <a:t>12</a:t>
                      </a:r>
                    </a:p>
                    <a:p>
                      <a:pPr algn="r" fontAlgn="base"/>
                      <a:r>
                        <a:rPr lang="en-PH" sz="1400" b="0" i="0" dirty="0">
                          <a:effectLst/>
                          <a:latin typeface="Segoe UI" panose="020B0502040204020203" pitchFamily="34" charset="0"/>
                          <a:cs typeface="Segoe UI" panose="020B0502040204020203" pitchFamily="34" charset="0"/>
                        </a:rPr>
                        <a:t>13</a:t>
                      </a:r>
                    </a:p>
                    <a:p>
                      <a:pPr algn="r" fontAlgn="base"/>
                      <a:r>
                        <a:rPr lang="en-PH" sz="1400" b="0" i="0" dirty="0">
                          <a:effectLst/>
                          <a:latin typeface="Segoe UI" panose="020B0502040204020203" pitchFamily="34" charset="0"/>
                          <a:cs typeface="Segoe UI" panose="020B0502040204020203" pitchFamily="34" charset="0"/>
                        </a:rPr>
                        <a:t>14</a:t>
                      </a:r>
                    </a:p>
                    <a:p>
                      <a:pPr algn="r" fontAlgn="base"/>
                      <a:r>
                        <a:rPr lang="en-PH" sz="1400" b="0" i="0" dirty="0">
                          <a:effectLst/>
                          <a:latin typeface="Segoe UI" panose="020B0502040204020203" pitchFamily="34" charset="0"/>
                          <a:cs typeface="Segoe UI" panose="020B0502040204020203" pitchFamily="34" charset="0"/>
                        </a:rPr>
                        <a:t>15</a:t>
                      </a:r>
                    </a:p>
                    <a:p>
                      <a:pPr algn="r" fontAlgn="base"/>
                      <a:r>
                        <a:rPr lang="en-PH" sz="1400" b="0" i="0" dirty="0">
                          <a:effectLst/>
                          <a:latin typeface="Segoe UI" panose="020B0502040204020203" pitchFamily="34" charset="0"/>
                          <a:cs typeface="Segoe UI" panose="020B0502040204020203" pitchFamily="34" charset="0"/>
                        </a:rPr>
                        <a:t>16</a:t>
                      </a:r>
                    </a:p>
                  </a:txBody>
                  <a:tcPr marL="62162" marR="62162" marT="31081" marB="31081" anchor="ctr">
                    <a:lnL>
                      <a:noFill/>
                    </a:lnL>
                    <a:lnR w="19050" cap="flat" cmpd="sng" algn="ctr">
                      <a:solidFill>
                        <a:srgbClr val="999999"/>
                      </a:solidFill>
                      <a:prstDash val="solid"/>
                      <a:round/>
                      <a:headEnd type="none" w="med" len="med"/>
                      <a:tailEnd type="none" w="med" len="med"/>
                    </a:lnR>
                    <a:lnT>
                      <a:noFill/>
                    </a:lnT>
                    <a:lnB>
                      <a:noFill/>
                    </a:lnB>
                    <a:solidFill>
                      <a:srgbClr val="EEEEEE"/>
                    </a:solidFill>
                  </a:tcPr>
                </a:tc>
                <a:tc>
                  <a:txBody>
                    <a:bodyPr/>
                    <a:lstStyle/>
                    <a:p>
                      <a:pPr algn="l" fontAlgn="base"/>
                      <a:r>
                        <a:rPr lang="en-PH" sz="1400" b="1" i="0" dirty="0">
                          <a:solidFill>
                            <a:srgbClr val="999999"/>
                          </a:solidFill>
                          <a:effectLst/>
                          <a:latin typeface="Segoe UI" panose="020B0502040204020203" pitchFamily="34" charset="0"/>
                          <a:cs typeface="Segoe UI" panose="020B0502040204020203" pitchFamily="34" charset="0"/>
                        </a:rPr>
                        <a:t>&lt;!</a:t>
                      </a:r>
                      <a:r>
                        <a:rPr lang="en-PH" sz="1400" b="1" i="0" dirty="0" err="1">
                          <a:solidFill>
                            <a:srgbClr val="999999"/>
                          </a:solidFill>
                          <a:effectLst/>
                          <a:latin typeface="Segoe UI" panose="020B0502040204020203" pitchFamily="34" charset="0"/>
                          <a:cs typeface="Segoe UI" panose="020B0502040204020203" pitchFamily="34" charset="0"/>
                        </a:rPr>
                        <a:t>doctype</a:t>
                      </a:r>
                      <a:r>
                        <a:rPr lang="en-PH" sz="1400" b="1" i="0" dirty="0">
                          <a:solidFill>
                            <a:srgbClr val="999999"/>
                          </a:solidFill>
                          <a:effectLst/>
                          <a:latin typeface="Segoe UI" panose="020B0502040204020203" pitchFamily="34" charset="0"/>
                          <a:cs typeface="Segoe UI" panose="020B0502040204020203" pitchFamily="34" charset="0"/>
                        </a:rPr>
                        <a:t> html&gt;</a:t>
                      </a:r>
                      <a:endParaRPr lang="en-PH" sz="1400" b="0" i="0" dirty="0">
                        <a:effectLst/>
                        <a:latin typeface="Segoe UI" panose="020B0502040204020203" pitchFamily="34" charset="0"/>
                        <a:cs typeface="Segoe UI" panose="020B0502040204020203" pitchFamily="34" charset="0"/>
                      </a:endParaRPr>
                    </a:p>
                    <a:p>
                      <a:pPr algn="l" fontAlgn="base"/>
                      <a:r>
                        <a:rPr lang="en-PH" sz="1400" b="0" i="0" dirty="0">
                          <a:solidFill>
                            <a:srgbClr val="000080"/>
                          </a:solidFill>
                          <a:effectLst/>
                          <a:latin typeface="Segoe UI" panose="020B0502040204020203" pitchFamily="34" charset="0"/>
                          <a:cs typeface="Segoe UI" panose="020B0502040204020203" pitchFamily="34" charset="0"/>
                        </a:rPr>
                        <a:t>&lt;html&gt;</a:t>
                      </a:r>
                      <a:endParaRPr lang="en-PH" sz="1400" b="0" i="0" dirty="0">
                        <a:effectLst/>
                        <a:latin typeface="Segoe UI" panose="020B0502040204020203" pitchFamily="34" charset="0"/>
                        <a:cs typeface="Segoe UI" panose="020B0502040204020203" pitchFamily="34" charset="0"/>
                      </a:endParaRPr>
                    </a:p>
                    <a:p>
                      <a:pPr algn="l" fontAlgn="base"/>
                      <a:r>
                        <a:rPr lang="en-PH" sz="1400" b="0" i="0" dirty="0">
                          <a:solidFill>
                            <a:srgbClr val="000080"/>
                          </a:solidFill>
                          <a:effectLst/>
                          <a:latin typeface="Segoe UI" panose="020B0502040204020203" pitchFamily="34" charset="0"/>
                          <a:cs typeface="Segoe UI" panose="020B0502040204020203" pitchFamily="34" charset="0"/>
                        </a:rPr>
                        <a:t>&lt;head&gt;</a:t>
                      </a:r>
                      <a:endParaRPr lang="en-PH" sz="1400" b="0" i="0" dirty="0">
                        <a:effectLst/>
                        <a:latin typeface="Segoe UI" panose="020B0502040204020203" pitchFamily="34" charset="0"/>
                        <a:cs typeface="Segoe UI" panose="020B0502040204020203" pitchFamily="34" charset="0"/>
                      </a:endParaRPr>
                    </a:p>
                    <a:p>
                      <a:pPr algn="l" fontAlgn="base"/>
                      <a:r>
                        <a:rPr lang="en-PH" sz="1400" b="0" i="0" dirty="0">
                          <a:solidFill>
                            <a:srgbClr val="000080"/>
                          </a:solidFill>
                          <a:effectLst/>
                          <a:latin typeface="Segoe UI" panose="020B0502040204020203" pitchFamily="34" charset="0"/>
                          <a:cs typeface="Segoe UI" panose="020B0502040204020203" pitchFamily="34" charset="0"/>
                        </a:rPr>
                        <a:t>&lt;meta </a:t>
                      </a:r>
                      <a:r>
                        <a:rPr lang="en-PH" sz="1400" b="0" i="0" dirty="0">
                          <a:solidFill>
                            <a:srgbClr val="008080"/>
                          </a:solidFill>
                          <a:effectLst/>
                          <a:latin typeface="Segoe UI" panose="020B0502040204020203" pitchFamily="34" charset="0"/>
                          <a:cs typeface="Segoe UI" panose="020B0502040204020203" pitchFamily="34" charset="0"/>
                        </a:rPr>
                        <a:t>charset</a:t>
                      </a:r>
                      <a:r>
                        <a:rPr lang="en-PH" sz="1400" b="0" i="0" dirty="0">
                          <a:solidFill>
                            <a:srgbClr val="000080"/>
                          </a:solidFill>
                          <a:effectLst/>
                          <a:latin typeface="Segoe UI" panose="020B0502040204020203" pitchFamily="34" charset="0"/>
                          <a:cs typeface="Segoe UI" panose="020B0502040204020203" pitchFamily="34" charset="0"/>
                        </a:rPr>
                        <a:t>=</a:t>
                      </a:r>
                      <a:r>
                        <a:rPr lang="en-PH" sz="1400" b="0" i="0" dirty="0">
                          <a:solidFill>
                            <a:srgbClr val="DD1144"/>
                          </a:solidFill>
                          <a:effectLst/>
                          <a:latin typeface="Segoe UI" panose="020B0502040204020203" pitchFamily="34" charset="0"/>
                          <a:cs typeface="Segoe UI" panose="020B0502040204020203" pitchFamily="34" charset="0"/>
                        </a:rPr>
                        <a:t>"utf-8"</a:t>
                      </a:r>
                      <a:r>
                        <a:rPr lang="en-PH" sz="1400" b="0" i="0" dirty="0">
                          <a:solidFill>
                            <a:srgbClr val="000080"/>
                          </a:solidFill>
                          <a:effectLst/>
                          <a:latin typeface="Segoe UI" panose="020B0502040204020203" pitchFamily="34" charset="0"/>
                          <a:cs typeface="Segoe UI" panose="020B0502040204020203" pitchFamily="34" charset="0"/>
                        </a:rPr>
                        <a:t> /&gt;</a:t>
                      </a:r>
                      <a:endParaRPr lang="en-PH" sz="1400" b="0" i="0" dirty="0">
                        <a:effectLst/>
                        <a:latin typeface="Segoe UI" panose="020B0502040204020203" pitchFamily="34" charset="0"/>
                        <a:cs typeface="Segoe UI" panose="020B0502040204020203" pitchFamily="34" charset="0"/>
                      </a:endParaRPr>
                    </a:p>
                    <a:p>
                      <a:pPr algn="l" fontAlgn="base"/>
                      <a:r>
                        <a:rPr lang="en-PH" sz="1400" b="0" i="0" dirty="0">
                          <a:solidFill>
                            <a:srgbClr val="000080"/>
                          </a:solidFill>
                          <a:effectLst/>
                          <a:latin typeface="Segoe UI" panose="020B0502040204020203" pitchFamily="34" charset="0"/>
                          <a:cs typeface="Segoe UI" panose="020B0502040204020203" pitchFamily="34" charset="0"/>
                        </a:rPr>
                        <a:t>&lt;title&gt;</a:t>
                      </a:r>
                      <a:r>
                        <a:rPr lang="en-PH" sz="1400" b="0" i="0" dirty="0">
                          <a:effectLst/>
                          <a:latin typeface="Segoe UI" panose="020B0502040204020203" pitchFamily="34" charset="0"/>
                          <a:cs typeface="Segoe UI" panose="020B0502040204020203" pitchFamily="34" charset="0"/>
                        </a:rPr>
                        <a:t>Demo</a:t>
                      </a:r>
                      <a:r>
                        <a:rPr lang="en-PH" sz="1400" b="0" i="0" dirty="0">
                          <a:solidFill>
                            <a:srgbClr val="000080"/>
                          </a:solidFill>
                          <a:effectLst/>
                          <a:latin typeface="Segoe UI" panose="020B0502040204020203" pitchFamily="34" charset="0"/>
                          <a:cs typeface="Segoe UI" panose="020B0502040204020203" pitchFamily="34" charset="0"/>
                        </a:rPr>
                        <a:t>&lt;/title&gt;</a:t>
                      </a:r>
                      <a:endParaRPr lang="en-PH" sz="1400" b="0" i="0" dirty="0">
                        <a:effectLst/>
                        <a:latin typeface="Segoe UI" panose="020B0502040204020203" pitchFamily="34" charset="0"/>
                        <a:cs typeface="Segoe UI" panose="020B0502040204020203" pitchFamily="34" charset="0"/>
                      </a:endParaRPr>
                    </a:p>
                    <a:p>
                      <a:pPr algn="l" fontAlgn="base"/>
                      <a:r>
                        <a:rPr lang="en-PH" sz="1400" b="0" i="0" dirty="0">
                          <a:solidFill>
                            <a:srgbClr val="000080"/>
                          </a:solidFill>
                          <a:effectLst/>
                          <a:latin typeface="Segoe UI" panose="020B0502040204020203" pitchFamily="34" charset="0"/>
                          <a:cs typeface="Segoe UI" panose="020B0502040204020203" pitchFamily="34" charset="0"/>
                        </a:rPr>
                        <a:t>&lt;/head&gt;</a:t>
                      </a:r>
                      <a:endParaRPr lang="en-PH" sz="1400" b="0" i="0" dirty="0">
                        <a:effectLst/>
                        <a:latin typeface="Segoe UI" panose="020B0502040204020203" pitchFamily="34" charset="0"/>
                        <a:cs typeface="Segoe UI" panose="020B0502040204020203" pitchFamily="34" charset="0"/>
                      </a:endParaRPr>
                    </a:p>
                    <a:p>
                      <a:pPr algn="l" fontAlgn="base"/>
                      <a:r>
                        <a:rPr lang="en-PH" sz="1400" b="0" i="0" dirty="0">
                          <a:solidFill>
                            <a:srgbClr val="000080"/>
                          </a:solidFill>
                          <a:effectLst/>
                          <a:latin typeface="Segoe UI" panose="020B0502040204020203" pitchFamily="34" charset="0"/>
                          <a:cs typeface="Segoe UI" panose="020B0502040204020203" pitchFamily="34" charset="0"/>
                        </a:rPr>
                        <a:t>&lt;body&gt;</a:t>
                      </a:r>
                      <a:endParaRPr lang="en-PH" sz="1400" b="0" i="0" dirty="0">
                        <a:effectLst/>
                        <a:latin typeface="Segoe UI" panose="020B0502040204020203" pitchFamily="34" charset="0"/>
                        <a:cs typeface="Segoe UI" panose="020B0502040204020203" pitchFamily="34" charset="0"/>
                      </a:endParaRPr>
                    </a:p>
                    <a:p>
                      <a:pPr algn="l" fontAlgn="base"/>
                      <a:r>
                        <a:rPr lang="en-PH" sz="1400" b="0" i="0" dirty="0">
                          <a:solidFill>
                            <a:srgbClr val="000080"/>
                          </a:solidFill>
                          <a:effectLst/>
                          <a:latin typeface="Segoe UI" panose="020B0502040204020203" pitchFamily="34" charset="0"/>
                          <a:cs typeface="Segoe UI" panose="020B0502040204020203" pitchFamily="34" charset="0"/>
                        </a:rPr>
                        <a:t>&lt;a </a:t>
                      </a:r>
                      <a:r>
                        <a:rPr lang="en-PH" sz="1400" b="0" i="0" dirty="0" err="1">
                          <a:solidFill>
                            <a:srgbClr val="008080"/>
                          </a:solidFill>
                          <a:effectLst/>
                          <a:latin typeface="Segoe UI" panose="020B0502040204020203" pitchFamily="34" charset="0"/>
                          <a:cs typeface="Segoe UI" panose="020B0502040204020203" pitchFamily="34" charset="0"/>
                        </a:rPr>
                        <a:t>href</a:t>
                      </a:r>
                      <a:r>
                        <a:rPr lang="en-PH" sz="1400" b="0" i="0" dirty="0">
                          <a:solidFill>
                            <a:srgbClr val="000080"/>
                          </a:solidFill>
                          <a:effectLst/>
                          <a:latin typeface="Segoe UI" panose="020B0502040204020203" pitchFamily="34" charset="0"/>
                          <a:cs typeface="Segoe UI" panose="020B0502040204020203" pitchFamily="34" charset="0"/>
                        </a:rPr>
                        <a:t>=</a:t>
                      </a:r>
                      <a:r>
                        <a:rPr lang="en-PH" sz="1400" b="0" i="0" dirty="0">
                          <a:solidFill>
                            <a:srgbClr val="DD1144"/>
                          </a:solidFill>
                          <a:effectLst/>
                          <a:latin typeface="Segoe UI" panose="020B0502040204020203" pitchFamily="34" charset="0"/>
                          <a:cs typeface="Segoe UI" panose="020B0502040204020203" pitchFamily="34" charset="0"/>
                        </a:rPr>
                        <a:t>"http://jquery.com/"</a:t>
                      </a:r>
                      <a:r>
                        <a:rPr lang="en-PH" sz="1400" b="0" i="0" dirty="0">
                          <a:solidFill>
                            <a:srgbClr val="000080"/>
                          </a:solidFill>
                          <a:effectLst/>
                          <a:latin typeface="Segoe UI" panose="020B0502040204020203" pitchFamily="34" charset="0"/>
                          <a:cs typeface="Segoe UI" panose="020B0502040204020203" pitchFamily="34" charset="0"/>
                        </a:rPr>
                        <a:t>&gt;</a:t>
                      </a:r>
                      <a:r>
                        <a:rPr lang="en-PH" sz="1400" b="0" i="0" dirty="0">
                          <a:effectLst/>
                          <a:latin typeface="Segoe UI" panose="020B0502040204020203" pitchFamily="34" charset="0"/>
                          <a:cs typeface="Segoe UI" panose="020B0502040204020203" pitchFamily="34" charset="0"/>
                        </a:rPr>
                        <a:t>jQuery</a:t>
                      </a:r>
                      <a:r>
                        <a:rPr lang="en-PH" sz="1400" b="0" i="0" dirty="0">
                          <a:solidFill>
                            <a:srgbClr val="000080"/>
                          </a:solidFill>
                          <a:effectLst/>
                          <a:latin typeface="Segoe UI" panose="020B0502040204020203" pitchFamily="34" charset="0"/>
                          <a:cs typeface="Segoe UI" panose="020B0502040204020203" pitchFamily="34" charset="0"/>
                        </a:rPr>
                        <a:t>&lt;/a&gt;</a:t>
                      </a:r>
                      <a:endParaRPr lang="en-PH" sz="1400" b="0" i="0" dirty="0">
                        <a:effectLst/>
                        <a:latin typeface="Segoe UI" panose="020B0502040204020203" pitchFamily="34" charset="0"/>
                        <a:cs typeface="Segoe UI" panose="020B0502040204020203" pitchFamily="34" charset="0"/>
                      </a:endParaRPr>
                    </a:p>
                    <a:p>
                      <a:pPr algn="l" fontAlgn="base"/>
                      <a:r>
                        <a:rPr lang="en-PH" sz="1400" b="0" i="0" dirty="0">
                          <a:solidFill>
                            <a:srgbClr val="000080"/>
                          </a:solidFill>
                          <a:effectLst/>
                          <a:latin typeface="Segoe UI" panose="020B0502040204020203" pitchFamily="34" charset="0"/>
                          <a:cs typeface="Segoe UI" panose="020B0502040204020203" pitchFamily="34" charset="0"/>
                        </a:rPr>
                        <a:t>&lt;script </a:t>
                      </a:r>
                      <a:r>
                        <a:rPr lang="en-PH" sz="1400" b="0" i="0" dirty="0" err="1">
                          <a:solidFill>
                            <a:srgbClr val="008080"/>
                          </a:solidFill>
                          <a:effectLst/>
                          <a:latin typeface="Segoe UI" panose="020B0502040204020203" pitchFamily="34" charset="0"/>
                          <a:cs typeface="Segoe UI" panose="020B0502040204020203" pitchFamily="34" charset="0"/>
                        </a:rPr>
                        <a:t>src</a:t>
                      </a:r>
                      <a:r>
                        <a:rPr lang="en-PH" sz="1400" b="0" i="0" dirty="0">
                          <a:solidFill>
                            <a:srgbClr val="000080"/>
                          </a:solidFill>
                          <a:effectLst/>
                          <a:latin typeface="Segoe UI" panose="020B0502040204020203" pitchFamily="34" charset="0"/>
                          <a:cs typeface="Segoe UI" panose="020B0502040204020203" pitchFamily="34" charset="0"/>
                        </a:rPr>
                        <a:t>=</a:t>
                      </a:r>
                      <a:r>
                        <a:rPr lang="en-PH" sz="1400" b="0" i="0" dirty="0">
                          <a:solidFill>
                            <a:srgbClr val="DD1144"/>
                          </a:solidFill>
                          <a:effectLst/>
                          <a:latin typeface="Segoe UI" panose="020B0502040204020203" pitchFamily="34" charset="0"/>
                          <a:cs typeface="Segoe UI" panose="020B0502040204020203" pitchFamily="34" charset="0"/>
                        </a:rPr>
                        <a:t>"jquery.js"</a:t>
                      </a:r>
                      <a:r>
                        <a:rPr lang="en-PH" sz="1400" b="0" i="0" dirty="0">
                          <a:solidFill>
                            <a:srgbClr val="000080"/>
                          </a:solidFill>
                          <a:effectLst/>
                          <a:latin typeface="Segoe UI" panose="020B0502040204020203" pitchFamily="34" charset="0"/>
                          <a:cs typeface="Segoe UI" panose="020B0502040204020203" pitchFamily="34" charset="0"/>
                        </a:rPr>
                        <a:t>&gt;&lt;/script&gt;</a:t>
                      </a:r>
                      <a:endParaRPr lang="en-PH" sz="1400" b="0" i="0" dirty="0">
                        <a:effectLst/>
                        <a:latin typeface="Segoe UI" panose="020B0502040204020203" pitchFamily="34" charset="0"/>
                        <a:cs typeface="Segoe UI" panose="020B0502040204020203" pitchFamily="34" charset="0"/>
                      </a:endParaRPr>
                    </a:p>
                    <a:p>
                      <a:pPr algn="l" fontAlgn="base"/>
                      <a:r>
                        <a:rPr lang="en-PH" sz="1400" b="0" i="0" dirty="0">
                          <a:solidFill>
                            <a:srgbClr val="000080"/>
                          </a:solidFill>
                          <a:effectLst/>
                          <a:latin typeface="Segoe UI" panose="020B0502040204020203" pitchFamily="34" charset="0"/>
                          <a:cs typeface="Segoe UI" panose="020B0502040204020203" pitchFamily="34" charset="0"/>
                        </a:rPr>
                        <a:t>&lt;script&gt;</a:t>
                      </a:r>
                      <a:endParaRPr lang="en-PH" sz="1400" b="0" i="0" dirty="0">
                        <a:effectLst/>
                        <a:latin typeface="Segoe UI" panose="020B0502040204020203" pitchFamily="34" charset="0"/>
                        <a:cs typeface="Segoe UI" panose="020B0502040204020203" pitchFamily="34" charset="0"/>
                      </a:endParaRPr>
                    </a:p>
                    <a:p>
                      <a:pPr algn="l" fontAlgn="base"/>
                      <a:r>
                        <a:rPr lang="en-PH" sz="1400" b="0" i="1" dirty="0">
                          <a:solidFill>
                            <a:srgbClr val="999988"/>
                          </a:solidFill>
                          <a:effectLst/>
                          <a:latin typeface="Segoe UI" panose="020B0502040204020203" pitchFamily="34" charset="0"/>
                          <a:cs typeface="Segoe UI" panose="020B0502040204020203" pitchFamily="34" charset="0"/>
                        </a:rPr>
                        <a:t>// Your code goes here.</a:t>
                      </a:r>
                      <a:endParaRPr lang="en-PH" sz="1400" b="0" i="0" dirty="0">
                        <a:effectLst/>
                        <a:latin typeface="Segoe UI" panose="020B0502040204020203" pitchFamily="34" charset="0"/>
                        <a:cs typeface="Segoe UI" panose="020B0502040204020203" pitchFamily="34" charset="0"/>
                      </a:endParaRPr>
                    </a:p>
                    <a:p>
                      <a:pPr algn="l" fontAlgn="base"/>
                      <a:r>
                        <a:rPr lang="en-PH" sz="1400" b="0" i="0" dirty="0">
                          <a:solidFill>
                            <a:srgbClr val="000080"/>
                          </a:solidFill>
                          <a:effectLst/>
                          <a:latin typeface="Segoe UI" panose="020B0502040204020203" pitchFamily="34" charset="0"/>
                          <a:cs typeface="Segoe UI" panose="020B0502040204020203" pitchFamily="34" charset="0"/>
                        </a:rPr>
                        <a:t>&lt;/script&gt;</a:t>
                      </a:r>
                      <a:endParaRPr lang="en-PH" sz="1400" b="0" i="0" dirty="0">
                        <a:effectLst/>
                        <a:latin typeface="Segoe UI" panose="020B0502040204020203" pitchFamily="34" charset="0"/>
                        <a:cs typeface="Segoe UI" panose="020B0502040204020203" pitchFamily="34" charset="0"/>
                      </a:endParaRPr>
                    </a:p>
                    <a:p>
                      <a:pPr algn="l" fontAlgn="base"/>
                      <a:r>
                        <a:rPr lang="en-PH" sz="1400" b="0" i="0" dirty="0">
                          <a:solidFill>
                            <a:srgbClr val="000080"/>
                          </a:solidFill>
                          <a:effectLst/>
                          <a:latin typeface="Segoe UI" panose="020B0502040204020203" pitchFamily="34" charset="0"/>
                          <a:cs typeface="Segoe UI" panose="020B0502040204020203" pitchFamily="34" charset="0"/>
                        </a:rPr>
                        <a:t>&lt;/body&gt;</a:t>
                      </a:r>
                      <a:endParaRPr lang="en-PH" sz="1400" b="0" i="0" dirty="0">
                        <a:effectLst/>
                        <a:latin typeface="Segoe UI" panose="020B0502040204020203" pitchFamily="34" charset="0"/>
                        <a:cs typeface="Segoe UI" panose="020B0502040204020203" pitchFamily="34" charset="0"/>
                      </a:endParaRPr>
                    </a:p>
                    <a:p>
                      <a:pPr algn="l" fontAlgn="base"/>
                      <a:r>
                        <a:rPr lang="en-PH" sz="1400" b="0" i="0" dirty="0">
                          <a:solidFill>
                            <a:srgbClr val="000080"/>
                          </a:solidFill>
                          <a:effectLst/>
                          <a:latin typeface="Segoe UI" panose="020B0502040204020203" pitchFamily="34" charset="0"/>
                          <a:cs typeface="Segoe UI" panose="020B0502040204020203" pitchFamily="34" charset="0"/>
                        </a:rPr>
                        <a:t>&lt;/html&gt;</a:t>
                      </a:r>
                      <a:endParaRPr lang="en-PH" sz="1400" b="0" i="0" dirty="0">
                        <a:effectLst/>
                        <a:latin typeface="Segoe UI" panose="020B0502040204020203" pitchFamily="34" charset="0"/>
                        <a:cs typeface="Segoe UI" panose="020B0502040204020203" pitchFamily="34" charset="0"/>
                      </a:endParaRPr>
                    </a:p>
                  </a:txBody>
                  <a:tcPr marL="62162" marR="62162" marT="31081" marB="31081" anchor="ctr">
                    <a:lnL w="19050" cap="flat" cmpd="sng" algn="ctr">
                      <a:solidFill>
                        <a:srgbClr val="999999"/>
                      </a:solidFill>
                      <a:prstDash val="solid"/>
                      <a:round/>
                      <a:headEnd type="none" w="med" len="med"/>
                      <a:tailEnd type="none" w="med" len="med"/>
                    </a:lnL>
                    <a:lnR>
                      <a:noFill/>
                    </a:lnR>
                    <a:lnT>
                      <a:noFill/>
                    </a:lnT>
                    <a:lnB>
                      <a:noFill/>
                    </a:lnB>
                    <a:solidFill>
                      <a:srgbClr val="EEEEEE"/>
                    </a:solidFill>
                  </a:tcPr>
                </a:tc>
                <a:extLst>
                  <a:ext uri="{0D108BD9-81ED-4DB2-BD59-A6C34878D82A}">
                    <a16:rowId xmlns="" xmlns:a16="http://schemas.microsoft.com/office/drawing/2014/main" val="10000"/>
                  </a:ext>
                </a:extLst>
              </a:tr>
            </a:tbl>
          </a:graphicData>
        </a:graphic>
      </p:graphicFrame>
      <p:sp>
        <p:nvSpPr>
          <p:cNvPr id="5" name="TextBox 4"/>
          <p:cNvSpPr txBox="1"/>
          <p:nvPr/>
        </p:nvSpPr>
        <p:spPr>
          <a:xfrm>
            <a:off x="1867437" y="1053975"/>
            <a:ext cx="2152769" cy="369332"/>
          </a:xfrm>
          <a:prstGeom prst="rect">
            <a:avLst/>
          </a:prstGeom>
          <a:noFill/>
        </p:spPr>
        <p:txBody>
          <a:bodyPr wrap="none" rtlCol="0">
            <a:spAutoFit/>
          </a:bodyPr>
          <a:lstStyle/>
          <a:p>
            <a:r>
              <a:rPr lang="en-PH" b="1" dirty="0">
                <a:solidFill>
                  <a:schemeClr val="tx1">
                    <a:lumMod val="75000"/>
                    <a:lumOff val="25000"/>
                  </a:schemeClr>
                </a:solidFill>
                <a:latin typeface="Segoe UI" panose="020B0502040204020203" pitchFamily="34" charset="0"/>
                <a:cs typeface="Segoe UI" panose="020B0502040204020203" pitchFamily="34" charset="0"/>
              </a:rPr>
              <a:t>jQuery: The Basics</a:t>
            </a:r>
          </a:p>
        </p:txBody>
      </p:sp>
      <p:sp>
        <p:nvSpPr>
          <p:cNvPr id="11" name="Rectangle 5"/>
          <p:cNvSpPr>
            <a:spLocks noChangeArrowheads="1"/>
          </p:cNvSpPr>
          <p:nvPr/>
        </p:nvSpPr>
        <p:spPr bwMode="auto">
          <a:xfrm>
            <a:off x="1867437" y="5971625"/>
            <a:ext cx="9784704" cy="5232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s-PE" sz="1400" b="1" dirty="0">
                <a:solidFill>
                  <a:schemeClr val="tx1">
                    <a:lumMod val="75000"/>
                    <a:lumOff val="25000"/>
                  </a:schemeClr>
                </a:solidFill>
                <a:cs typeface="Arial" panose="020B0604020202020204" pitchFamily="34" charset="0"/>
              </a:rPr>
              <a:t>El atributo </a:t>
            </a:r>
            <a:r>
              <a:rPr lang="es-PE" sz="1400" b="1" dirty="0" err="1">
                <a:solidFill>
                  <a:schemeClr val="tx1">
                    <a:lumMod val="75000"/>
                    <a:lumOff val="25000"/>
                  </a:schemeClr>
                </a:solidFill>
                <a:cs typeface="Arial" panose="020B0604020202020204" pitchFamily="34" charset="0"/>
              </a:rPr>
              <a:t>src</a:t>
            </a:r>
            <a:r>
              <a:rPr lang="es-PE" sz="1400" b="1" dirty="0">
                <a:solidFill>
                  <a:schemeClr val="tx1">
                    <a:lumMod val="75000"/>
                    <a:lumOff val="25000"/>
                  </a:schemeClr>
                </a:solidFill>
                <a:cs typeface="Arial" panose="020B0604020202020204" pitchFamily="34" charset="0"/>
              </a:rPr>
              <a:t> en el elemento &lt;script&gt; debe apuntar a una copia de jQuery. Descargar una copia de jQuery desde la página de Descarga de jQuery y almacenar archivos t jquery.js en el mismo directorio que el archivo HTML.</a:t>
            </a:r>
            <a:endParaRPr kumimoji="0" lang="en-US" sz="1400" b="1" i="0" u="none" strike="noStrike" cap="none" normalizeH="0" baseline="0" dirty="0">
              <a:ln>
                <a:noFill/>
              </a:ln>
              <a:solidFill>
                <a:schemeClr val="tx1">
                  <a:lumMod val="75000"/>
                  <a:lumOff val="25000"/>
                </a:schemeClr>
              </a:solidFill>
              <a:effectLst/>
              <a:cs typeface="Arial" panose="020B0604020202020204" pitchFamily="34" charset="0"/>
            </a:endParaRPr>
          </a:p>
        </p:txBody>
      </p:sp>
    </p:spTree>
    <p:extLst>
      <p:ext uri="{BB962C8B-B14F-4D97-AF65-F5344CB8AC3E}">
        <p14:creationId xmlns:p14="http://schemas.microsoft.com/office/powerpoint/2010/main" val="2873791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018713" cy="1752599"/>
          </a:xfrm>
        </p:spPr>
        <p:txBody>
          <a:bodyPr/>
          <a:lstStyle/>
          <a:p>
            <a:r>
              <a:rPr lang="es-PE" dirty="0"/>
              <a:t>ventajas</a:t>
            </a:r>
            <a:endParaRPr lang="es-ES" dirty="0"/>
          </a:p>
        </p:txBody>
      </p:sp>
      <p:sp>
        <p:nvSpPr>
          <p:cNvPr id="3" name="Marcador de contenido 2"/>
          <p:cNvSpPr>
            <a:spLocks noGrp="1"/>
          </p:cNvSpPr>
          <p:nvPr>
            <p:ph idx="1"/>
          </p:nvPr>
        </p:nvSpPr>
        <p:spPr>
          <a:xfrm>
            <a:off x="1779277" y="2549012"/>
            <a:ext cx="10018713" cy="3124201"/>
          </a:xfrm>
        </p:spPr>
        <p:txBody>
          <a:bodyPr>
            <a:normAutofit fontScale="25000" lnSpcReduction="20000"/>
          </a:bodyPr>
          <a:lstStyle/>
          <a:p>
            <a:pPr marL="0" indent="0">
              <a:buNone/>
            </a:pPr>
            <a:r>
              <a:rPr lang="es-PE" sz="7200" b="1" dirty="0">
                <a:latin typeface="Arial" panose="020B0604020202020204" pitchFamily="34" charset="0"/>
                <a:cs typeface="Arial" panose="020B0604020202020204" pitchFamily="34" charset="0"/>
              </a:rPr>
              <a:t>La ventaja principal de jQuery es que es mucho más fácil que sus competidores. Usted puede agregar </a:t>
            </a:r>
            <a:r>
              <a:rPr lang="es-PE" sz="7200" b="1" dirty="0" err="1">
                <a:latin typeface="Arial" panose="020B0604020202020204" pitchFamily="34" charset="0"/>
                <a:cs typeface="Arial" panose="020B0604020202020204" pitchFamily="34" charset="0"/>
              </a:rPr>
              <a:t>plugins</a:t>
            </a:r>
            <a:r>
              <a:rPr lang="es-PE" sz="7200" b="1" dirty="0">
                <a:latin typeface="Arial" panose="020B0604020202020204" pitchFamily="34" charset="0"/>
                <a:cs typeface="Arial" panose="020B0604020202020204" pitchFamily="34" charset="0"/>
              </a:rPr>
              <a:t> </a:t>
            </a:r>
            <a:r>
              <a:rPr lang="es-PE" sz="7200" b="1" dirty="0" smtClean="0">
                <a:latin typeface="Arial" panose="020B0604020202020204" pitchFamily="34" charset="0"/>
                <a:cs typeface="Arial" panose="020B0604020202020204" pitchFamily="34" charset="0"/>
              </a:rPr>
              <a:t> fácilmente</a:t>
            </a:r>
            <a:r>
              <a:rPr lang="es-PE" sz="7200" b="1" dirty="0">
                <a:latin typeface="Arial" panose="020B0604020202020204" pitchFamily="34" charset="0"/>
                <a:cs typeface="Arial" panose="020B0604020202020204" pitchFamily="34" charset="0"/>
              </a:rPr>
              <a:t>, traduciéndose esto en un ahorro substancial de tiempo y esfuerzo. De hecho, una de las principales razones por la cual Resig y su equipo crearon jQuery fue para ganar tiempo (en el mundo de desarrollo web, tiempo importa mucho).</a:t>
            </a:r>
          </a:p>
          <a:p>
            <a:pPr marL="0" indent="0">
              <a:buNone/>
            </a:pPr>
            <a:r>
              <a:rPr lang="es-PE" sz="7200" b="1" dirty="0">
                <a:latin typeface="Arial" panose="020B0604020202020204" pitchFamily="34" charset="0"/>
                <a:cs typeface="Arial" panose="020B0604020202020204" pitchFamily="34" charset="0"/>
              </a:rPr>
              <a:t>La licencia </a:t>
            </a:r>
            <a:r>
              <a:rPr lang="es-PE" sz="7200" b="1" dirty="0">
                <a:latin typeface="Arial" panose="020B0604020202020204" pitchFamily="34" charset="0"/>
                <a:cs typeface="Arial" panose="020B0604020202020204" pitchFamily="34" charset="0"/>
              </a:rPr>
              <a:t>O</a:t>
            </a:r>
            <a:r>
              <a:rPr lang="es-PE" sz="7200" b="1" dirty="0" smtClean="0">
                <a:latin typeface="Arial" panose="020B0604020202020204" pitchFamily="34" charset="0"/>
                <a:cs typeface="Arial" panose="020B0604020202020204" pitchFamily="34" charset="0"/>
              </a:rPr>
              <a:t>pen </a:t>
            </a:r>
            <a:r>
              <a:rPr lang="es-PE" sz="7200" b="1" dirty="0">
                <a:latin typeface="Arial" panose="020B0604020202020204" pitchFamily="34" charset="0"/>
                <a:cs typeface="Arial" panose="020B0604020202020204" pitchFamily="34" charset="0"/>
              </a:rPr>
              <a:t>S</a:t>
            </a:r>
            <a:r>
              <a:rPr lang="es-PE" sz="7200" b="1" dirty="0" smtClean="0">
                <a:latin typeface="Arial" panose="020B0604020202020204" pitchFamily="34" charset="0"/>
                <a:cs typeface="Arial" panose="020B0604020202020204" pitchFamily="34" charset="0"/>
              </a:rPr>
              <a:t>ource </a:t>
            </a:r>
            <a:r>
              <a:rPr lang="es-PE" sz="7200" b="1" dirty="0">
                <a:latin typeface="Arial" panose="020B0604020202020204" pitchFamily="34" charset="0"/>
                <a:cs typeface="Arial" panose="020B0604020202020204" pitchFamily="34" charset="0"/>
              </a:rPr>
              <a:t>de jQuery permite que la librería siempre cuente con soporte constante y rápido, publicándose actualizaciones de manera constante. La comunidad jQuery es activa y sumamente trabajadora.</a:t>
            </a:r>
          </a:p>
          <a:p>
            <a:pPr marL="0" indent="0">
              <a:buNone/>
            </a:pPr>
            <a:r>
              <a:rPr lang="es-PE" sz="7200" b="1" dirty="0">
                <a:latin typeface="Arial" panose="020B0604020202020204" pitchFamily="34" charset="0"/>
                <a:cs typeface="Arial" panose="020B0604020202020204" pitchFamily="34" charset="0"/>
              </a:rPr>
              <a:t>Otra ventaja de jQuery sobre sus competidores como Flash y puro CSS es su excelente integración con AJAX.</a:t>
            </a:r>
          </a:p>
          <a:p>
            <a:pPr marL="0" indent="0">
              <a:buNone/>
            </a:pPr>
            <a:r>
              <a:rPr lang="es-PE" sz="7200" b="1" dirty="0">
                <a:latin typeface="Arial" panose="020B0604020202020204" pitchFamily="34" charset="0"/>
                <a:cs typeface="Arial" panose="020B0604020202020204" pitchFamily="34" charset="0"/>
              </a:rPr>
              <a:t>En resumen:</a:t>
            </a:r>
          </a:p>
          <a:p>
            <a:pPr marL="0" indent="0">
              <a:buNone/>
            </a:pPr>
            <a:r>
              <a:rPr lang="es-PE" sz="7200" b="1" dirty="0">
                <a:latin typeface="Arial" panose="020B0604020202020204" pitchFamily="34" charset="0"/>
                <a:cs typeface="Arial" panose="020B0604020202020204" pitchFamily="34" charset="0"/>
              </a:rPr>
              <a:t>jQuery es flexible y rápido para el desarrollo web</a:t>
            </a:r>
          </a:p>
          <a:p>
            <a:pPr marL="0" indent="0">
              <a:buNone/>
            </a:pPr>
            <a:r>
              <a:rPr lang="es-PE" sz="7200" b="1" dirty="0">
                <a:latin typeface="Arial" panose="020B0604020202020204" pitchFamily="34" charset="0"/>
                <a:cs typeface="Arial" panose="020B0604020202020204" pitchFamily="34" charset="0"/>
              </a:rPr>
              <a:t>Viene con licencia MIT y es Open Source</a:t>
            </a:r>
          </a:p>
          <a:p>
            <a:pPr marL="0" indent="0">
              <a:buNone/>
            </a:pPr>
            <a:r>
              <a:rPr lang="es-PE" sz="7200" b="1" dirty="0">
                <a:latin typeface="Arial" panose="020B0604020202020204" pitchFamily="34" charset="0"/>
                <a:cs typeface="Arial" panose="020B0604020202020204" pitchFamily="34" charset="0"/>
              </a:rPr>
              <a:t>Tiene una excelente comunidad de soporte</a:t>
            </a:r>
          </a:p>
          <a:p>
            <a:pPr marL="0" indent="0">
              <a:buNone/>
            </a:pPr>
            <a:r>
              <a:rPr lang="es-PE" sz="7200" b="1" dirty="0">
                <a:latin typeface="Arial" panose="020B0604020202020204" pitchFamily="34" charset="0"/>
                <a:cs typeface="Arial" panose="020B0604020202020204" pitchFamily="34" charset="0"/>
              </a:rPr>
              <a:t>Tiene Plugins</a:t>
            </a:r>
          </a:p>
          <a:p>
            <a:pPr marL="0" indent="0">
              <a:buNone/>
            </a:pPr>
            <a:r>
              <a:rPr lang="es-PE" sz="7200" b="1" dirty="0">
                <a:latin typeface="Arial" panose="020B0604020202020204" pitchFamily="34" charset="0"/>
                <a:cs typeface="Arial" panose="020B0604020202020204" pitchFamily="34" charset="0"/>
              </a:rPr>
              <a:t>Bugs son resueltos rápidamente</a:t>
            </a:r>
          </a:p>
          <a:p>
            <a:pPr marL="0" indent="0">
              <a:buNone/>
            </a:pPr>
            <a:r>
              <a:rPr lang="es-PE" sz="7200" b="1" dirty="0">
                <a:latin typeface="Arial" panose="020B0604020202020204" pitchFamily="34" charset="0"/>
                <a:cs typeface="Arial" panose="020B0604020202020204" pitchFamily="34" charset="0"/>
              </a:rPr>
              <a:t>Excelente integración con AJAX</a:t>
            </a:r>
          </a:p>
          <a:p>
            <a:endParaRPr lang="es-ES" dirty="0"/>
          </a:p>
        </p:txBody>
      </p:sp>
    </p:spTree>
    <p:extLst>
      <p:ext uri="{BB962C8B-B14F-4D97-AF65-F5344CB8AC3E}">
        <p14:creationId xmlns:p14="http://schemas.microsoft.com/office/powerpoint/2010/main" val="1651896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a:t>
            </a:r>
            <a:r>
              <a:rPr lang="es-PE" dirty="0" smtClean="0"/>
              <a:t>esventajas</a:t>
            </a:r>
            <a:endParaRPr lang="es-ES" dirty="0"/>
          </a:p>
        </p:txBody>
      </p:sp>
      <p:sp>
        <p:nvSpPr>
          <p:cNvPr id="3" name="Marcador de contenido 2"/>
          <p:cNvSpPr>
            <a:spLocks noGrp="1"/>
          </p:cNvSpPr>
          <p:nvPr>
            <p:ph idx="1"/>
          </p:nvPr>
        </p:nvSpPr>
        <p:spPr/>
        <p:txBody>
          <a:bodyPr>
            <a:noAutofit/>
          </a:bodyPr>
          <a:lstStyle/>
          <a:p>
            <a:r>
              <a:rPr lang="es-PE" dirty="0"/>
              <a:t>Una de las principales desventajas de jQuery es la gran cantidad de versiones publicadas en el corto tiempo. No importa si usted está corriendo la última versión de jQuery, usted tendrá que hostear la librería usted mismo (y actualizarla constantemente), o descargar la librería desde Google (atractivo, pero puede traer problemas de incompatibilidad con el código</a:t>
            </a:r>
            <a:r>
              <a:rPr lang="es-PE" dirty="0" smtClean="0"/>
              <a:t>).</a:t>
            </a:r>
          </a:p>
          <a:p>
            <a:r>
              <a:rPr lang="es-PE" dirty="0" smtClean="0"/>
              <a:t>jQuery </a:t>
            </a:r>
            <a:r>
              <a:rPr lang="es-PE" dirty="0"/>
              <a:t>es fácil de instalar y aprender, inicialmente. Pero no es tan fácil si lo comparamos con CSS</a:t>
            </a:r>
          </a:p>
          <a:p>
            <a:r>
              <a:rPr lang="es-PE" dirty="0"/>
              <a:t>Si jQuery es implementado inapropiadamente como un Framework, el entorno de desarrollo se puede salir de control.</a:t>
            </a:r>
          </a:p>
          <a:p>
            <a:endParaRPr lang="es-ES" dirty="0"/>
          </a:p>
        </p:txBody>
      </p:sp>
    </p:spTree>
    <p:extLst>
      <p:ext uri="{BB962C8B-B14F-4D97-AF65-F5344CB8AC3E}">
        <p14:creationId xmlns:p14="http://schemas.microsoft.com/office/powerpoint/2010/main" val="130718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7898" y="0"/>
            <a:ext cx="10018713" cy="1752599"/>
          </a:xfrm>
        </p:spPr>
        <p:txBody>
          <a:bodyPr/>
          <a:lstStyle/>
          <a:p>
            <a:r>
              <a:rPr lang="es-PE" dirty="0"/>
              <a:t>C</a:t>
            </a:r>
            <a:r>
              <a:rPr lang="es-PE" dirty="0" smtClean="0"/>
              <a:t>aracterísticas</a:t>
            </a:r>
            <a:endParaRPr lang="es-ES" dirty="0"/>
          </a:p>
        </p:txBody>
      </p:sp>
      <p:sp>
        <p:nvSpPr>
          <p:cNvPr id="3" name="Marcador de contenido 2"/>
          <p:cNvSpPr>
            <a:spLocks noGrp="1"/>
          </p:cNvSpPr>
          <p:nvPr>
            <p:ph idx="1"/>
          </p:nvPr>
        </p:nvSpPr>
        <p:spPr/>
        <p:txBody>
          <a:bodyPr>
            <a:noAutofit/>
          </a:bodyPr>
          <a:lstStyle/>
          <a:p>
            <a:r>
              <a:rPr lang="es-PE" sz="1600" b="1" dirty="0">
                <a:latin typeface="Arial" panose="020B0604020202020204" pitchFamily="34" charset="0"/>
                <a:cs typeface="Arial" panose="020B0604020202020204" pitchFamily="34" charset="0"/>
              </a:rPr>
              <a:t>Selección de elementos DOM.</a:t>
            </a:r>
          </a:p>
          <a:p>
            <a:r>
              <a:rPr lang="es-PE" sz="1600" b="1" dirty="0">
                <a:latin typeface="Arial" panose="020B0604020202020204" pitchFamily="34" charset="0"/>
                <a:cs typeface="Arial" panose="020B0604020202020204" pitchFamily="34" charset="0"/>
              </a:rPr>
              <a:t>Interactividad y modificaciones del árbol DOM, incluyendo soporte para CSS 1-3 y un plugin básico de XPath.</a:t>
            </a:r>
          </a:p>
          <a:p>
            <a:r>
              <a:rPr lang="es-PE" sz="1600" b="1" dirty="0">
                <a:latin typeface="Arial" panose="020B0604020202020204" pitchFamily="34" charset="0"/>
                <a:cs typeface="Arial" panose="020B0604020202020204" pitchFamily="34" charset="0"/>
              </a:rPr>
              <a:t>Eventos.</a:t>
            </a:r>
          </a:p>
          <a:p>
            <a:r>
              <a:rPr lang="es-PE" sz="1600" b="1" dirty="0">
                <a:latin typeface="Arial" panose="020B0604020202020204" pitchFamily="34" charset="0"/>
                <a:cs typeface="Arial" panose="020B0604020202020204" pitchFamily="34" charset="0"/>
              </a:rPr>
              <a:t>Manipulación de la hoja de estilos CSS.</a:t>
            </a:r>
          </a:p>
          <a:p>
            <a:r>
              <a:rPr lang="es-PE" sz="1600" b="1" dirty="0">
                <a:latin typeface="Arial" panose="020B0604020202020204" pitchFamily="34" charset="0"/>
                <a:cs typeface="Arial" panose="020B0604020202020204" pitchFamily="34" charset="0"/>
              </a:rPr>
              <a:t>Efectos y animaciones.</a:t>
            </a:r>
          </a:p>
          <a:p>
            <a:r>
              <a:rPr lang="es-PE" sz="1600" b="1" dirty="0">
                <a:latin typeface="Arial" panose="020B0604020202020204" pitchFamily="34" charset="0"/>
                <a:cs typeface="Arial" panose="020B0604020202020204" pitchFamily="34" charset="0"/>
              </a:rPr>
              <a:t>Animaciones personalizadas.</a:t>
            </a:r>
          </a:p>
          <a:p>
            <a:r>
              <a:rPr lang="es-PE" sz="1600" b="1" dirty="0">
                <a:latin typeface="Arial" panose="020B0604020202020204" pitchFamily="34" charset="0"/>
                <a:cs typeface="Arial" panose="020B0604020202020204" pitchFamily="34" charset="0"/>
              </a:rPr>
              <a:t>AJAX.</a:t>
            </a:r>
          </a:p>
          <a:p>
            <a:r>
              <a:rPr lang="es-PE" sz="1600" b="1" dirty="0">
                <a:latin typeface="Arial" panose="020B0604020202020204" pitchFamily="34" charset="0"/>
                <a:cs typeface="Arial" panose="020B0604020202020204" pitchFamily="34" charset="0"/>
              </a:rPr>
              <a:t>Soporta extensiones.</a:t>
            </a:r>
          </a:p>
          <a:p>
            <a:r>
              <a:rPr lang="es-PE" sz="1600" b="1" dirty="0">
                <a:latin typeface="Arial" panose="020B0604020202020204" pitchFamily="34" charset="0"/>
                <a:cs typeface="Arial" panose="020B0604020202020204" pitchFamily="34" charset="0"/>
              </a:rPr>
              <a:t>Utilidades varias como obtener información del navegador, operar con objetos y vectores, funciones para rutinas comunes, etc.</a:t>
            </a:r>
          </a:p>
          <a:p>
            <a:r>
              <a:rPr lang="es-PE" sz="1600" b="1" dirty="0">
                <a:latin typeface="Arial" panose="020B0604020202020204" pitchFamily="34" charset="0"/>
                <a:cs typeface="Arial" panose="020B0604020202020204" pitchFamily="34" charset="0"/>
              </a:rPr>
              <a:t>Compatible con los navegadores Mozilla Firefox 2.0+, Internet Explorer 6+, Safari 3+, Opera 10.6+ y Google Chrome 8+</a:t>
            </a:r>
          </a:p>
          <a:p>
            <a:pPr marL="0" indent="0">
              <a:buNone/>
            </a:pPr>
            <a:endParaRPr lang="es-ES" dirty="0"/>
          </a:p>
        </p:txBody>
      </p:sp>
    </p:spTree>
    <p:extLst>
      <p:ext uri="{BB962C8B-B14F-4D97-AF65-F5344CB8AC3E}">
        <p14:creationId xmlns:p14="http://schemas.microsoft.com/office/powerpoint/2010/main" val="375539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2194" y="1471411"/>
            <a:ext cx="2649807" cy="511935"/>
          </a:xfrm>
        </p:spPr>
        <p:txBody>
          <a:bodyPr>
            <a:normAutofit fontScale="90000"/>
          </a:bodyPr>
          <a:lstStyle/>
          <a:p>
            <a:r>
              <a:rPr lang="en-PH" dirty="0">
                <a:solidFill>
                  <a:schemeClr val="tx1">
                    <a:lumMod val="75000"/>
                    <a:lumOff val="25000"/>
                  </a:schemeClr>
                </a:solidFill>
                <a:latin typeface="Segoe UI" panose="020B0502040204020203" pitchFamily="34" charset="0"/>
                <a:cs typeface="Segoe UI" panose="020B0502040204020203" pitchFamily="34" charset="0"/>
              </a:rPr>
              <a:t>Resources:</a:t>
            </a:r>
          </a:p>
        </p:txBody>
      </p:sp>
      <p:sp>
        <p:nvSpPr>
          <p:cNvPr id="3" name="Content Placeholder 2"/>
          <p:cNvSpPr>
            <a:spLocks noGrp="1"/>
          </p:cNvSpPr>
          <p:nvPr>
            <p:ph idx="1"/>
          </p:nvPr>
        </p:nvSpPr>
        <p:spPr>
          <a:xfrm>
            <a:off x="2591894" y="1059287"/>
            <a:ext cx="10018713" cy="3124201"/>
          </a:xfrm>
        </p:spPr>
        <p:txBody>
          <a:bodyPr>
            <a:normAutofit/>
          </a:bodyPr>
          <a:lstStyle/>
          <a:p>
            <a:pPr marL="0" indent="0">
              <a:buNone/>
            </a:pPr>
            <a:r>
              <a:rPr lang="en-PH" sz="4000" dirty="0">
                <a:solidFill>
                  <a:schemeClr val="tx1">
                    <a:lumMod val="75000"/>
                    <a:lumOff val="25000"/>
                  </a:schemeClr>
                </a:solidFill>
                <a:hlinkClick r:id="rId2"/>
              </a:rPr>
              <a:t>http://jquery.com/</a:t>
            </a:r>
            <a:endParaRPr lang="en-PH" sz="4000" dirty="0">
              <a:solidFill>
                <a:schemeClr val="tx1">
                  <a:lumMod val="75000"/>
                  <a:lumOff val="25000"/>
                </a:schemeClr>
              </a:solidFill>
            </a:endParaRPr>
          </a:p>
        </p:txBody>
      </p:sp>
    </p:spTree>
    <p:extLst>
      <p:ext uri="{BB962C8B-B14F-4D97-AF65-F5344CB8AC3E}">
        <p14:creationId xmlns:p14="http://schemas.microsoft.com/office/powerpoint/2010/main" val="3874442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112</TotalTime>
  <Words>611</Words>
  <Application>Microsoft Office PowerPoint</Application>
  <PresentationFormat>Panorámica</PresentationFormat>
  <Paragraphs>71</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Corbel</vt:lpstr>
      <vt:lpstr>Segoe UI</vt:lpstr>
      <vt:lpstr>Parallax</vt:lpstr>
      <vt:lpstr>jQuery</vt:lpstr>
      <vt:lpstr> ¿Que es jQuery?</vt:lpstr>
      <vt:lpstr>Historia</vt:lpstr>
      <vt:lpstr>¿Quiénes utilizan jQuery?</vt:lpstr>
      <vt:lpstr>¿Cómo funciona jQuery?</vt:lpstr>
      <vt:lpstr>ventajas</vt:lpstr>
      <vt:lpstr>Desventajas</vt:lpstr>
      <vt:lpstr>Características</vt:lpstr>
      <vt:lpstr>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Dominic Arrojado</dc:creator>
  <cp:lastModifiedBy>kata</cp:lastModifiedBy>
  <cp:revision>20</cp:revision>
  <dcterms:created xsi:type="dcterms:W3CDTF">2013-07-29T11:17:13Z</dcterms:created>
  <dcterms:modified xsi:type="dcterms:W3CDTF">2016-10-07T19:07:41Z</dcterms:modified>
</cp:coreProperties>
</file>