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4"/>
  </p:notesMasterIdLst>
  <p:handoutMasterIdLst>
    <p:handoutMasterId r:id="rId35"/>
  </p:handoutMasterIdLst>
  <p:sldIdLst>
    <p:sldId id="265" r:id="rId5"/>
    <p:sldId id="310"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 id="340" r:id="rId33"/>
  </p:sldIdLst>
  <p:sldSz cx="12188825" cy="6858000"/>
  <p:notesSz cx="6858000" cy="9144000"/>
  <p:custDataLst>
    <p:tags r:id="rId36"/>
  </p:custDataLst>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29" autoAdjust="0"/>
  </p:normalViewPr>
  <p:slideViewPr>
    <p:cSldViewPr showGuides="1">
      <p:cViewPr varScale="1">
        <p:scale>
          <a:sx n="74" d="100"/>
          <a:sy n="74" d="100"/>
        </p:scale>
        <p:origin x="540"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A61EFE9-9F30-4528-BDDA-C859CD15CA56}" type="datetime1">
              <a:rPr lang="es-ES" smtClean="0"/>
              <a:t>08/05/2017</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es-ES"/>
              <a:pPr algn="r" rtl="0"/>
              <a:t>‹Nº›</a:t>
            </a:fld>
            <a:endParaRPr lang="es-ES"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27373BEA-F5F3-4B6E-BA6B-D76E24101839}" type="datetime1">
              <a:rPr lang="es-ES" smtClean="0"/>
              <a:pPr/>
              <a:t>08/05/2017</a:t>
            </a:fld>
            <a:endParaRPr lang="es-ES"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es-ES" smtClean="0"/>
              <a:pPr/>
              <a:t>‹Nº›</a:t>
            </a:fld>
            <a:endParaRPr lang="es-ES"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DF22183A-4E45-4296-AD56-8011266174B9}" type="slidenum">
              <a:rPr lang="en-US"/>
              <a:t>20</a:t>
            </a:fld>
            <a:endParaRPr lang="es-ES"/>
          </a:p>
        </p:txBody>
      </p:sp>
    </p:spTree>
    <p:extLst>
      <p:ext uri="{BB962C8B-B14F-4D97-AF65-F5344CB8AC3E}">
        <p14:creationId xmlns:p14="http://schemas.microsoft.com/office/powerpoint/2010/main" val="15830406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es-ES" noProof="0" smtClean="0"/>
              <a:t>Haga clic para modificar el estilo de título del patrón</a:t>
            </a:r>
            <a:endParaRPr lang="es-ES" noProof="0" dirty="0"/>
          </a:p>
        </p:txBody>
      </p:sp>
      <p:sp>
        <p:nvSpPr>
          <p:cNvPr id="3" name="Subtítulo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es-ES" noProof="0" smtClean="0"/>
              <a:t>Haga clic para modificar el estilo de subtítulo del patrón</a:t>
            </a:r>
            <a:endParaRPr lang="es-ES"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F1AC609F-0362-4067-A47A-9F1CA2E45A65}" type="datetime1">
              <a:rPr lang="es-ES" smtClean="0"/>
              <a:pPr/>
              <a:t>08/05/2017</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142412" y="381001"/>
            <a:ext cx="1524001" cy="5638800"/>
          </a:xfrm>
        </p:spPr>
        <p:txBody>
          <a:bodyPr vert="eaVert"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22412" y="381001"/>
            <a:ext cx="7391399" cy="5638800"/>
          </a:xfrm>
        </p:spPr>
        <p:txBody>
          <a:bodyPr vert="eaVert" rtlCol="0"/>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932AED9F-A6BB-400D-8F4D-616EB46A9405}" type="datetime1">
              <a:rPr lang="es-ES" smtClean="0"/>
              <a:pPr/>
              <a:t>08/05/2017</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3D505D98-D4C1-4348-8F39-108EE2C76C21}" type="datetime1">
              <a:rPr lang="es-ES" smtClean="0"/>
              <a:pPr/>
              <a:t>08/05/2017</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es-ES" noProof="0" smtClean="0"/>
              <a:t>Haga clic para modificar el estilo de texto del patrón</a:t>
            </a:r>
          </a:p>
        </p:txBody>
      </p:sp>
      <p:sp>
        <p:nvSpPr>
          <p:cNvPr id="4" name="Marcador de posición de fecha 3"/>
          <p:cNvSpPr>
            <a:spLocks noGrp="1"/>
          </p:cNvSpPr>
          <p:nvPr>
            <p:ph type="dt" sz="half" idx="10"/>
          </p:nvPr>
        </p:nvSpPr>
        <p:spPr/>
        <p:txBody>
          <a:bodyPr rtlCol="0"/>
          <a:lstStyle>
            <a:lvl1pPr algn="r">
              <a:defRPr/>
            </a:lvl1pPr>
          </a:lstStyle>
          <a:p>
            <a:fld id="{A12EF1AF-E5B2-41DB-BFF8-672C5BBF646A}" type="datetime1">
              <a:rPr lang="es-ES" smtClean="0"/>
              <a:pPr/>
              <a:t>08/05/2017</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sz="half" idx="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contenido 3"/>
          <p:cNvSpPr>
            <a:spLocks noGrp="1"/>
          </p:cNvSpPr>
          <p:nvPr>
            <p:ph sz="half" idx="2"/>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pPr algn="r"/>
            <a:fld id="{8E17C630-F8FA-4DCB-87FA-91D30885A2FD}" type="datetime1">
              <a:rPr lang="es-ES" smtClean="0"/>
              <a:pPr algn="r"/>
              <a:t>08/05/2017</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smtClean="0"/>
              <a:t>Haga clic para modificar el estilo de texto del patrón</a:t>
            </a:r>
          </a:p>
        </p:txBody>
      </p:sp>
      <p:sp>
        <p:nvSpPr>
          <p:cNvPr id="4" name="Marcador de posición de contenido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texto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smtClean="0"/>
              <a:t>Haga clic para modificar el estilo de texto del patrón</a:t>
            </a:r>
          </a:p>
        </p:txBody>
      </p:sp>
      <p:sp>
        <p:nvSpPr>
          <p:cNvPr id="6" name="Marcador de posición de contenido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7" name="Marcador de posición de fecha 6"/>
          <p:cNvSpPr>
            <a:spLocks noGrp="1"/>
          </p:cNvSpPr>
          <p:nvPr>
            <p:ph type="dt" sz="half" idx="10"/>
          </p:nvPr>
        </p:nvSpPr>
        <p:spPr/>
        <p:txBody>
          <a:bodyPr rtlCol="0"/>
          <a:lstStyle>
            <a:lvl1pPr algn="r">
              <a:defRPr/>
            </a:lvl1pPr>
          </a:lstStyle>
          <a:p>
            <a:fld id="{724076C6-356A-48AB-A8EF-572AE4A11929}" type="datetime1">
              <a:rPr lang="es-ES" smtClean="0"/>
              <a:pPr/>
              <a:t>08/05/2017</a:t>
            </a:fld>
            <a:endParaRPr lang="es-ES"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lgn="r">
              <a:defRPr/>
            </a:lvl1pPr>
          </a:lstStyle>
          <a:p>
            <a:fld id="{E4A686D9-BDBD-4090-B19D-04E04F3CB648}" type="datetime1">
              <a:rPr lang="es-ES" smtClean="0"/>
              <a:pPr/>
              <a:t>08/05/2017</a:t>
            </a:fld>
            <a:endParaRPr lang="es-ES"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2"/>
        </a:solidFill>
        <a:effectLst/>
      </p:bgPr>
    </p:bg>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lgn="r">
              <a:defRPr/>
            </a:lvl1pPr>
          </a:lstStyle>
          <a:p>
            <a:fld id="{D1B4D0FB-1285-4974-8D4E-BCFCC0FA7978}" type="datetime1">
              <a:rPr lang="es-ES" smtClean="0"/>
              <a:pPr/>
              <a:t>08/05/2017</a:t>
            </a:fld>
            <a:endParaRPr lang="es-ES"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texto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s-ES" noProof="0" smtClean="0"/>
              <a:t>Haga clic para modificar el estilo de texto del patrón</a:t>
            </a:r>
          </a:p>
        </p:txBody>
      </p:sp>
      <p:sp>
        <p:nvSpPr>
          <p:cNvPr id="5" name="Marcador de posición de fecha 4"/>
          <p:cNvSpPr>
            <a:spLocks noGrp="1"/>
          </p:cNvSpPr>
          <p:nvPr>
            <p:ph type="dt" sz="half" idx="10"/>
          </p:nvPr>
        </p:nvSpPr>
        <p:spPr/>
        <p:txBody>
          <a:bodyPr rtlCol="0"/>
          <a:lstStyle>
            <a:lvl1pPr algn="r">
              <a:defRPr/>
            </a:lvl1pPr>
          </a:lstStyle>
          <a:p>
            <a:fld id="{9C3D96D5-80C9-4ED7-89C2-CE590C3C6CB2}" type="datetime1">
              <a:rPr lang="es-ES" smtClean="0"/>
              <a:pPr/>
              <a:t>08/05/2017</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Marcador de posición de imagen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s-ES" noProof="0" smtClean="0"/>
              <a:t>Haga clic en el icono para agregar una imagen</a:t>
            </a:r>
            <a:endParaRPr lang="es-ES" noProof="0" dirty="0"/>
          </a:p>
        </p:txBody>
      </p:sp>
      <p:sp>
        <p:nvSpPr>
          <p:cNvPr id="2" name="Título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es-ES" noProof="0" smtClean="0"/>
              <a:t>Haga clic para modificar el estilo de título del patrón</a:t>
            </a:r>
            <a:endParaRPr lang="es-ES" noProof="0" dirty="0"/>
          </a:p>
        </p:txBody>
      </p:sp>
      <p:sp>
        <p:nvSpPr>
          <p:cNvPr id="4" name="Marcador de posición de texto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s-ES" noProof="0" smtClean="0"/>
              <a:t>Haga clic para modificar el estilo de texto del patrón</a:t>
            </a:r>
          </a:p>
        </p:txBody>
      </p:sp>
      <p:sp>
        <p:nvSpPr>
          <p:cNvPr id="5" name="Marcador de posición de fecha 4"/>
          <p:cNvSpPr>
            <a:spLocks noGrp="1"/>
          </p:cNvSpPr>
          <p:nvPr>
            <p:ph type="dt" sz="half" idx="10"/>
          </p:nvPr>
        </p:nvSpPr>
        <p:spPr/>
        <p:txBody>
          <a:bodyPr rtlCol="0"/>
          <a:lstStyle>
            <a:lvl1pPr algn="r">
              <a:defRPr/>
            </a:lvl1pPr>
          </a:lstStyle>
          <a:p>
            <a:fld id="{DA911BAB-2490-48FD-81BA-E5EB85DA87AE}" type="datetime1">
              <a:rPr lang="es-ES" smtClean="0"/>
              <a:pPr/>
              <a:t>08/05/2017</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a:pPr rtl="0"/>
              <a:t>‹Nº›</a:t>
            </a:fld>
            <a:endParaRPr lang="es-ES"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algn="r"/>
            <a:fld id="{7170E197-1079-4777-8273-53286CD6A787}" type="datetime1">
              <a:rPr lang="es-ES" smtClean="0"/>
              <a:pPr algn="r"/>
              <a:t>08/05/2017</a:t>
            </a:fld>
            <a:endParaRPr lang="es-ES" dirty="0"/>
          </a:p>
        </p:txBody>
      </p:sp>
      <p:sp>
        <p:nvSpPr>
          <p:cNvPr id="5" name="Marcador de posición de pie de página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es-ES" smtClean="0"/>
              <a:pPr/>
              <a:t>‹Nº›</a:t>
            </a:fld>
            <a:endParaRPr lang="es-ES"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www.w3.org/TR/websockets/" TargetMode="External"/><Relationship Id="rId2" Type="http://schemas.openxmlformats.org/officeDocument/2006/relationships/hyperlink" Target="https://tools.ietf.org/html/rfc6455" TargetMode="External"/><Relationship Id="rId1" Type="http://schemas.openxmlformats.org/officeDocument/2006/relationships/slideLayout" Target="../slideLayouts/slideLayout3.xml"/><Relationship Id="rId5" Type="http://schemas.openxmlformats.org/officeDocument/2006/relationships/hyperlink" Target="http://www.tiobe.com/index.php/content/paperinfo/tpci/index.html" TargetMode="External"/><Relationship Id="rId4" Type="http://schemas.openxmlformats.org/officeDocument/2006/relationships/hyperlink" Target="https://www.engineyard.com/articles/websock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rtlCol="0"/>
          <a:lstStyle/>
          <a:p>
            <a:pPr rtl="0"/>
            <a:r>
              <a:rPr lang="es-ES" dirty="0" smtClean="0">
                <a:latin typeface="Arial" panose="020B0604020202020204" pitchFamily="34" charset="0"/>
                <a:cs typeface="Arial" panose="020B0604020202020204" pitchFamily="34" charset="0"/>
              </a:rPr>
              <a:t>WEB SOVKETS</a:t>
            </a: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93812" y="3573016"/>
            <a:ext cx="11809312" cy="842392"/>
          </a:xfrm>
        </p:spPr>
        <p:txBody>
          <a:bodyPr>
            <a:normAutofit fontScale="90000"/>
          </a:bodyPr>
          <a:lstStyle/>
          <a:p>
            <a:r>
              <a:rPr lang="es-ES" dirty="0" smtClean="0">
                <a:latin typeface="Arial" panose="020B0604020202020204" pitchFamily="34" charset="0"/>
                <a:cs typeface="Arial" panose="020B0604020202020204" pitchFamily="34" charset="0"/>
              </a:rPr>
              <a:t>2.1. Implementación de Web Sockets</a:t>
            </a:r>
            <a:r>
              <a:rPr lang="es-ES" dirty="0">
                <a:solidFill>
                  <a:srgbClr val="000000"/>
                </a:solidFill>
                <a:latin typeface="Calibri"/>
                <a:cs typeface="Times New Roman"/>
              </a:rPr>
              <a:t/>
            </a:r>
            <a:br>
              <a:rPr lang="es-ES" dirty="0">
                <a:solidFill>
                  <a:srgbClr val="000000"/>
                </a:solidFill>
                <a:latin typeface="Calibri"/>
                <a:cs typeface="Times New Roman"/>
              </a:rPr>
            </a:br>
            <a:endParaRPr lang="es-PE" dirty="0"/>
          </a:p>
        </p:txBody>
      </p:sp>
    </p:spTree>
    <p:extLst>
      <p:ext uri="{BB962C8B-B14F-4D97-AF65-F5344CB8AC3E}">
        <p14:creationId xmlns:p14="http://schemas.microsoft.com/office/powerpoint/2010/main" val="70989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93812" y="3573016"/>
            <a:ext cx="11809312" cy="842392"/>
          </a:xfrm>
        </p:spPr>
        <p:txBody>
          <a:bodyPr>
            <a:normAutofit fontScale="90000"/>
          </a:bodyPr>
          <a:lstStyle/>
          <a:p>
            <a:r>
              <a:rPr lang="es-ES" dirty="0" smtClean="0">
                <a:latin typeface="Arial" panose="020B0604020202020204" pitchFamily="34" charset="0"/>
                <a:cs typeface="Arial" panose="020B0604020202020204" pitchFamily="34" charset="0"/>
              </a:rPr>
              <a:t>2.2. Eventos de Web Sockets</a:t>
            </a:r>
            <a:r>
              <a:rPr lang="es-ES" dirty="0">
                <a:solidFill>
                  <a:srgbClr val="000000"/>
                </a:solidFill>
                <a:latin typeface="Calibri"/>
                <a:cs typeface="Times New Roman"/>
              </a:rPr>
              <a:t/>
            </a:r>
            <a:br>
              <a:rPr lang="es-ES" dirty="0">
                <a:solidFill>
                  <a:srgbClr val="000000"/>
                </a:solidFill>
                <a:latin typeface="Calibri"/>
                <a:cs typeface="Times New Roman"/>
              </a:rPr>
            </a:br>
            <a:endParaRPr lang="es-PE" dirty="0"/>
          </a:p>
        </p:txBody>
      </p:sp>
    </p:spTree>
    <p:extLst>
      <p:ext uri="{BB962C8B-B14F-4D97-AF65-F5344CB8AC3E}">
        <p14:creationId xmlns:p14="http://schemas.microsoft.com/office/powerpoint/2010/main" val="45664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841062" y="1917842"/>
            <a:ext cx="8692399" cy="842392"/>
          </a:xfrm>
        </p:spPr>
        <p:txBody>
          <a:bodyPr>
            <a:normAutofit fontScale="90000"/>
          </a:bodyPr>
          <a:lstStyle/>
          <a:p>
            <a:r>
              <a:rPr lang="es-ES" dirty="0" smtClean="0">
                <a:latin typeface="Arial" panose="020B0604020202020204" pitchFamily="34" charset="0"/>
                <a:cs typeface="Arial" panose="020B0604020202020204" pitchFamily="34" charset="0"/>
              </a:rPr>
              <a:t>2.2.1. Abierto</a:t>
            </a:r>
            <a:r>
              <a:rPr lang="es-ES" dirty="0">
                <a:solidFill>
                  <a:srgbClr val="000000"/>
                </a:solidFill>
                <a:latin typeface="Calibri"/>
                <a:cs typeface="Times New Roman"/>
              </a:rPr>
              <a:t/>
            </a:r>
            <a:br>
              <a:rPr lang="es-ES" dirty="0">
                <a:solidFill>
                  <a:srgbClr val="000000"/>
                </a:solidFill>
                <a:latin typeface="Calibri"/>
                <a:cs typeface="Times New Roman"/>
              </a:rPr>
            </a:br>
            <a:endParaRPr lang="es-PE" dirty="0"/>
          </a:p>
        </p:txBody>
      </p:sp>
      <p:sp>
        <p:nvSpPr>
          <p:cNvPr id="4" name="Rectángulo 3"/>
          <p:cNvSpPr/>
          <p:nvPr/>
        </p:nvSpPr>
        <p:spPr>
          <a:xfrm>
            <a:off x="841062" y="2780928"/>
            <a:ext cx="10947661" cy="2554545"/>
          </a:xfrm>
          <a:prstGeom prst="rect">
            <a:avLst/>
          </a:prstGeom>
        </p:spPr>
        <p:txBody>
          <a:bodyPr wrap="square">
            <a:spAutoFit/>
          </a:bodyPr>
          <a:lstStyle/>
          <a:p>
            <a:pPr algn="just"/>
            <a:r>
              <a:rPr lang="es-ES" sz="3200" dirty="0">
                <a:latin typeface="Arial"/>
              </a:rPr>
              <a:t>Una vez que se ha establecido la conexión entre el cliente y el servidor, el evento abierto es despedido de ejemplo </a:t>
            </a:r>
            <a:r>
              <a:rPr lang="es-ES" sz="3200" dirty="0" err="1">
                <a:latin typeface="Arial"/>
              </a:rPr>
              <a:t>WebSockets</a:t>
            </a:r>
            <a:r>
              <a:rPr lang="es-ES" sz="3200" dirty="0">
                <a:latin typeface="Arial"/>
              </a:rPr>
              <a:t>. Se llama como el apretón de manos inicial entre el cliente y el servidor. El evento, que se eleva una vez establecida la conexión, se llama</a:t>
            </a:r>
            <a:r>
              <a:rPr lang="es-ES" sz="3200" b="1" dirty="0">
                <a:latin typeface="Arial"/>
              </a:rPr>
              <a:t> </a:t>
            </a:r>
            <a:r>
              <a:rPr lang="es-ES" sz="3200" b="1" dirty="0" err="1">
                <a:latin typeface="Arial"/>
              </a:rPr>
              <a:t>onopen</a:t>
            </a:r>
            <a:r>
              <a:rPr lang="es-ES" sz="3200" b="1" dirty="0">
                <a:latin typeface="Arial"/>
              </a:rPr>
              <a:t>.</a:t>
            </a:r>
            <a:endParaRPr lang="es-PE"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103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841062" y="1917842"/>
            <a:ext cx="8692399" cy="842392"/>
          </a:xfrm>
        </p:spPr>
        <p:txBody>
          <a:bodyPr>
            <a:normAutofit fontScale="90000"/>
          </a:bodyPr>
          <a:lstStyle/>
          <a:p>
            <a:r>
              <a:rPr lang="es-ES" dirty="0" smtClean="0">
                <a:latin typeface="Arial" panose="020B0604020202020204" pitchFamily="34" charset="0"/>
                <a:cs typeface="Arial" panose="020B0604020202020204" pitchFamily="34" charset="0"/>
              </a:rPr>
              <a:t>2.2.2. Mensaje</a:t>
            </a:r>
            <a:r>
              <a:rPr lang="es-ES" dirty="0">
                <a:solidFill>
                  <a:srgbClr val="000000"/>
                </a:solidFill>
                <a:latin typeface="Calibri"/>
                <a:cs typeface="Times New Roman"/>
              </a:rPr>
              <a:t/>
            </a:r>
            <a:br>
              <a:rPr lang="es-ES" dirty="0">
                <a:solidFill>
                  <a:srgbClr val="000000"/>
                </a:solidFill>
                <a:latin typeface="Calibri"/>
                <a:cs typeface="Times New Roman"/>
              </a:rPr>
            </a:br>
            <a:endParaRPr lang="es-PE" dirty="0"/>
          </a:p>
        </p:txBody>
      </p:sp>
      <p:sp>
        <p:nvSpPr>
          <p:cNvPr id="4" name="Rectángulo 3"/>
          <p:cNvSpPr/>
          <p:nvPr/>
        </p:nvSpPr>
        <p:spPr>
          <a:xfrm>
            <a:off x="841062" y="2780928"/>
            <a:ext cx="10947661" cy="2554545"/>
          </a:xfrm>
          <a:prstGeom prst="rect">
            <a:avLst/>
          </a:prstGeom>
        </p:spPr>
        <p:txBody>
          <a:bodyPr wrap="square">
            <a:spAutoFit/>
          </a:bodyPr>
          <a:lstStyle/>
          <a:p>
            <a:pPr algn="just"/>
            <a:r>
              <a:rPr lang="es" sz="3200" dirty="0">
                <a:latin typeface="Arial"/>
                <a:cs typeface="Arial"/>
              </a:rPr>
              <a:t>Evento</a:t>
            </a:r>
            <a:r>
              <a:rPr lang="es" sz="3200" dirty="0">
                <a:latin typeface="Arial"/>
              </a:rPr>
              <a:t> de aviso ocurre normalmente cuando el servidor envía algunos datos. Los mensajes enviados por el servidor al cliente pueden incluir mensajes de texto sin formato, datos binarios o imágenes. Cada vez que se envían datos, la onmessage función se disparó. </a:t>
            </a:r>
            <a:endParaRPr lang="es-PE"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1804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841062" y="1917842"/>
            <a:ext cx="8692399" cy="842392"/>
          </a:xfrm>
        </p:spPr>
        <p:txBody>
          <a:bodyPr>
            <a:normAutofit fontScale="90000"/>
          </a:bodyPr>
          <a:lstStyle/>
          <a:p>
            <a:r>
              <a:rPr lang="es-ES" dirty="0" smtClean="0">
                <a:latin typeface="Arial" panose="020B0604020202020204" pitchFamily="34" charset="0"/>
                <a:cs typeface="Arial" panose="020B0604020202020204" pitchFamily="34" charset="0"/>
              </a:rPr>
              <a:t>2.2.3. Cerca</a:t>
            </a:r>
            <a:r>
              <a:rPr lang="es-ES" dirty="0">
                <a:solidFill>
                  <a:srgbClr val="000000"/>
                </a:solidFill>
                <a:latin typeface="Calibri"/>
                <a:cs typeface="Times New Roman"/>
              </a:rPr>
              <a:t/>
            </a:r>
            <a:br>
              <a:rPr lang="es-ES" dirty="0">
                <a:solidFill>
                  <a:srgbClr val="000000"/>
                </a:solidFill>
                <a:latin typeface="Calibri"/>
                <a:cs typeface="Times New Roman"/>
              </a:rPr>
            </a:br>
            <a:endParaRPr lang="es-PE" dirty="0"/>
          </a:p>
        </p:txBody>
      </p:sp>
      <p:sp>
        <p:nvSpPr>
          <p:cNvPr id="4" name="Rectángulo 3"/>
          <p:cNvSpPr/>
          <p:nvPr/>
        </p:nvSpPr>
        <p:spPr>
          <a:xfrm>
            <a:off x="841062" y="2339038"/>
            <a:ext cx="10947661" cy="3539430"/>
          </a:xfrm>
          <a:prstGeom prst="rect">
            <a:avLst/>
          </a:prstGeom>
        </p:spPr>
        <p:txBody>
          <a:bodyPr wrap="square">
            <a:spAutoFit/>
          </a:bodyPr>
          <a:lstStyle/>
          <a:p>
            <a:pPr algn="just"/>
            <a:r>
              <a:rPr lang="es" sz="3200" dirty="0">
                <a:latin typeface="Arial"/>
                <a:cs typeface="Arial"/>
              </a:rPr>
              <a:t>Cerca evento marca el final de la comunicación entre el servidor y el cliente. Cierre de la conexión es posible con la ayuda de onclose evento. Después de marcar el final de la conversación con la ayuda de onclose caso, no hay mensajes que pueden transferir adicional entre el servidor y el cliente. Cerrando el evento puede ocurrir debido a la conectividad pobre.</a:t>
            </a:r>
            <a:endParaRPr lang="es-PE"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255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841062" y="1917842"/>
            <a:ext cx="8692399" cy="842392"/>
          </a:xfrm>
        </p:spPr>
        <p:txBody>
          <a:bodyPr>
            <a:normAutofit fontScale="90000"/>
          </a:bodyPr>
          <a:lstStyle/>
          <a:p>
            <a:r>
              <a:rPr lang="es-ES" dirty="0" smtClean="0">
                <a:latin typeface="Arial" panose="020B0604020202020204" pitchFamily="34" charset="0"/>
                <a:cs typeface="Arial" panose="020B0604020202020204" pitchFamily="34" charset="0"/>
              </a:rPr>
              <a:t>2.2.4. Error</a:t>
            </a:r>
            <a:r>
              <a:rPr lang="es-ES" dirty="0">
                <a:solidFill>
                  <a:srgbClr val="000000"/>
                </a:solidFill>
                <a:latin typeface="Calibri"/>
                <a:cs typeface="Times New Roman"/>
              </a:rPr>
              <a:t/>
            </a:r>
            <a:br>
              <a:rPr lang="es-ES" dirty="0">
                <a:solidFill>
                  <a:srgbClr val="000000"/>
                </a:solidFill>
                <a:latin typeface="Calibri"/>
                <a:cs typeface="Times New Roman"/>
              </a:rPr>
            </a:br>
            <a:endParaRPr lang="es-PE" dirty="0"/>
          </a:p>
        </p:txBody>
      </p:sp>
      <p:sp>
        <p:nvSpPr>
          <p:cNvPr id="4" name="Rectángulo 3"/>
          <p:cNvSpPr/>
          <p:nvPr/>
        </p:nvSpPr>
        <p:spPr>
          <a:xfrm>
            <a:off x="841062" y="2132856"/>
            <a:ext cx="10947661" cy="2554545"/>
          </a:xfrm>
          <a:prstGeom prst="rect">
            <a:avLst/>
          </a:prstGeom>
        </p:spPr>
        <p:txBody>
          <a:bodyPr wrap="square">
            <a:spAutoFit/>
          </a:bodyPr>
          <a:lstStyle/>
          <a:p>
            <a:pPr algn="just"/>
            <a:r>
              <a:rPr lang="es-PE" sz="3200" dirty="0" smtClean="0"/>
              <a:t/>
            </a:r>
            <a:br>
              <a:rPr lang="es-PE" sz="3200" dirty="0" smtClean="0"/>
            </a:br>
            <a:r>
              <a:rPr lang="es-PE" sz="3200" dirty="0" smtClean="0">
                <a:latin typeface="Arial"/>
                <a:cs typeface="Arial"/>
              </a:rPr>
              <a:t>Marcas de error para un error, lo que ocurre durante la comunicación. Está marcado con la ayuda de</a:t>
            </a:r>
            <a:r>
              <a:rPr lang="es-PE" sz="3200" b="1" dirty="0" smtClean="0">
                <a:latin typeface="Arial"/>
                <a:cs typeface="Arial"/>
              </a:rPr>
              <a:t> </a:t>
            </a:r>
            <a:r>
              <a:rPr lang="es-PE" sz="3200" b="1" dirty="0" err="1" smtClean="0">
                <a:latin typeface="Arial"/>
                <a:cs typeface="Arial"/>
              </a:rPr>
              <a:t>onerror</a:t>
            </a:r>
            <a:r>
              <a:rPr lang="es-PE" sz="3200" b="1" dirty="0" smtClean="0">
                <a:latin typeface="Arial"/>
                <a:cs typeface="Arial"/>
              </a:rPr>
              <a:t> evento. </a:t>
            </a:r>
            <a:r>
              <a:rPr lang="es-PE" sz="3200" b="1" dirty="0" err="1" smtClean="0">
                <a:latin typeface="Arial"/>
                <a:cs typeface="Arial"/>
              </a:rPr>
              <a:t>Onerror</a:t>
            </a:r>
            <a:r>
              <a:rPr lang="es-PE" sz="3200" b="1" dirty="0" smtClean="0">
                <a:latin typeface="Arial"/>
                <a:cs typeface="Arial"/>
              </a:rPr>
              <a:t> siempre va seguido de la terminación de la conexión. </a:t>
            </a:r>
            <a:endParaRPr lang="es-PE"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922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93812" y="3573016"/>
            <a:ext cx="11809312" cy="842392"/>
          </a:xfrm>
        </p:spPr>
        <p:txBody>
          <a:bodyPr>
            <a:normAutofit fontScale="90000"/>
          </a:bodyPr>
          <a:lstStyle/>
          <a:p>
            <a:r>
              <a:rPr lang="es-ES" dirty="0" smtClean="0">
                <a:latin typeface="Arial" panose="020B0604020202020204" pitchFamily="34" charset="0"/>
                <a:cs typeface="Arial" panose="020B0604020202020204" pitchFamily="34" charset="0"/>
              </a:rPr>
              <a:t>2.3. Acciones de Web Sockets</a:t>
            </a:r>
            <a:r>
              <a:rPr lang="es-ES" dirty="0">
                <a:solidFill>
                  <a:srgbClr val="000000"/>
                </a:solidFill>
                <a:latin typeface="Calibri"/>
                <a:cs typeface="Times New Roman"/>
              </a:rPr>
              <a:t/>
            </a:r>
            <a:br>
              <a:rPr lang="es-ES" dirty="0">
                <a:solidFill>
                  <a:srgbClr val="000000"/>
                </a:solidFill>
                <a:latin typeface="Calibri"/>
                <a:cs typeface="Times New Roman"/>
              </a:rPr>
            </a:br>
            <a:endParaRPr lang="es-PE" dirty="0"/>
          </a:p>
        </p:txBody>
      </p:sp>
    </p:spTree>
    <p:extLst>
      <p:ext uri="{BB962C8B-B14F-4D97-AF65-F5344CB8AC3E}">
        <p14:creationId xmlns:p14="http://schemas.microsoft.com/office/powerpoint/2010/main" val="513870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841062" y="1917842"/>
            <a:ext cx="8692399" cy="842392"/>
          </a:xfrm>
        </p:spPr>
        <p:txBody>
          <a:bodyPr>
            <a:normAutofit fontScale="90000"/>
          </a:bodyPr>
          <a:lstStyle/>
          <a:p>
            <a:r>
              <a:rPr lang="es-ES" dirty="0" smtClean="0">
                <a:latin typeface="Arial" panose="020B0604020202020204" pitchFamily="34" charset="0"/>
                <a:cs typeface="Arial" panose="020B0604020202020204" pitchFamily="34" charset="0"/>
              </a:rPr>
              <a:t>2.3.1. </a:t>
            </a:r>
            <a:r>
              <a:rPr lang="es-ES" dirty="0" err="1" smtClean="0">
                <a:latin typeface="Arial" panose="020B0604020202020204" pitchFamily="34" charset="0"/>
                <a:cs typeface="Arial" panose="020B0604020202020204" pitchFamily="34" charset="0"/>
              </a:rPr>
              <a:t>Send</a:t>
            </a:r>
            <a:r>
              <a:rPr lang="es-ES" dirty="0" smtClean="0">
                <a:latin typeface="Arial" panose="020B0604020202020204" pitchFamily="34" charset="0"/>
                <a:cs typeface="Arial" panose="020B0604020202020204" pitchFamily="34" charset="0"/>
              </a:rPr>
              <a:t>() – enviar()</a:t>
            </a:r>
            <a:r>
              <a:rPr lang="es-ES" dirty="0">
                <a:solidFill>
                  <a:srgbClr val="000000"/>
                </a:solidFill>
                <a:latin typeface="Calibri"/>
                <a:cs typeface="Times New Roman"/>
              </a:rPr>
              <a:t/>
            </a:r>
            <a:br>
              <a:rPr lang="es-ES" dirty="0">
                <a:solidFill>
                  <a:srgbClr val="000000"/>
                </a:solidFill>
                <a:latin typeface="Calibri"/>
                <a:cs typeface="Times New Roman"/>
              </a:rPr>
            </a:br>
            <a:endParaRPr lang="es-PE" dirty="0"/>
          </a:p>
        </p:txBody>
      </p:sp>
      <p:sp>
        <p:nvSpPr>
          <p:cNvPr id="4" name="Rectángulo 3"/>
          <p:cNvSpPr/>
          <p:nvPr/>
        </p:nvSpPr>
        <p:spPr>
          <a:xfrm>
            <a:off x="841062" y="2780928"/>
            <a:ext cx="10947661" cy="1569660"/>
          </a:xfrm>
          <a:prstGeom prst="rect">
            <a:avLst/>
          </a:prstGeom>
        </p:spPr>
        <p:txBody>
          <a:bodyPr wrap="square">
            <a:spAutoFit/>
          </a:bodyPr>
          <a:lstStyle/>
          <a:p>
            <a:r>
              <a:rPr lang="es-ES" sz="3200" dirty="0"/>
              <a:t>Esta acción es generalmente preferido por alguna comunicación con el servidor, que incluye el envío de mensajes, que incluye archivos de texto, datos binarios o imágenes.</a:t>
            </a:r>
            <a:endParaRPr lang="es-PE" sz="3200" dirty="0"/>
          </a:p>
        </p:txBody>
      </p:sp>
    </p:spTree>
    <p:extLst>
      <p:ext uri="{BB962C8B-B14F-4D97-AF65-F5344CB8AC3E}">
        <p14:creationId xmlns:p14="http://schemas.microsoft.com/office/powerpoint/2010/main" val="2959534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841062" y="1917842"/>
            <a:ext cx="8692399" cy="842392"/>
          </a:xfrm>
        </p:spPr>
        <p:txBody>
          <a:bodyPr>
            <a:normAutofit fontScale="90000"/>
          </a:bodyPr>
          <a:lstStyle/>
          <a:p>
            <a:r>
              <a:rPr lang="es-ES" dirty="0" smtClean="0">
                <a:latin typeface="Arial" panose="020B0604020202020204" pitchFamily="34" charset="0"/>
                <a:cs typeface="Arial" panose="020B0604020202020204" pitchFamily="34" charset="0"/>
              </a:rPr>
              <a:t>2.3.2. cerca() – cerrar()</a:t>
            </a:r>
            <a:r>
              <a:rPr lang="es-ES" dirty="0">
                <a:solidFill>
                  <a:srgbClr val="000000"/>
                </a:solidFill>
                <a:latin typeface="Calibri"/>
                <a:cs typeface="Times New Roman"/>
              </a:rPr>
              <a:t/>
            </a:r>
            <a:br>
              <a:rPr lang="es-ES" dirty="0">
                <a:solidFill>
                  <a:srgbClr val="000000"/>
                </a:solidFill>
                <a:latin typeface="Calibri"/>
                <a:cs typeface="Times New Roman"/>
              </a:rPr>
            </a:br>
            <a:endParaRPr lang="es-PE" dirty="0"/>
          </a:p>
        </p:txBody>
      </p:sp>
      <p:sp>
        <p:nvSpPr>
          <p:cNvPr id="4" name="Rectángulo 3"/>
          <p:cNvSpPr/>
          <p:nvPr/>
        </p:nvSpPr>
        <p:spPr>
          <a:xfrm>
            <a:off x="841062" y="2780928"/>
            <a:ext cx="10947661" cy="1569660"/>
          </a:xfrm>
          <a:prstGeom prst="rect">
            <a:avLst/>
          </a:prstGeom>
        </p:spPr>
        <p:txBody>
          <a:bodyPr wrap="square">
            <a:spAutoFit/>
          </a:bodyPr>
          <a:lstStyle/>
          <a:p>
            <a:r>
              <a:rPr lang="es-ES" sz="3200" dirty="0"/>
              <a:t>Este método es sinónimo de apretón de manos de despedida. Se termina la conexión completamente y no hay datos que puedan ser transferidos hasta que se reestablece la conexión. </a:t>
            </a:r>
            <a:endParaRPr lang="es-PE" sz="3200" dirty="0"/>
          </a:p>
        </p:txBody>
      </p:sp>
    </p:spTree>
    <p:extLst>
      <p:ext uri="{BB962C8B-B14F-4D97-AF65-F5344CB8AC3E}">
        <p14:creationId xmlns:p14="http://schemas.microsoft.com/office/powerpoint/2010/main" val="9054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93812" y="3573016"/>
            <a:ext cx="11809312" cy="842392"/>
          </a:xfrm>
        </p:spPr>
        <p:txBody>
          <a:bodyPr>
            <a:normAutofit fontScale="90000"/>
          </a:bodyPr>
          <a:lstStyle/>
          <a:p>
            <a:r>
              <a:rPr lang="es-ES" dirty="0" smtClean="0">
                <a:latin typeface="Arial" panose="020B0604020202020204" pitchFamily="34" charset="0"/>
                <a:cs typeface="Arial" panose="020B0604020202020204" pitchFamily="34" charset="0"/>
              </a:rPr>
              <a:t>2.4. Ejemplo</a:t>
            </a:r>
            <a:r>
              <a:rPr lang="es-ES" dirty="0">
                <a:solidFill>
                  <a:srgbClr val="000000"/>
                </a:solidFill>
                <a:latin typeface="Calibri"/>
                <a:cs typeface="Times New Roman"/>
              </a:rPr>
              <a:t/>
            </a:r>
            <a:br>
              <a:rPr lang="es-ES" dirty="0">
                <a:solidFill>
                  <a:srgbClr val="000000"/>
                </a:solidFill>
                <a:latin typeface="Calibri"/>
                <a:cs typeface="Times New Roman"/>
              </a:rPr>
            </a:br>
            <a:endParaRPr lang="es-PE" dirty="0"/>
          </a:p>
        </p:txBody>
      </p:sp>
    </p:spTree>
    <p:extLst>
      <p:ext uri="{BB962C8B-B14F-4D97-AF65-F5344CB8AC3E}">
        <p14:creationId xmlns:p14="http://schemas.microsoft.com/office/powerpoint/2010/main" val="407579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782044" y="2708920"/>
            <a:ext cx="9144001" cy="1371600"/>
          </a:xfrm>
        </p:spPr>
        <p:txBody>
          <a:bodyPr rtlCol="0">
            <a:normAutofit/>
          </a:bodyPr>
          <a:lstStyle/>
          <a:p>
            <a:pPr rtl="0"/>
            <a:r>
              <a:rPr lang="es-ES" sz="6600" dirty="0" smtClean="0">
                <a:latin typeface="Arial" panose="020B0604020202020204" pitchFamily="34" charset="0"/>
                <a:cs typeface="Arial" panose="020B0604020202020204" pitchFamily="34" charset="0"/>
              </a:rPr>
              <a:t>INTRODUCCIÓN</a:t>
            </a:r>
            <a:endParaRPr lang="es-ES" sz="6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p:cNvPicPr>
            <a:picLocks noChangeAspect="1"/>
          </p:cNvPicPr>
          <p:nvPr/>
        </p:nvPicPr>
        <p:blipFill>
          <a:blip r:embed="rId3"/>
          <a:stretch>
            <a:fillRect/>
          </a:stretch>
        </p:blipFill>
        <p:spPr>
          <a:xfrm>
            <a:off x="2854052" y="14737"/>
            <a:ext cx="6336704" cy="6843263"/>
          </a:xfrm>
          <a:prstGeom prst="rect">
            <a:avLst/>
          </a:prstGeom>
        </p:spPr>
      </p:pic>
    </p:spTree>
    <p:extLst>
      <p:ext uri="{BB962C8B-B14F-4D97-AF65-F5344CB8AC3E}">
        <p14:creationId xmlns:p14="http://schemas.microsoft.com/office/powerpoint/2010/main" val="263093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405780" y="2924944"/>
            <a:ext cx="12180906" cy="1155576"/>
          </a:xfrm>
        </p:spPr>
        <p:txBody>
          <a:bodyPr rtlCol="0">
            <a:noAutofit/>
          </a:bodyPr>
          <a:lstStyle/>
          <a:p>
            <a:pPr rtl="0"/>
            <a:r>
              <a:rPr lang="es-ES" sz="4800" dirty="0" smtClean="0">
                <a:latin typeface="Arial" panose="020B0604020202020204" pitchFamily="34" charset="0"/>
                <a:cs typeface="Arial" panose="020B0604020202020204" pitchFamily="34" charset="0"/>
              </a:rPr>
              <a:t>CAPÍTULO III. </a:t>
            </a:r>
            <a:br>
              <a:rPr lang="es-ES" sz="4800" dirty="0" smtClean="0">
                <a:latin typeface="Arial" panose="020B0604020202020204" pitchFamily="34" charset="0"/>
                <a:cs typeface="Arial" panose="020B0604020202020204" pitchFamily="34" charset="0"/>
              </a:rPr>
            </a:br>
            <a:r>
              <a:rPr lang="es-ES" sz="4800" dirty="0" smtClean="0">
                <a:latin typeface="Arial" panose="020B0604020202020204" pitchFamily="34" charset="0"/>
                <a:cs typeface="Arial" panose="020B0604020202020204" pitchFamily="34" charset="0"/>
              </a:rPr>
              <a:t>VENTAJAS Y DESVENTAJAS</a:t>
            </a:r>
            <a:endParaRPr lang="es-E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7742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21804" y="836712"/>
            <a:ext cx="11809312" cy="842392"/>
          </a:xfrm>
        </p:spPr>
        <p:txBody>
          <a:bodyPr>
            <a:normAutofit fontScale="90000"/>
          </a:bodyPr>
          <a:lstStyle/>
          <a:p>
            <a:r>
              <a:rPr lang="es-ES" dirty="0" smtClean="0">
                <a:latin typeface="Arial" panose="020B0604020202020204" pitchFamily="34" charset="0"/>
                <a:cs typeface="Arial" panose="020B0604020202020204" pitchFamily="34" charset="0"/>
              </a:rPr>
              <a:t>3.1. Identificación del problema</a:t>
            </a:r>
            <a:r>
              <a:rPr lang="es-ES" dirty="0">
                <a:solidFill>
                  <a:srgbClr val="000000"/>
                </a:solidFill>
                <a:latin typeface="Calibri"/>
                <a:cs typeface="Times New Roman"/>
              </a:rPr>
              <a:t/>
            </a:r>
            <a:br>
              <a:rPr lang="es-ES" dirty="0">
                <a:solidFill>
                  <a:srgbClr val="000000"/>
                </a:solidFill>
                <a:latin typeface="Calibri"/>
                <a:cs typeface="Times New Roman"/>
              </a:rPr>
            </a:br>
            <a:endParaRPr lang="es-PE" dirty="0"/>
          </a:p>
        </p:txBody>
      </p:sp>
      <p:sp>
        <p:nvSpPr>
          <p:cNvPr id="2" name="Rectángulo 1"/>
          <p:cNvSpPr/>
          <p:nvPr/>
        </p:nvSpPr>
        <p:spPr>
          <a:xfrm>
            <a:off x="909836" y="1928590"/>
            <a:ext cx="9937104" cy="2677656"/>
          </a:xfrm>
          <a:prstGeom prst="rect">
            <a:avLst/>
          </a:prstGeom>
        </p:spPr>
        <p:txBody>
          <a:bodyPr wrap="square">
            <a:spAutoFit/>
          </a:bodyPr>
          <a:lstStyle/>
          <a:p>
            <a:pPr algn="just"/>
            <a:r>
              <a:rPr lang="es-ES" sz="2800" dirty="0">
                <a:latin typeface="Arial" panose="020B0604020202020204" pitchFamily="34" charset="0"/>
                <a:ea typeface="Calibri" panose="020F0502020204030204" pitchFamily="34" charset="0"/>
                <a:cs typeface="Times New Roman" panose="02020603050405020304" pitchFamily="18" charset="0"/>
              </a:rPr>
              <a:t>El fin del presente trabajo de investigación consiste en demostrar como las aplicaciones web puedan mantener una comunicación bidireccional con procesos en el lado del servidor, es decir, que puedan iniciarse en el lado del servido; todo ello con una mejora en la latencia que actualmente soportan esta clase de comunicaciones.  </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936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21804" y="1124744"/>
            <a:ext cx="11809312" cy="842392"/>
          </a:xfrm>
        </p:spPr>
        <p:txBody>
          <a:bodyPr>
            <a:normAutofit fontScale="90000"/>
          </a:bodyPr>
          <a:lstStyle/>
          <a:p>
            <a:r>
              <a:rPr lang="es-ES" dirty="0" smtClean="0">
                <a:latin typeface="Arial" panose="020B0604020202020204" pitchFamily="34" charset="0"/>
                <a:cs typeface="Arial" panose="020B0604020202020204" pitchFamily="34" charset="0"/>
              </a:rPr>
              <a:t>3.2. Planteamiento de Solución</a:t>
            </a:r>
            <a:r>
              <a:rPr lang="es-ES" dirty="0" smtClean="0">
                <a:solidFill>
                  <a:srgbClr val="000000"/>
                </a:solidFill>
                <a:latin typeface="Calibri"/>
                <a:cs typeface="Times New Roman"/>
              </a:rPr>
              <a:t/>
            </a:r>
            <a:br>
              <a:rPr lang="es-ES" dirty="0" smtClean="0">
                <a:solidFill>
                  <a:srgbClr val="000000"/>
                </a:solidFill>
                <a:latin typeface="Calibri"/>
                <a:cs typeface="Times New Roman"/>
              </a:rPr>
            </a:br>
            <a:endParaRPr lang="es-PE" dirty="0"/>
          </a:p>
        </p:txBody>
      </p:sp>
      <p:sp>
        <p:nvSpPr>
          <p:cNvPr id="2" name="Rectángulo 1"/>
          <p:cNvSpPr/>
          <p:nvPr/>
        </p:nvSpPr>
        <p:spPr>
          <a:xfrm>
            <a:off x="837828" y="1928590"/>
            <a:ext cx="10657184" cy="2246769"/>
          </a:xfrm>
          <a:prstGeom prst="rect">
            <a:avLst/>
          </a:prstGeom>
        </p:spPr>
        <p:txBody>
          <a:bodyPr wrap="square">
            <a:spAutoFit/>
          </a:bodyPr>
          <a:lstStyle/>
          <a:p>
            <a:pPr algn="just"/>
            <a:r>
              <a:rPr lang="es-ES" sz="2800" dirty="0" smtClean="0">
                <a:latin typeface="Arial" panose="020B0604020202020204" pitchFamily="34" charset="0"/>
                <a:ea typeface="Calibri" panose="020F0502020204030204" pitchFamily="34" charset="0"/>
                <a:cs typeface="Times New Roman" panose="02020603050405020304" pitchFamily="18" charset="0"/>
              </a:rPr>
              <a:t>Teniendo como conocimiento la utilidad de Web Sockets aprovecharemos sus funcionalidades con el fin de crear una página web que contenga características de un servicio de chat de esta manera demostraremos como es que Web Sockets nos ayuda a interactuar tanto servidor como cliente en tiempo real.</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8403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93812" y="980728"/>
            <a:ext cx="11809312" cy="842392"/>
          </a:xfrm>
        </p:spPr>
        <p:txBody>
          <a:bodyPr>
            <a:normAutofit fontScale="90000"/>
          </a:bodyPr>
          <a:lstStyle/>
          <a:p>
            <a:r>
              <a:rPr lang="es-ES" dirty="0" smtClean="0">
                <a:latin typeface="Arial" panose="020B0604020202020204" pitchFamily="34" charset="0"/>
                <a:cs typeface="Arial" panose="020B0604020202020204" pitchFamily="34" charset="0"/>
              </a:rPr>
              <a:t>3.3. Ventajas</a:t>
            </a:r>
            <a:r>
              <a:rPr lang="es-ES" dirty="0">
                <a:solidFill>
                  <a:srgbClr val="000000"/>
                </a:solidFill>
                <a:latin typeface="Calibri"/>
                <a:cs typeface="Times New Roman"/>
              </a:rPr>
              <a:t/>
            </a:r>
            <a:br>
              <a:rPr lang="es-ES" dirty="0">
                <a:solidFill>
                  <a:srgbClr val="000000"/>
                </a:solidFill>
                <a:latin typeface="Calibri"/>
                <a:cs typeface="Times New Roman"/>
              </a:rPr>
            </a:br>
            <a:endParaRPr lang="es-PE" dirty="0"/>
          </a:p>
        </p:txBody>
      </p:sp>
      <p:sp>
        <p:nvSpPr>
          <p:cNvPr id="2" name="Rectángulo 1"/>
          <p:cNvSpPr/>
          <p:nvPr/>
        </p:nvSpPr>
        <p:spPr>
          <a:xfrm>
            <a:off x="837828" y="1556792"/>
            <a:ext cx="10585176" cy="4031873"/>
          </a:xfrm>
          <a:prstGeom prst="rect">
            <a:avLst/>
          </a:prstGeom>
        </p:spPr>
        <p:txBody>
          <a:bodyPr wrap="square">
            <a:spAutoFit/>
          </a:bodyPr>
          <a:lstStyle/>
          <a:p>
            <a:pPr algn="just"/>
            <a:r>
              <a:rPr lang="es-ES" sz="3200" spc="10" dirty="0">
                <a:latin typeface="Arial" panose="020B0604020202020204" pitchFamily="34" charset="0"/>
                <a:ea typeface="Calibri" panose="020F0502020204030204" pitchFamily="34" charset="0"/>
              </a:rPr>
              <a:t>Como se ha visto, el protocolo permite establecer comunicaciones bidireccionales en tiempo real en la Web, posibilidad que antes solo existía de forma simulada y bastante costosa mediante técnicas como </a:t>
            </a:r>
            <a:r>
              <a:rPr lang="es-ES" sz="3200" i="1" spc="10" dirty="0" err="1">
                <a:latin typeface="Arial" panose="020B0604020202020204" pitchFamily="34" charset="0"/>
                <a:ea typeface="Calibri" panose="020F0502020204030204" pitchFamily="34" charset="0"/>
              </a:rPr>
              <a:t>long</a:t>
            </a:r>
            <a:r>
              <a:rPr lang="es-ES" sz="3200" i="1" spc="10" dirty="0">
                <a:latin typeface="Arial" panose="020B0604020202020204" pitchFamily="34" charset="0"/>
                <a:ea typeface="Calibri" panose="020F0502020204030204" pitchFamily="34" charset="0"/>
              </a:rPr>
              <a:t> </a:t>
            </a:r>
            <a:r>
              <a:rPr lang="es-ES" sz="3200" i="1" spc="10" dirty="0" err="1">
                <a:latin typeface="Arial" panose="020B0604020202020204" pitchFamily="34" charset="0"/>
                <a:ea typeface="Calibri" panose="020F0502020204030204" pitchFamily="34" charset="0"/>
              </a:rPr>
              <a:t>polling</a:t>
            </a:r>
            <a:r>
              <a:rPr lang="es-ES" sz="3200" spc="10" dirty="0">
                <a:latin typeface="Arial" panose="020B0604020202020204" pitchFamily="34" charset="0"/>
                <a:ea typeface="Calibri" panose="020F0502020204030204" pitchFamily="34" charset="0"/>
              </a:rPr>
              <a:t>. </a:t>
            </a:r>
            <a:endParaRPr lang="es-ES" sz="3200" spc="10" dirty="0" smtClean="0">
              <a:latin typeface="Arial" panose="020B0604020202020204" pitchFamily="34" charset="0"/>
              <a:ea typeface="Calibri" panose="020F0502020204030204" pitchFamily="34" charset="0"/>
            </a:endParaRPr>
          </a:p>
          <a:p>
            <a:pPr algn="just"/>
            <a:r>
              <a:rPr lang="es-ES" sz="3200" dirty="0"/>
              <a:t>Por otra parte, se ha visto que su funcionamiento es extremadamente sencillo: se establece una conexión, se envían/reciben mensajes y se cierra la conexión.</a:t>
            </a:r>
            <a:endParaRPr lang="es-PE" sz="3200" dirty="0"/>
          </a:p>
        </p:txBody>
      </p:sp>
    </p:spTree>
    <p:extLst>
      <p:ext uri="{BB962C8B-B14F-4D97-AF65-F5344CB8AC3E}">
        <p14:creationId xmlns:p14="http://schemas.microsoft.com/office/powerpoint/2010/main" val="135645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21804" y="836712"/>
            <a:ext cx="11809312" cy="842392"/>
          </a:xfrm>
        </p:spPr>
        <p:txBody>
          <a:bodyPr>
            <a:normAutofit fontScale="90000"/>
          </a:bodyPr>
          <a:lstStyle/>
          <a:p>
            <a:r>
              <a:rPr lang="es-ES" dirty="0" smtClean="0">
                <a:latin typeface="Arial" panose="020B0604020202020204" pitchFamily="34" charset="0"/>
                <a:cs typeface="Arial" panose="020B0604020202020204" pitchFamily="34" charset="0"/>
              </a:rPr>
              <a:t>3.4. Desventajas</a:t>
            </a:r>
            <a:r>
              <a:rPr lang="es-ES" dirty="0">
                <a:solidFill>
                  <a:srgbClr val="000000"/>
                </a:solidFill>
                <a:latin typeface="Calibri"/>
                <a:cs typeface="Times New Roman"/>
              </a:rPr>
              <a:t/>
            </a:r>
            <a:br>
              <a:rPr lang="es-ES" dirty="0">
                <a:solidFill>
                  <a:srgbClr val="000000"/>
                </a:solidFill>
                <a:latin typeface="Calibri"/>
                <a:cs typeface="Times New Roman"/>
              </a:rPr>
            </a:br>
            <a:endParaRPr lang="es-PE" dirty="0"/>
          </a:p>
        </p:txBody>
      </p:sp>
      <p:sp>
        <p:nvSpPr>
          <p:cNvPr id="2" name="Rectángulo 1"/>
          <p:cNvSpPr/>
          <p:nvPr/>
        </p:nvSpPr>
        <p:spPr>
          <a:xfrm>
            <a:off x="765820" y="1772816"/>
            <a:ext cx="10657184" cy="3108543"/>
          </a:xfrm>
          <a:prstGeom prst="rect">
            <a:avLst/>
          </a:prstGeom>
        </p:spPr>
        <p:txBody>
          <a:bodyPr wrap="square">
            <a:spAutoFit/>
          </a:bodyPr>
          <a:lstStyle/>
          <a:p>
            <a:pPr algn="just"/>
            <a:r>
              <a:rPr lang="es-ES" sz="2800" spc="10" dirty="0">
                <a:latin typeface="Arial" panose="020B0604020202020204" pitchFamily="34" charset="0"/>
                <a:ea typeface="Calibri" panose="020F0502020204030204" pitchFamily="34" charset="0"/>
                <a:cs typeface="Times New Roman" panose="02020603050405020304" pitchFamily="18" charset="0"/>
              </a:rPr>
              <a:t>Por otra parte, es necesario gestionar y mantener un gran número de conexiones que han de permanecer abiertas mientras ambas partes sigan interactuando. Esto puede llegar a ser un problema en determinados casos, teniendo en cuenta que el número máximo de conexiones simultáneas que admite un puerto TCP es de 64.000 y que, además, mantener las conexiones abiertas requiere memoria del servidor.</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6980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837828" y="3573016"/>
            <a:ext cx="11809312" cy="842392"/>
          </a:xfrm>
        </p:spPr>
        <p:txBody>
          <a:bodyPr>
            <a:normAutofit fontScale="90000"/>
          </a:bodyPr>
          <a:lstStyle/>
          <a:p>
            <a:r>
              <a:rPr lang="es-ES" dirty="0" smtClean="0">
                <a:latin typeface="Arial" panose="020B0604020202020204" pitchFamily="34" charset="0"/>
                <a:cs typeface="Arial" panose="020B0604020202020204" pitchFamily="34" charset="0"/>
              </a:rPr>
              <a:t>3.5. Caso Real</a:t>
            </a:r>
            <a:r>
              <a:rPr lang="es-ES" dirty="0">
                <a:solidFill>
                  <a:srgbClr val="000000"/>
                </a:solidFill>
                <a:latin typeface="Calibri"/>
                <a:cs typeface="Times New Roman"/>
              </a:rPr>
              <a:t/>
            </a:r>
            <a:br>
              <a:rPr lang="es-ES" dirty="0">
                <a:solidFill>
                  <a:srgbClr val="000000"/>
                </a:solidFill>
                <a:latin typeface="Calibri"/>
                <a:cs typeface="Times New Roman"/>
              </a:rPr>
            </a:br>
            <a:endParaRPr lang="es-PE" dirty="0"/>
          </a:p>
        </p:txBody>
      </p:sp>
    </p:spTree>
    <p:extLst>
      <p:ext uri="{BB962C8B-B14F-4D97-AF65-F5344CB8AC3E}">
        <p14:creationId xmlns:p14="http://schemas.microsoft.com/office/powerpoint/2010/main" val="85500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3862164" y="3068960"/>
            <a:ext cx="11809312" cy="842392"/>
          </a:xfrm>
        </p:spPr>
        <p:txBody>
          <a:bodyPr>
            <a:normAutofit/>
          </a:bodyPr>
          <a:lstStyle/>
          <a:p>
            <a:r>
              <a:rPr lang="es-ES" dirty="0" smtClean="0">
                <a:latin typeface="Arial" panose="020B0604020202020204" pitchFamily="34" charset="0"/>
                <a:cs typeface="Arial" panose="020B0604020202020204" pitchFamily="34" charset="0"/>
              </a:rPr>
              <a:t>Conclusiones</a:t>
            </a:r>
            <a:endParaRPr lang="es-PE" dirty="0"/>
          </a:p>
        </p:txBody>
      </p:sp>
    </p:spTree>
    <p:extLst>
      <p:ext uri="{BB962C8B-B14F-4D97-AF65-F5344CB8AC3E}">
        <p14:creationId xmlns:p14="http://schemas.microsoft.com/office/powerpoint/2010/main" val="44169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3142084" y="2996952"/>
            <a:ext cx="11809312" cy="842392"/>
          </a:xfrm>
        </p:spPr>
        <p:txBody>
          <a:bodyPr>
            <a:normAutofit/>
          </a:bodyPr>
          <a:lstStyle/>
          <a:p>
            <a:r>
              <a:rPr lang="es-ES" dirty="0" smtClean="0">
                <a:latin typeface="Arial" panose="020B0604020202020204" pitchFamily="34" charset="0"/>
                <a:cs typeface="Arial" panose="020B0604020202020204" pitchFamily="34" charset="0"/>
              </a:rPr>
              <a:t>Recomendaciones</a:t>
            </a:r>
            <a:endParaRPr lang="es-PE" dirty="0"/>
          </a:p>
        </p:txBody>
      </p:sp>
    </p:spTree>
    <p:extLst>
      <p:ext uri="{BB962C8B-B14F-4D97-AF65-F5344CB8AC3E}">
        <p14:creationId xmlns:p14="http://schemas.microsoft.com/office/powerpoint/2010/main" val="367729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2133972" y="260648"/>
            <a:ext cx="11809312" cy="842392"/>
          </a:xfrm>
        </p:spPr>
        <p:txBody>
          <a:bodyPr>
            <a:normAutofit/>
          </a:bodyPr>
          <a:lstStyle/>
          <a:p>
            <a:r>
              <a:rPr lang="es-ES" dirty="0" smtClean="0">
                <a:latin typeface="Arial" panose="020B0604020202020204" pitchFamily="34" charset="0"/>
                <a:cs typeface="Arial" panose="020B0604020202020204" pitchFamily="34" charset="0"/>
              </a:rPr>
              <a:t>Referencias Bibliográficas</a:t>
            </a:r>
            <a:endParaRPr lang="es-PE" dirty="0"/>
          </a:p>
        </p:txBody>
      </p:sp>
      <p:sp>
        <p:nvSpPr>
          <p:cNvPr id="2" name="Rectángulo 1"/>
          <p:cNvSpPr/>
          <p:nvPr/>
        </p:nvSpPr>
        <p:spPr>
          <a:xfrm>
            <a:off x="1197868" y="1103040"/>
            <a:ext cx="9721080" cy="5632311"/>
          </a:xfrm>
          <a:prstGeom prst="rect">
            <a:avLst/>
          </a:prstGeom>
        </p:spPr>
        <p:txBody>
          <a:bodyPr wrap="square">
            <a:spAutoFit/>
          </a:bodyPr>
          <a:lstStyle/>
          <a:p>
            <a:pPr marL="285750" indent="-285750">
              <a:buFont typeface="Arial" panose="020B0604020202020204" pitchFamily="34" charset="0"/>
              <a:buChar char="•"/>
            </a:pPr>
            <a:r>
              <a:rPr lang="es-ES" sz="2400" dirty="0" err="1">
                <a:latin typeface="Arial"/>
                <a:cs typeface="Arial"/>
              </a:rPr>
              <a:t>Fette</a:t>
            </a:r>
            <a:r>
              <a:rPr lang="es-ES" sz="2400" dirty="0">
                <a:latin typeface="Arial"/>
                <a:cs typeface="Arial"/>
              </a:rPr>
              <a:t>, I. y </a:t>
            </a:r>
            <a:r>
              <a:rPr lang="es-ES" sz="2400" dirty="0" err="1">
                <a:latin typeface="Arial"/>
                <a:cs typeface="Arial"/>
              </a:rPr>
              <a:t>Melnikov</a:t>
            </a:r>
            <a:r>
              <a:rPr lang="es-ES" sz="2400" dirty="0">
                <a:latin typeface="Arial"/>
                <a:cs typeface="Arial"/>
              </a:rPr>
              <a:t>, A. (2011). </a:t>
            </a:r>
            <a:r>
              <a:rPr lang="es-ES" sz="2400" i="1" dirty="0" err="1">
                <a:latin typeface="Arial"/>
                <a:cs typeface="Arial"/>
              </a:rPr>
              <a:t>The</a:t>
            </a:r>
            <a:r>
              <a:rPr lang="es-ES" sz="2400" i="1" dirty="0">
                <a:latin typeface="Arial"/>
                <a:cs typeface="Arial"/>
              </a:rPr>
              <a:t> </a:t>
            </a:r>
            <a:r>
              <a:rPr lang="es-ES" sz="2400" i="1" dirty="0" err="1">
                <a:latin typeface="Arial"/>
                <a:cs typeface="Arial"/>
              </a:rPr>
              <a:t>WebSocket</a:t>
            </a:r>
            <a:r>
              <a:rPr lang="es-ES" sz="2400" i="1" dirty="0">
                <a:latin typeface="Arial"/>
                <a:cs typeface="Arial"/>
              </a:rPr>
              <a:t> </a:t>
            </a:r>
            <a:r>
              <a:rPr lang="es-ES" sz="2400" i="1" dirty="0" err="1">
                <a:latin typeface="Arial"/>
                <a:cs typeface="Arial"/>
              </a:rPr>
              <a:t>Protocol</a:t>
            </a:r>
            <a:r>
              <a:rPr lang="es-ES" sz="2400" dirty="0">
                <a:latin typeface="Arial"/>
                <a:cs typeface="Arial"/>
              </a:rPr>
              <a:t>. Internet </a:t>
            </a:r>
            <a:r>
              <a:rPr lang="es-ES" sz="2400" dirty="0" err="1">
                <a:latin typeface="Arial"/>
                <a:cs typeface="Arial"/>
              </a:rPr>
              <a:t>Engineering</a:t>
            </a:r>
            <a:r>
              <a:rPr lang="es-ES" sz="2400" dirty="0">
                <a:latin typeface="Arial"/>
                <a:cs typeface="Arial"/>
              </a:rPr>
              <a:t> </a:t>
            </a:r>
            <a:r>
              <a:rPr lang="es-ES" sz="2400" dirty="0" err="1">
                <a:latin typeface="Arial"/>
                <a:cs typeface="Arial"/>
              </a:rPr>
              <a:t>Task</a:t>
            </a:r>
            <a:r>
              <a:rPr lang="es-ES" sz="2400" dirty="0">
                <a:latin typeface="Arial"/>
                <a:cs typeface="Arial"/>
              </a:rPr>
              <a:t> </a:t>
            </a:r>
            <a:r>
              <a:rPr lang="es-ES" sz="2400" dirty="0" err="1">
                <a:latin typeface="Arial"/>
                <a:cs typeface="Arial"/>
              </a:rPr>
              <a:t>Force</a:t>
            </a:r>
            <a:r>
              <a:rPr lang="es-ES" sz="2400" dirty="0">
                <a:latin typeface="Arial"/>
                <a:cs typeface="Arial"/>
              </a:rPr>
              <a:t>. &lt;</a:t>
            </a:r>
            <a:r>
              <a:rPr lang="es-ES" sz="2400" dirty="0">
                <a:latin typeface="Arial"/>
                <a:cs typeface="Arial"/>
                <a:hlinkClick r:id="rId2"/>
              </a:rPr>
              <a:t>https://tools.ietf.org/html/rfc6455</a:t>
            </a:r>
            <a:r>
              <a:rPr lang="es-ES" sz="2400" dirty="0">
                <a:latin typeface="Arial"/>
                <a:cs typeface="Arial"/>
              </a:rPr>
              <a:t>&gt; [consulta: 02 de abril de 2017].</a:t>
            </a:r>
          </a:p>
          <a:p>
            <a:endParaRPr lang="es-ES" sz="2400" dirty="0">
              <a:latin typeface="Arial"/>
              <a:cs typeface="Arial"/>
            </a:endParaRPr>
          </a:p>
          <a:p>
            <a:pPr marL="342900" indent="-342900">
              <a:buFont typeface="Arial" panose="020B0604020202020204" pitchFamily="34" charset="0"/>
              <a:buChar char="•"/>
            </a:pPr>
            <a:r>
              <a:rPr lang="es-ES" sz="2400" dirty="0" err="1">
                <a:latin typeface="Arial"/>
                <a:cs typeface="Arial"/>
              </a:rPr>
              <a:t>Hickson</a:t>
            </a:r>
            <a:r>
              <a:rPr lang="es-ES" sz="2400" dirty="0">
                <a:latin typeface="Arial"/>
                <a:cs typeface="Arial"/>
              </a:rPr>
              <a:t>, I. (2012). </a:t>
            </a:r>
            <a:r>
              <a:rPr lang="es-ES" sz="2400" i="1" dirty="0" err="1">
                <a:latin typeface="Arial"/>
                <a:cs typeface="Arial"/>
              </a:rPr>
              <a:t>The</a:t>
            </a:r>
            <a:r>
              <a:rPr lang="es-ES" sz="2400" i="1" dirty="0">
                <a:latin typeface="Arial"/>
                <a:cs typeface="Arial"/>
              </a:rPr>
              <a:t> </a:t>
            </a:r>
            <a:r>
              <a:rPr lang="es-ES" sz="2400" i="1" dirty="0" err="1">
                <a:latin typeface="Arial"/>
                <a:cs typeface="Arial"/>
              </a:rPr>
              <a:t>WebSocket</a:t>
            </a:r>
            <a:r>
              <a:rPr lang="es-ES" sz="2400" i="1" dirty="0">
                <a:latin typeface="Arial"/>
                <a:cs typeface="Arial"/>
              </a:rPr>
              <a:t> API</a:t>
            </a:r>
            <a:r>
              <a:rPr lang="es-ES" sz="2400" dirty="0">
                <a:latin typeface="Arial"/>
                <a:cs typeface="Arial"/>
              </a:rPr>
              <a:t>. W3C. &lt;</a:t>
            </a:r>
            <a:r>
              <a:rPr lang="es-ES" sz="2400" dirty="0">
                <a:latin typeface="Arial"/>
                <a:cs typeface="Arial"/>
                <a:hlinkClick r:id="rId3"/>
              </a:rPr>
              <a:t>http://www.w3.org/TR/websockets/</a:t>
            </a:r>
            <a:r>
              <a:rPr lang="es-ES" sz="2400" dirty="0">
                <a:latin typeface="Arial"/>
                <a:cs typeface="Arial"/>
              </a:rPr>
              <a:t>&gt; [consulta: 05 de abril de 2017].</a:t>
            </a:r>
          </a:p>
          <a:p>
            <a:endParaRPr lang="es-ES" sz="2400" dirty="0">
              <a:latin typeface="Arial"/>
              <a:cs typeface="Arial"/>
            </a:endParaRPr>
          </a:p>
          <a:p>
            <a:pPr marL="285750" indent="-285750">
              <a:buChar char="•"/>
            </a:pPr>
            <a:r>
              <a:rPr lang="es-ES" sz="2400" dirty="0" err="1">
                <a:latin typeface="Arial"/>
                <a:cs typeface="Arial"/>
              </a:rPr>
              <a:t>Engine</a:t>
            </a:r>
            <a:r>
              <a:rPr lang="es-ES" sz="2400" dirty="0">
                <a:latin typeface="Arial"/>
                <a:cs typeface="Arial"/>
              </a:rPr>
              <a:t> Yard. </a:t>
            </a:r>
            <a:r>
              <a:rPr lang="es-ES" sz="2400" i="1" dirty="0" err="1">
                <a:latin typeface="Arial"/>
                <a:cs typeface="Arial"/>
              </a:rPr>
              <a:t>WebSocket</a:t>
            </a:r>
            <a:r>
              <a:rPr lang="es-ES" sz="2400" i="1" dirty="0">
                <a:latin typeface="Arial"/>
                <a:cs typeface="Arial"/>
              </a:rPr>
              <a:t>: 5 </a:t>
            </a:r>
            <a:r>
              <a:rPr lang="es-ES" sz="2400" i="1" dirty="0" err="1">
                <a:latin typeface="Arial"/>
                <a:cs typeface="Arial"/>
              </a:rPr>
              <a:t>Advantages</a:t>
            </a:r>
            <a:r>
              <a:rPr lang="es-ES" sz="2400" i="1" dirty="0">
                <a:latin typeface="Arial"/>
                <a:cs typeface="Arial"/>
              </a:rPr>
              <a:t> of </a:t>
            </a:r>
            <a:r>
              <a:rPr lang="es-ES" sz="2400" i="1" dirty="0" err="1">
                <a:latin typeface="Arial"/>
                <a:cs typeface="Arial"/>
              </a:rPr>
              <a:t>Using</a:t>
            </a:r>
            <a:r>
              <a:rPr lang="es-ES" sz="2400" i="1" dirty="0">
                <a:latin typeface="Arial"/>
                <a:cs typeface="Arial"/>
              </a:rPr>
              <a:t> </a:t>
            </a:r>
            <a:r>
              <a:rPr lang="es-ES" sz="2400" i="1" dirty="0" err="1">
                <a:latin typeface="Arial"/>
                <a:cs typeface="Arial"/>
              </a:rPr>
              <a:t>WebSockets</a:t>
            </a:r>
            <a:r>
              <a:rPr lang="es-ES" sz="2400" dirty="0">
                <a:latin typeface="Arial"/>
                <a:cs typeface="Arial"/>
              </a:rPr>
              <a:t>. &lt;</a:t>
            </a:r>
            <a:r>
              <a:rPr lang="es-ES" sz="2400" dirty="0">
                <a:latin typeface="Arial"/>
                <a:cs typeface="Arial"/>
                <a:hlinkClick r:id="rId4"/>
              </a:rPr>
              <a:t>https://www.engineyard.com/articles/websocket</a:t>
            </a:r>
            <a:r>
              <a:rPr lang="es-ES" sz="2400" dirty="0">
                <a:latin typeface="Arial"/>
                <a:cs typeface="Arial"/>
              </a:rPr>
              <a:t>&gt; [consulta: 12 de abril de 2017].</a:t>
            </a:r>
            <a:endParaRPr lang="es-ES" sz="2400" dirty="0"/>
          </a:p>
          <a:p>
            <a:pPr marL="285750" indent="-285750">
              <a:buChar char="•"/>
            </a:pPr>
            <a:endParaRPr lang="es-ES" sz="2400" dirty="0">
              <a:latin typeface="Arial"/>
              <a:cs typeface="Arial"/>
            </a:endParaRPr>
          </a:p>
          <a:p>
            <a:pPr marL="285750" indent="-285750">
              <a:buChar char="•"/>
            </a:pPr>
            <a:r>
              <a:rPr lang="es-ES" sz="2400" dirty="0" err="1">
                <a:latin typeface="Arial"/>
                <a:cs typeface="Arial"/>
              </a:rPr>
              <a:t>Tiobe</a:t>
            </a:r>
            <a:r>
              <a:rPr lang="es-ES" sz="2400" dirty="0">
                <a:latin typeface="Arial"/>
                <a:cs typeface="Arial"/>
              </a:rPr>
              <a:t> Software (2015). </a:t>
            </a:r>
            <a:r>
              <a:rPr lang="es-ES" sz="2400" i="1" dirty="0">
                <a:latin typeface="Arial"/>
                <a:cs typeface="Arial"/>
              </a:rPr>
              <a:t>TIOBE </a:t>
            </a:r>
            <a:r>
              <a:rPr lang="es-ES" sz="2400" i="1" dirty="0" err="1">
                <a:latin typeface="Arial"/>
                <a:cs typeface="Arial"/>
              </a:rPr>
              <a:t>Index</a:t>
            </a:r>
            <a:r>
              <a:rPr lang="es-ES" sz="2400" i="1" dirty="0">
                <a:latin typeface="Arial"/>
                <a:cs typeface="Arial"/>
              </a:rPr>
              <a:t> </a:t>
            </a:r>
            <a:r>
              <a:rPr lang="es-ES" sz="2400" i="1" dirty="0" err="1">
                <a:latin typeface="Arial"/>
                <a:cs typeface="Arial"/>
              </a:rPr>
              <a:t>for</a:t>
            </a:r>
            <a:r>
              <a:rPr lang="es-ES" sz="2400" i="1" dirty="0">
                <a:latin typeface="Arial"/>
                <a:cs typeface="Arial"/>
              </a:rPr>
              <a:t> </a:t>
            </a:r>
            <a:r>
              <a:rPr lang="es-ES" sz="2400" i="1" dirty="0" err="1">
                <a:latin typeface="Arial"/>
                <a:cs typeface="Arial"/>
              </a:rPr>
              <a:t>November</a:t>
            </a:r>
            <a:r>
              <a:rPr lang="es-ES" sz="2400" i="1" dirty="0">
                <a:latin typeface="Arial"/>
                <a:cs typeface="Arial"/>
              </a:rPr>
              <a:t> 2015</a:t>
            </a:r>
            <a:r>
              <a:rPr lang="es-ES" sz="2400" dirty="0">
                <a:latin typeface="Arial"/>
                <a:cs typeface="Arial"/>
              </a:rPr>
              <a:t>. &lt;</a:t>
            </a:r>
            <a:r>
              <a:rPr lang="es-ES" sz="2400" dirty="0">
                <a:latin typeface="Arial"/>
                <a:cs typeface="Arial"/>
                <a:hlinkClick r:id="rId5"/>
              </a:rPr>
              <a:t>http://www.tiobe.com/index.php/content/paperinfo/tpci/index.html</a:t>
            </a:r>
            <a:r>
              <a:rPr lang="es-ES" sz="2400" dirty="0">
                <a:latin typeface="Arial"/>
                <a:cs typeface="Arial"/>
              </a:rPr>
              <a:t>&gt; [consulta: 25 de mayo de 2017].</a:t>
            </a:r>
            <a:endParaRPr lang="es-ES" sz="2400" dirty="0"/>
          </a:p>
        </p:txBody>
      </p:sp>
    </p:spTree>
    <p:extLst>
      <p:ext uri="{BB962C8B-B14F-4D97-AF65-F5344CB8AC3E}">
        <p14:creationId xmlns:p14="http://schemas.microsoft.com/office/powerpoint/2010/main" val="2028078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7868" y="3861048"/>
            <a:ext cx="9361040" cy="2664296"/>
          </a:xfrm>
        </p:spPr>
        <p:txBody>
          <a:bodyPr rtlCol="0">
            <a:noAutofit/>
          </a:bodyPr>
          <a:lstStyle/>
          <a:p>
            <a:pPr algn="just"/>
            <a:r>
              <a:rPr lang="es-PE" sz="2800" dirty="0" smtClean="0">
                <a:latin typeface="Arial" panose="020B0604020202020204" pitchFamily="34" charset="0"/>
                <a:cs typeface="Arial" panose="020B0604020202020204" pitchFamily="34" charset="0"/>
              </a:rPr>
              <a:t>Primeramente, la investigación realizada busca hacer un análisis de la tecnología “Web Socket”. </a:t>
            </a:r>
            <a:br>
              <a:rPr lang="es-PE" sz="2800" dirty="0" smtClean="0">
                <a:latin typeface="Arial" panose="020B0604020202020204" pitchFamily="34" charset="0"/>
                <a:cs typeface="Arial" panose="020B0604020202020204" pitchFamily="34" charset="0"/>
              </a:rPr>
            </a:br>
            <a:r>
              <a:rPr lang="es-PE" sz="2800" dirty="0" smtClean="0">
                <a:latin typeface="Arial" panose="020B0604020202020204" pitchFamily="34" charset="0"/>
                <a:cs typeface="Arial" panose="020B0604020202020204" pitchFamily="34" charset="0"/>
              </a:rPr>
              <a:t>El trabajo está dividido en tres capítulos. El primero  se abordará la implementación de esta tecnología, el tipo de comunicación que tiene y cuando usarlo, saber si nos facilita o nos perjudica en nuestros próximos proyectos; en el segundo tratara sobre el funcionamiento de la tecnología Web Sockets, identificando su funcionamiento, implementación, así mismo que eventos y acciones utiliza, dando un breve ejemplo; en el tercero nos centraremos en el planteamiento de solución, finalizando con nuestras conclusiones.</a:t>
            </a:r>
            <a:br>
              <a:rPr lang="es-PE" sz="2800" dirty="0" smtClean="0">
                <a:latin typeface="Arial" panose="020B0604020202020204" pitchFamily="34" charset="0"/>
                <a:cs typeface="Arial" panose="020B0604020202020204" pitchFamily="34" charset="0"/>
              </a:rPr>
            </a:br>
            <a:r>
              <a:rPr lang="es-PE" sz="2800" dirty="0" smtClean="0">
                <a:latin typeface="Arial" panose="020B0604020202020204" pitchFamily="34" charset="0"/>
                <a:cs typeface="Arial" panose="020B0604020202020204" pitchFamily="34" charset="0"/>
              </a:rPr>
              <a:t>En esta investigación, se realizarán los análisis correspondientes que permitan desentrañar la tecnología de los “Web Sockets”.</a:t>
            </a:r>
            <a:br>
              <a:rPr lang="es-PE" sz="2800" dirty="0" smtClean="0">
                <a:latin typeface="Arial" panose="020B0604020202020204" pitchFamily="34" charset="0"/>
                <a:cs typeface="Arial" panose="020B0604020202020204" pitchFamily="34" charset="0"/>
              </a:rPr>
            </a:br>
            <a:r>
              <a:rPr lang="es-PE" sz="2800" dirty="0" smtClean="0">
                <a:latin typeface="Arial" panose="020B0604020202020204" pitchFamily="34" charset="0"/>
                <a:cs typeface="Arial" panose="020B0604020202020204" pitchFamily="34" charset="0"/>
              </a:rPr>
              <a:t>Agradeceremos las sugerencias, interrogantes y observaciones que permitan enriquecer este trabajo.</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485900" y="2708920"/>
            <a:ext cx="9505056" cy="1155576"/>
          </a:xfrm>
        </p:spPr>
        <p:txBody>
          <a:bodyPr rtlCol="0">
            <a:normAutofit fontScale="90000"/>
          </a:bodyPr>
          <a:lstStyle/>
          <a:p>
            <a:pPr rtl="0"/>
            <a:r>
              <a:rPr lang="es-ES" sz="6600" dirty="0" smtClean="0">
                <a:latin typeface="Arial" panose="020B0604020202020204" pitchFamily="34" charset="0"/>
                <a:cs typeface="Arial" panose="020B0604020202020204" pitchFamily="34" charset="0"/>
              </a:rPr>
              <a:t>CAPÍTULO I. WEB SOCKETS</a:t>
            </a:r>
            <a:endParaRPr lang="es-ES" sz="6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0386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841062" y="1917842"/>
            <a:ext cx="8692399" cy="842392"/>
          </a:xfrm>
        </p:spPr>
        <p:txBody>
          <a:bodyPr>
            <a:normAutofit fontScale="90000"/>
          </a:bodyPr>
          <a:lstStyle/>
          <a:p>
            <a:r>
              <a:rPr lang="es-ES" dirty="0">
                <a:latin typeface="Arial" panose="020B0604020202020204" pitchFamily="34" charset="0"/>
                <a:cs typeface="Arial" panose="020B0604020202020204" pitchFamily="34" charset="0"/>
              </a:rPr>
              <a:t>1.1</a:t>
            </a:r>
            <a:r>
              <a:rPr lang="es-ES" dirty="0" smtClean="0">
                <a:latin typeface="Arial" panose="020B0604020202020204" pitchFamily="34" charset="0"/>
                <a:cs typeface="Arial" panose="020B0604020202020204" pitchFamily="34" charset="0"/>
              </a:rPr>
              <a:t>. ¿</a:t>
            </a:r>
            <a:r>
              <a:rPr lang="es-ES" dirty="0">
                <a:latin typeface="Arial" panose="020B0604020202020204" pitchFamily="34" charset="0"/>
                <a:cs typeface="Arial" panose="020B0604020202020204" pitchFamily="34" charset="0"/>
              </a:rPr>
              <a:t>Qué es Web Sockets?</a:t>
            </a:r>
            <a:r>
              <a:rPr lang="es-ES" dirty="0">
                <a:solidFill>
                  <a:srgbClr val="000000"/>
                </a:solidFill>
                <a:latin typeface="Calibri"/>
                <a:cs typeface="Times New Roman"/>
              </a:rPr>
              <a:t/>
            </a:r>
            <a:br>
              <a:rPr lang="es-ES" dirty="0">
                <a:solidFill>
                  <a:srgbClr val="000000"/>
                </a:solidFill>
                <a:latin typeface="Calibri"/>
                <a:cs typeface="Times New Roman"/>
              </a:rPr>
            </a:br>
            <a:endParaRPr lang="es-PE" dirty="0"/>
          </a:p>
        </p:txBody>
      </p:sp>
      <p:sp>
        <p:nvSpPr>
          <p:cNvPr id="4" name="Rectángulo 3"/>
          <p:cNvSpPr/>
          <p:nvPr/>
        </p:nvSpPr>
        <p:spPr>
          <a:xfrm>
            <a:off x="841062" y="2780928"/>
            <a:ext cx="10947661" cy="1569660"/>
          </a:xfrm>
          <a:prstGeom prst="rect">
            <a:avLst/>
          </a:prstGeom>
        </p:spPr>
        <p:txBody>
          <a:bodyPr wrap="square">
            <a:spAutoFit/>
          </a:bodyPr>
          <a:lstStyle/>
          <a:p>
            <a:pPr algn="just"/>
            <a:r>
              <a:rPr lang="es" sz="3200" dirty="0">
                <a:latin typeface="Arial" panose="020B0604020202020204" pitchFamily="34" charset="0"/>
                <a:cs typeface="Arial" panose="020B0604020202020204" pitchFamily="34" charset="0"/>
              </a:rPr>
              <a:t>Es una tecnología que proporciona un canal de comunicación bidireccional y full dúplex sobre un único socket TCP (Protocolo de Control de Transmisión).</a:t>
            </a:r>
            <a:endParaRPr lang="es-PE"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847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93812" y="3573016"/>
            <a:ext cx="11809312" cy="842392"/>
          </a:xfrm>
        </p:spPr>
        <p:txBody>
          <a:bodyPr>
            <a:normAutofit fontScale="90000"/>
          </a:bodyPr>
          <a:lstStyle/>
          <a:p>
            <a:r>
              <a:rPr lang="es-ES" dirty="0" smtClean="0">
                <a:latin typeface="Arial" panose="020B0604020202020204" pitchFamily="34" charset="0"/>
                <a:cs typeface="Arial" panose="020B0604020202020204" pitchFamily="34" charset="0"/>
              </a:rPr>
              <a:t>1.2. Tipo de Comunicación de Web Sockets</a:t>
            </a:r>
            <a:r>
              <a:rPr lang="es-ES" dirty="0">
                <a:solidFill>
                  <a:srgbClr val="000000"/>
                </a:solidFill>
                <a:latin typeface="Calibri"/>
                <a:cs typeface="Times New Roman"/>
              </a:rPr>
              <a:t/>
            </a:r>
            <a:br>
              <a:rPr lang="es-ES" dirty="0">
                <a:solidFill>
                  <a:srgbClr val="000000"/>
                </a:solidFill>
                <a:latin typeface="Calibri"/>
                <a:cs typeface="Times New Roman"/>
              </a:rPr>
            </a:br>
            <a:endParaRPr lang="es-PE" dirty="0"/>
          </a:p>
        </p:txBody>
      </p:sp>
    </p:spTree>
    <p:extLst>
      <p:ext uri="{BB962C8B-B14F-4D97-AF65-F5344CB8AC3E}">
        <p14:creationId xmlns:p14="http://schemas.microsoft.com/office/powerpoint/2010/main" val="313691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93812" y="3573016"/>
            <a:ext cx="11809312" cy="842392"/>
          </a:xfrm>
        </p:spPr>
        <p:txBody>
          <a:bodyPr>
            <a:normAutofit fontScale="90000"/>
          </a:bodyPr>
          <a:lstStyle/>
          <a:p>
            <a:r>
              <a:rPr lang="es-ES" dirty="0" smtClean="0">
                <a:latin typeface="Arial" panose="020B0604020202020204" pitchFamily="34" charset="0"/>
                <a:cs typeface="Arial" panose="020B0604020202020204" pitchFamily="34" charset="0"/>
              </a:rPr>
              <a:t>1.3. Cuando usar Web Socket</a:t>
            </a:r>
            <a:r>
              <a:rPr lang="es-ES" dirty="0">
                <a:solidFill>
                  <a:srgbClr val="000000"/>
                </a:solidFill>
                <a:latin typeface="Calibri"/>
                <a:cs typeface="Times New Roman"/>
              </a:rPr>
              <a:t/>
            </a:r>
            <a:br>
              <a:rPr lang="es-ES" dirty="0">
                <a:solidFill>
                  <a:srgbClr val="000000"/>
                </a:solidFill>
                <a:latin typeface="Calibri"/>
                <a:cs typeface="Times New Roman"/>
              </a:rPr>
            </a:br>
            <a:endParaRPr lang="es-PE" dirty="0"/>
          </a:p>
        </p:txBody>
      </p:sp>
    </p:spTree>
    <p:extLst>
      <p:ext uri="{BB962C8B-B14F-4D97-AF65-F5344CB8AC3E}">
        <p14:creationId xmlns:p14="http://schemas.microsoft.com/office/powerpoint/2010/main" val="3260800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00856" y="1772816"/>
            <a:ext cx="11809312" cy="842392"/>
          </a:xfrm>
        </p:spPr>
        <p:txBody>
          <a:bodyPr>
            <a:normAutofit fontScale="90000"/>
          </a:bodyPr>
          <a:lstStyle/>
          <a:p>
            <a:r>
              <a:rPr lang="es-ES" dirty="0" smtClean="0">
                <a:latin typeface="Arial" panose="020B0604020202020204" pitchFamily="34" charset="0"/>
                <a:cs typeface="Arial" panose="020B0604020202020204" pitchFamily="34" charset="0"/>
              </a:rPr>
              <a:t>1.4. Soporte de Web Sockets en navegadores</a:t>
            </a:r>
            <a:r>
              <a:rPr lang="es-ES" dirty="0" smtClean="0">
                <a:solidFill>
                  <a:srgbClr val="000000"/>
                </a:solidFill>
                <a:latin typeface="Calibri"/>
                <a:cs typeface="Times New Roman"/>
              </a:rPr>
              <a:t/>
            </a:r>
            <a:br>
              <a:rPr lang="es-ES" dirty="0" smtClean="0">
                <a:solidFill>
                  <a:srgbClr val="000000"/>
                </a:solidFill>
                <a:latin typeface="Calibri"/>
                <a:cs typeface="Times New Roman"/>
              </a:rPr>
            </a:br>
            <a:endParaRPr lang="es-PE" dirty="0"/>
          </a:p>
        </p:txBody>
      </p:sp>
      <p:pic>
        <p:nvPicPr>
          <p:cNvPr id="4" name="Imagen 3"/>
          <p:cNvPicPr/>
          <p:nvPr/>
        </p:nvPicPr>
        <p:blipFill rotWithShape="1">
          <a:blip r:embed="rId2">
            <a:extLst>
              <a:ext uri="{28A0092B-C50C-407E-A947-70E740481C1C}">
                <a14:useLocalDpi xmlns:a14="http://schemas.microsoft.com/office/drawing/2010/main" val="0"/>
              </a:ext>
            </a:extLst>
          </a:blip>
          <a:srcRect l="21585" t="59949" r="22572" b="15315"/>
          <a:stretch/>
        </p:blipFill>
        <p:spPr bwMode="auto">
          <a:xfrm>
            <a:off x="1125860" y="2615208"/>
            <a:ext cx="10009112" cy="299754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75270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405780" y="2924944"/>
            <a:ext cx="12180906" cy="1155576"/>
          </a:xfrm>
        </p:spPr>
        <p:txBody>
          <a:bodyPr rtlCol="0">
            <a:noAutofit/>
          </a:bodyPr>
          <a:lstStyle/>
          <a:p>
            <a:pPr rtl="0"/>
            <a:r>
              <a:rPr lang="es-ES" sz="4800" dirty="0" smtClean="0">
                <a:latin typeface="Arial" panose="020B0604020202020204" pitchFamily="34" charset="0"/>
                <a:cs typeface="Arial" panose="020B0604020202020204" pitchFamily="34" charset="0"/>
              </a:rPr>
              <a:t>CAPÍTULO II. </a:t>
            </a:r>
            <a:br>
              <a:rPr lang="es-ES" sz="4800" dirty="0" smtClean="0">
                <a:latin typeface="Arial" panose="020B0604020202020204" pitchFamily="34" charset="0"/>
                <a:cs typeface="Arial" panose="020B0604020202020204" pitchFamily="34" charset="0"/>
              </a:rPr>
            </a:br>
            <a:r>
              <a:rPr lang="es-ES" sz="4800" dirty="0" smtClean="0">
                <a:latin typeface="Arial" panose="020B0604020202020204" pitchFamily="34" charset="0"/>
                <a:cs typeface="Arial" panose="020B0604020202020204" pitchFamily="34" charset="0"/>
              </a:rPr>
              <a:t>FUNCIONAMIENTO DE WEB SOCKETS</a:t>
            </a:r>
            <a:endParaRPr lang="es-E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8098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únel azul digital 16 × 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908_TF02895261_TF02895261.potx" id="{408D3025-4796-40C5-A420-4B86355D8C1A}" vid="{9B9A56E1-CA61-4AB5-B8B3-A8E151813968}"/>
    </a:ext>
  </a:extLst>
</a:theme>
</file>

<file path=ppt/theme/theme2.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E41224-0370-4595-877C-23316CD80004}">
  <ds:schemaRefs>
    <ds:schemaRef ds:uri="http://purl.org/dc/elements/1.1/"/>
    <ds:schemaRef ds:uri="http://schemas.microsoft.com/office/2006/documentManagement/types"/>
    <ds:schemaRef ds:uri="http://purl.org/dc/terms/"/>
    <ds:schemaRef ds:uri="http://purl.org/dc/dcmitype/"/>
    <ds:schemaRef ds:uri="http://schemas.microsoft.com/office/2006/metadata/properties"/>
    <ds:schemaRef ds:uri="http://schemas.microsoft.com/office/infopath/2007/PartnerControls"/>
    <ds:schemaRef ds:uri="http://schemas.openxmlformats.org/package/2006/metadata/core-properties"/>
    <ds:schemaRef ds:uri="4873beb7-5857-4685-be1f-d57550cc96cc"/>
    <ds:schemaRef ds:uri="http://www.w3.org/XML/1998/namespace"/>
  </ds:schemaRefs>
</ds:datastoreItem>
</file>

<file path=customXml/itemProps2.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túnel azul digital empresarial (panorámica)</Template>
  <TotalTime>0</TotalTime>
  <Words>594</Words>
  <Application>Microsoft Office PowerPoint</Application>
  <PresentationFormat>Personalizado</PresentationFormat>
  <Paragraphs>48</Paragraphs>
  <Slides>29</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29</vt:i4>
      </vt:variant>
    </vt:vector>
  </HeadingPairs>
  <TitlesOfParts>
    <vt:vector size="34" baseType="lpstr">
      <vt:lpstr>Arial</vt:lpstr>
      <vt:lpstr>Calibri</vt:lpstr>
      <vt:lpstr>Corbel</vt:lpstr>
      <vt:lpstr>Times New Roman</vt:lpstr>
      <vt:lpstr>Túnel azul digital 16 × 9</vt:lpstr>
      <vt:lpstr>WEB SOVKETS</vt:lpstr>
      <vt:lpstr>INTRODUCCIÓN</vt:lpstr>
      <vt:lpstr>Primeramente, la investigación realizada busca hacer un análisis de la tecnología “Web Socket”.  El trabajo está dividido en tres capítulos. El primero  se abordará la implementación de esta tecnología, el tipo de comunicación que tiene y cuando usarlo, saber si nos facilita o nos perjudica en nuestros próximos proyectos; en el segundo tratara sobre el funcionamiento de la tecnología Web Sockets, identificando su funcionamiento, implementación, así mismo que eventos y acciones utiliza, dando un breve ejemplo; en el tercero nos centraremos en el planteamiento de solución, finalizando con nuestras conclusiones. En esta investigación, se realizarán los análisis correspondientes que permitan desentrañar la tecnología de los “Web Sockets”. Agradeceremos las sugerencias, interrogantes y observaciones que permitan enriquecer este trabajo.</vt:lpstr>
      <vt:lpstr>CAPÍTULO I. WEB SOCKETS</vt:lpstr>
      <vt:lpstr>1.1. ¿Qué es Web Sockets? </vt:lpstr>
      <vt:lpstr>1.2. Tipo de Comunicación de Web Sockets </vt:lpstr>
      <vt:lpstr>1.3. Cuando usar Web Socket </vt:lpstr>
      <vt:lpstr>1.4. Soporte de Web Sockets en navegadores </vt:lpstr>
      <vt:lpstr>CAPÍTULO II.  FUNCIONAMIENTO DE WEB SOCKETS</vt:lpstr>
      <vt:lpstr>2.1. Implementación de Web Sockets </vt:lpstr>
      <vt:lpstr>2.2. Eventos de Web Sockets </vt:lpstr>
      <vt:lpstr>2.2.1. Abierto </vt:lpstr>
      <vt:lpstr>2.2.2. Mensaje </vt:lpstr>
      <vt:lpstr>2.2.3. Cerca </vt:lpstr>
      <vt:lpstr>2.2.4. Error </vt:lpstr>
      <vt:lpstr>2.3. Acciones de Web Sockets </vt:lpstr>
      <vt:lpstr>2.3.1. Send() – enviar() </vt:lpstr>
      <vt:lpstr>2.3.2. cerca() – cerrar() </vt:lpstr>
      <vt:lpstr>2.4. Ejemplo </vt:lpstr>
      <vt:lpstr>Presentación de PowerPoint</vt:lpstr>
      <vt:lpstr>CAPÍTULO III.  VENTAJAS Y DESVENTAJAS</vt:lpstr>
      <vt:lpstr>3.1. Identificación del problema </vt:lpstr>
      <vt:lpstr>3.2. Planteamiento de Solución </vt:lpstr>
      <vt:lpstr>3.3. Ventajas </vt:lpstr>
      <vt:lpstr>3.4. Desventajas </vt:lpstr>
      <vt:lpstr>3.5. Caso Real </vt:lpstr>
      <vt:lpstr>Conclusiones</vt:lpstr>
      <vt:lpstr>Recomendaciones</vt:lpstr>
      <vt:lpstr>Referencias Bibliográficas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2017-05-08T16:07:34Z</dcterms:created>
  <dcterms:modified xsi:type="dcterms:W3CDTF">2017-05-08T23:48:51Z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