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68" r:id="rId4"/>
    <p:sldId id="271" r:id="rId5"/>
    <p:sldId id="258" r:id="rId6"/>
    <p:sldId id="272" r:id="rId7"/>
    <p:sldId id="273" r:id="rId8"/>
    <p:sldId id="274" r:id="rId9"/>
    <p:sldId id="275" r:id="rId10"/>
    <p:sldId id="277" r:id="rId11"/>
    <p:sldId id="269" r:id="rId12"/>
    <p:sldId id="270" r:id="rId13"/>
    <p:sldId id="27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86" autoAdjust="0"/>
    <p:restoredTop sz="94660"/>
  </p:normalViewPr>
  <p:slideViewPr>
    <p:cSldViewPr snapToGrid="0">
      <p:cViewPr varScale="1">
        <p:scale>
          <a:sx n="72" d="100"/>
          <a:sy n="72" d="100"/>
        </p:scale>
        <p:origin x="6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04281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4190C11-461F-4391-BC02-BEAB25C98B31}" type="datetimeFigureOut">
              <a:rPr lang="en-PH" smtClean="0"/>
              <a:t>5/8/2017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708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4190C11-461F-4391-BC02-BEAB25C98B31}" type="datetimeFigureOut">
              <a:rPr lang="en-PH" smtClean="0"/>
              <a:t>5/8/2017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81283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4190C11-461F-4391-BC02-BEAB25C98B31}" type="datetimeFigureOut">
              <a:rPr lang="en-PH" smtClean="0"/>
              <a:t>5/8/2017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1718510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4190C11-461F-4391-BC02-BEAB25C98B31}" type="datetimeFigureOut">
              <a:rPr lang="en-PH" smtClean="0"/>
              <a:t>5/8/2017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206205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4190C11-461F-4391-BC02-BEAB25C98B31}" type="datetimeFigureOut">
              <a:rPr lang="en-PH" smtClean="0"/>
              <a:t>5/8/2017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343403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4190C11-461F-4391-BC02-BEAB25C98B31}" type="datetimeFigureOut">
              <a:rPr lang="en-PH" smtClean="0"/>
              <a:t>5/8/2017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83063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190C11-461F-4391-BC02-BEAB25C98B31}" type="datetimeFigureOut">
              <a:rPr lang="en-PH" smtClean="0"/>
              <a:t>5/8/2017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8447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190C11-461F-4391-BC02-BEAB25C98B31}" type="datetimeFigureOut">
              <a:rPr lang="en-PH" smtClean="0"/>
              <a:t>5/8/2017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424200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190C11-461F-4391-BC02-BEAB25C98B31}" type="datetimeFigureOut">
              <a:rPr lang="en-PH" smtClean="0"/>
              <a:t>5/8/2017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82320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2245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190C11-461F-4391-BC02-BEAB25C98B31}" type="datetimeFigureOut">
              <a:rPr lang="en-PH" smtClean="0"/>
              <a:t>5/8/2017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311159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4190C11-461F-4391-BC02-BEAB25C98B31}" type="datetimeFigureOut">
              <a:rPr lang="en-PH" smtClean="0"/>
              <a:t>5/8/2017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409063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4190C11-461F-4391-BC02-BEAB25C98B31}" type="datetimeFigureOut">
              <a:rPr lang="en-PH" smtClean="0"/>
              <a:t>5/8/2017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244933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4190C11-461F-4391-BC02-BEAB25C98B31}" type="datetimeFigureOut">
              <a:rPr lang="en-PH" smtClean="0"/>
              <a:t>5/8/2017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67260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4190C11-461F-4391-BC02-BEAB25C98B31}" type="datetimeFigureOut">
              <a:rPr lang="en-PH" smtClean="0"/>
              <a:t>5/8/2017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20788C-211A-40BC-9F24-02C03633DDDC}" type="slidenum">
              <a:rPr lang="en-PH" smtClean="0"/>
              <a:t>‹Nº›</a:t>
            </a:fld>
            <a:endParaRPr lang="en-PH"/>
          </a:p>
        </p:txBody>
      </p:sp>
    </p:spTree>
    <p:extLst>
      <p:ext uri="{BB962C8B-B14F-4D97-AF65-F5344CB8AC3E}">
        <p14:creationId xmlns:p14="http://schemas.microsoft.com/office/powerpoint/2010/main" val="28155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EB92E29-7FB2-4284-9496-FE061DBF8A30}" type="datetime1">
              <a:rPr lang="es-ES" smtClean="0"/>
              <a:pPr/>
              <a:t>08/05/2017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79558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190C11-461F-4391-BC02-BEAB25C98B31}" type="datetimeFigureOut">
              <a:rPr lang="en-PH" smtClean="0"/>
              <a:t>5/8/2017</a:t>
            </a:fld>
            <a:endParaRPr lang="en-PH"/>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20788C-211A-40BC-9F24-02C03633DDDC}" type="slidenum">
              <a:rPr lang="en-PH" smtClean="0"/>
              <a:t>‹Nº›</a:t>
            </a:fld>
            <a:endParaRPr lang="en-PH"/>
          </a:p>
        </p:txBody>
      </p:sp>
    </p:spTree>
    <p:extLst>
      <p:ext uri="{BB962C8B-B14F-4D97-AF65-F5344CB8AC3E}">
        <p14:creationId xmlns:p14="http://schemas.microsoft.com/office/powerpoint/2010/main" val="3020078200"/>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658" y="1465545"/>
            <a:ext cx="9933139" cy="3628502"/>
          </a:xfrm>
        </p:spPr>
        <p:txBody>
          <a:bodyPr>
            <a:noAutofit/>
          </a:bodyPr>
          <a:lstStyle/>
          <a:p>
            <a:pPr algn="l"/>
            <a:r>
              <a:rPr lang="en-PH" sz="9900" b="1" dirty="0">
                <a:ln w="38100" cmpd="sng">
                  <a:solidFill>
                    <a:schemeClr val="tx1"/>
                  </a:solidFill>
                </a:ln>
                <a:latin typeface="Segoe UI" panose="020B0502040204020203" pitchFamily="34" charset="0"/>
                <a:cs typeface="Segoe UI" panose="020B0502040204020203" pitchFamily="34" charset="0"/>
              </a:rPr>
              <a:t>JQUERY EN PHp</a:t>
            </a:r>
            <a:br>
              <a:rPr lang="en-PH" sz="9900" b="1" dirty="0">
                <a:ln w="38100" cmpd="sng">
                  <a:solidFill>
                    <a:schemeClr val="tx1"/>
                  </a:solidFill>
                </a:ln>
                <a:latin typeface="Segoe UI" panose="020B0502040204020203" pitchFamily="34" charset="0"/>
                <a:cs typeface="Segoe UI" panose="020B0502040204020203" pitchFamily="34" charset="0"/>
              </a:rPr>
            </a:br>
            <a:r>
              <a:rPr lang="en-PH" sz="9900" b="1" dirty="0">
                <a:ln w="38100" cmpd="sng">
                  <a:solidFill>
                    <a:schemeClr val="tx1"/>
                  </a:solidFill>
                </a:ln>
                <a:latin typeface="Segoe UI" panose="020B0502040204020203" pitchFamily="34" charset="0"/>
                <a:cs typeface="Segoe UI" panose="020B0502040204020203" pitchFamily="34" charset="0"/>
              </a:rPr>
              <a:t>Y HTML</a:t>
            </a:r>
          </a:p>
        </p:txBody>
      </p:sp>
    </p:spTree>
    <p:extLst>
      <p:ext uri="{BB962C8B-B14F-4D97-AF65-F5344CB8AC3E}">
        <p14:creationId xmlns:p14="http://schemas.microsoft.com/office/powerpoint/2010/main" val="2559552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D07BED12-0E44-43CC-B004-A9CFB22FE9C2}"/>
              </a:ext>
            </a:extLst>
          </p:cNvPr>
          <p:cNvPicPr>
            <a:picLocks noGrp="1" noChangeAspect="1"/>
          </p:cNvPicPr>
          <p:nvPr>
            <p:ph idx="1"/>
          </p:nvPr>
        </p:nvPicPr>
        <p:blipFill>
          <a:blip r:embed="rId2"/>
          <a:stretch>
            <a:fillRect/>
          </a:stretch>
        </p:blipFill>
        <p:spPr>
          <a:xfrm>
            <a:off x="845127" y="2065868"/>
            <a:ext cx="9398803" cy="3766896"/>
          </a:xfrm>
          <a:prstGeom prst="rect">
            <a:avLst/>
          </a:prstGeom>
        </p:spPr>
      </p:pic>
      <p:sp>
        <p:nvSpPr>
          <p:cNvPr id="4" name="Title 1">
            <a:extLst>
              <a:ext uri="{FF2B5EF4-FFF2-40B4-BE49-F238E27FC236}">
                <a16:creationId xmlns:a16="http://schemas.microsoft.com/office/drawing/2014/main" id="{EE46A679-3CE6-432F-B02C-82119905B10D}"/>
              </a:ext>
            </a:extLst>
          </p:cNvPr>
          <p:cNvSpPr>
            <a:spLocks noGrp="1"/>
          </p:cNvSpPr>
          <p:nvPr>
            <p:ph type="title"/>
          </p:nvPr>
        </p:nvSpPr>
        <p:spPr/>
        <p:txBody>
          <a:bodyPr>
            <a:normAutofit/>
          </a:bodyPr>
          <a:lstStyle/>
          <a:p>
            <a:r>
              <a:rPr lang="es-ES" sz="4800" dirty="0">
                <a:latin typeface="Andalus" panose="02020603050405020304" pitchFamily="18" charset="-78"/>
                <a:cs typeface="Andalus" panose="02020603050405020304" pitchFamily="18" charset="-78"/>
              </a:rPr>
              <a:t> aplicando JQUERY en php</a:t>
            </a:r>
          </a:p>
        </p:txBody>
      </p:sp>
    </p:spTree>
    <p:extLst>
      <p:ext uri="{BB962C8B-B14F-4D97-AF65-F5344CB8AC3E}">
        <p14:creationId xmlns:p14="http://schemas.microsoft.com/office/powerpoint/2010/main" val="209031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2976" y="1728592"/>
            <a:ext cx="10018713" cy="4622104"/>
          </a:xfrm>
        </p:spPr>
        <p:txBody>
          <a:bodyPr>
            <a:normAutofit fontScale="25000" lnSpcReduction="20000"/>
          </a:bodyPr>
          <a:lstStyle/>
          <a:p>
            <a:pPr marL="0" indent="0">
              <a:buNone/>
            </a:pPr>
            <a:r>
              <a:rPr lang="es-PE" sz="9600" b="1" dirty="0">
                <a:latin typeface="Arial" panose="020B0604020202020204" pitchFamily="34" charset="0"/>
                <a:cs typeface="Arial" panose="020B0604020202020204" pitchFamily="34" charset="0"/>
              </a:rPr>
              <a:t>La ventaja principal de jQuery es que es mucho más fácil que sus competidores. </a:t>
            </a:r>
          </a:p>
          <a:p>
            <a:pPr marL="0" indent="0">
              <a:buNone/>
            </a:pPr>
            <a:r>
              <a:rPr lang="es-PE" sz="9600" b="1" dirty="0">
                <a:latin typeface="Arial" panose="020B0604020202020204" pitchFamily="34" charset="0"/>
                <a:cs typeface="Arial" panose="020B0604020202020204" pitchFamily="34" charset="0"/>
              </a:rPr>
              <a:t>Nosotros podemos agregar plugin  fácilmente, traduciendo esto en un ahorro substancial de tiempo y esfuerzo. De hecho, una de las principales razones por la cual Resig y su equipo crearon jQuery fue para ganar tiempo (en el mundo de desarrollo web, tiempo importa mucho).</a:t>
            </a:r>
          </a:p>
          <a:p>
            <a:pPr marL="0" indent="0">
              <a:buNone/>
            </a:pPr>
            <a:r>
              <a:rPr lang="es-PE" sz="9600" b="1" dirty="0">
                <a:latin typeface="Arial" panose="020B0604020202020204" pitchFamily="34" charset="0"/>
                <a:cs typeface="Arial" panose="020B0604020202020204" pitchFamily="34" charset="0"/>
              </a:rPr>
              <a:t>La licencia Open Source de jQuery permite que la librería siempre cuente con soporte constante y rápido, publicándose actualizaciones de manera constante. La comunidad jQuery es activa y sumamente trabajadora.</a:t>
            </a:r>
          </a:p>
          <a:p>
            <a:pPr marL="0" indent="0">
              <a:buNone/>
            </a:pPr>
            <a:r>
              <a:rPr lang="es-PE" sz="9600" b="1" dirty="0">
                <a:latin typeface="Arial" panose="020B0604020202020204" pitchFamily="34" charset="0"/>
                <a:cs typeface="Arial" panose="020B0604020202020204" pitchFamily="34" charset="0"/>
              </a:rPr>
              <a:t>Otra ventaja de jQuery sobre sus competidores como Flash y puro CSS es su excelente integración con AJAX.</a:t>
            </a:r>
          </a:p>
          <a:p>
            <a:endParaRPr lang="es-ES" dirty="0"/>
          </a:p>
        </p:txBody>
      </p:sp>
      <p:sp>
        <p:nvSpPr>
          <p:cNvPr id="4" name="Title 1"/>
          <p:cNvSpPr txBox="1">
            <a:spLocks/>
          </p:cNvSpPr>
          <p:nvPr/>
        </p:nvSpPr>
        <p:spPr>
          <a:xfrm>
            <a:off x="1462416" y="121086"/>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dirty="0">
                <a:latin typeface="Andalus" panose="02020603050405020304" pitchFamily="18" charset="-78"/>
                <a:cs typeface="Andalus" panose="02020603050405020304" pitchFamily="18" charset="-78"/>
              </a:rPr>
              <a:t>VENTAJAS DE  JQUERY</a:t>
            </a:r>
          </a:p>
        </p:txBody>
      </p:sp>
    </p:spTree>
    <p:extLst>
      <p:ext uri="{BB962C8B-B14F-4D97-AF65-F5344CB8AC3E}">
        <p14:creationId xmlns:p14="http://schemas.microsoft.com/office/powerpoint/2010/main" val="1651896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73483" y="1327759"/>
            <a:ext cx="10131425" cy="5085567"/>
          </a:xfrm>
        </p:spPr>
        <p:txBody>
          <a:bodyPr>
            <a:noAutofit/>
          </a:bodyPr>
          <a:lstStyle/>
          <a:p>
            <a:r>
              <a:rPr lang="es-PE" sz="2400" dirty="0">
                <a:latin typeface="Arial" panose="020B0604020202020204" pitchFamily="34" charset="0"/>
                <a:cs typeface="Arial" panose="020B0604020202020204" pitchFamily="34" charset="0"/>
              </a:rPr>
              <a:t>Una de las principales desventajas de jQuery es la gran cantidad de versiones publicadas en el corto tiempo. No importa si usted está corriendo la última versión de jQuery, usted tendrá que hostear la librería usted mismo (y actualizarla constantemente), o descargar la librería desde Google (pero puede traer problemas de incompatibilidad con el código).</a:t>
            </a:r>
          </a:p>
          <a:p>
            <a:r>
              <a:rPr lang="es-PE" sz="2400" dirty="0">
                <a:latin typeface="Arial" panose="020B0604020202020204" pitchFamily="34" charset="0"/>
                <a:cs typeface="Arial" panose="020B0604020202020204" pitchFamily="34" charset="0"/>
              </a:rPr>
              <a:t>jQuery es fácil de instalar y aprender, inicialmente. Pero no es tan fácil si lo comparamos con CSS</a:t>
            </a:r>
          </a:p>
          <a:p>
            <a:r>
              <a:rPr lang="es-PE" sz="2400" dirty="0">
                <a:latin typeface="Arial" panose="020B0604020202020204" pitchFamily="34" charset="0"/>
                <a:cs typeface="Arial" panose="020B0604020202020204" pitchFamily="34" charset="0"/>
              </a:rPr>
              <a:t>Si jQuery es implementado inapropiadamente como un Framework, el entorno de desarrollo se puede salir de control.</a:t>
            </a:r>
          </a:p>
          <a:p>
            <a:endParaRPr lang="es-ES" dirty="0"/>
          </a:p>
        </p:txBody>
      </p:sp>
      <p:sp>
        <p:nvSpPr>
          <p:cNvPr id="4" name="Title 1"/>
          <p:cNvSpPr txBox="1">
            <a:spLocks/>
          </p:cNvSpPr>
          <p:nvPr/>
        </p:nvSpPr>
        <p:spPr>
          <a:xfrm>
            <a:off x="1462416" y="121086"/>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dirty="0">
                <a:latin typeface="Andalus" panose="02020603050405020304" pitchFamily="18" charset="-78"/>
                <a:cs typeface="Andalus" panose="02020603050405020304" pitchFamily="18" charset="-78"/>
              </a:rPr>
              <a:t>DESVENTAJAS DE  JQUERY</a:t>
            </a:r>
          </a:p>
        </p:txBody>
      </p:sp>
    </p:spTree>
    <p:extLst>
      <p:ext uri="{BB962C8B-B14F-4D97-AF65-F5344CB8AC3E}">
        <p14:creationId xmlns:p14="http://schemas.microsoft.com/office/powerpoint/2010/main" val="1307187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3587" y="1853968"/>
            <a:ext cx="10131425" cy="3649133"/>
          </a:xfrm>
        </p:spPr>
        <p:txBody>
          <a:bodyPr>
            <a:normAutofit/>
          </a:bodyPr>
          <a:lstStyle/>
          <a:p>
            <a:pPr marL="0" indent="0">
              <a:buNone/>
            </a:pPr>
            <a:r>
              <a:rPr lang="es-PE" sz="2800" b="1" dirty="0">
                <a:latin typeface="Arial" panose="020B0604020202020204" pitchFamily="34" charset="0"/>
                <a:cs typeface="Arial" panose="020B0604020202020204" pitchFamily="34" charset="0"/>
              </a:rPr>
              <a:t>jQuery es flexible y rápido para el desarrollo web</a:t>
            </a:r>
          </a:p>
          <a:p>
            <a:pPr marL="0" indent="0">
              <a:buNone/>
            </a:pPr>
            <a:r>
              <a:rPr lang="es-PE" sz="2800" b="1" dirty="0">
                <a:latin typeface="Arial" panose="020B0604020202020204" pitchFamily="34" charset="0"/>
                <a:cs typeface="Arial" panose="020B0604020202020204" pitchFamily="34" charset="0"/>
              </a:rPr>
              <a:t>Viene con licencia MIT y es Open Source</a:t>
            </a:r>
          </a:p>
          <a:p>
            <a:pPr marL="0" indent="0">
              <a:buNone/>
            </a:pPr>
            <a:r>
              <a:rPr lang="es-PE" sz="2800" b="1" dirty="0">
                <a:latin typeface="Arial" panose="020B0604020202020204" pitchFamily="34" charset="0"/>
                <a:cs typeface="Arial" panose="020B0604020202020204" pitchFamily="34" charset="0"/>
              </a:rPr>
              <a:t>Tiene una excelente comunidad de soporte</a:t>
            </a:r>
          </a:p>
          <a:p>
            <a:pPr marL="0" indent="0">
              <a:buNone/>
            </a:pPr>
            <a:r>
              <a:rPr lang="es-PE" sz="2800" b="1" dirty="0">
                <a:latin typeface="Arial" panose="020B0604020202020204" pitchFamily="34" charset="0"/>
                <a:cs typeface="Arial" panose="020B0604020202020204" pitchFamily="34" charset="0"/>
              </a:rPr>
              <a:t>Tiene Plugin</a:t>
            </a:r>
          </a:p>
          <a:p>
            <a:pPr marL="0" indent="0">
              <a:buNone/>
            </a:pPr>
            <a:r>
              <a:rPr lang="es-PE" sz="2800" b="1" dirty="0">
                <a:latin typeface="Arial" panose="020B0604020202020204" pitchFamily="34" charset="0"/>
                <a:cs typeface="Arial" panose="020B0604020202020204" pitchFamily="34" charset="0"/>
              </a:rPr>
              <a:t>Bugs son resueltos rápidamente</a:t>
            </a:r>
          </a:p>
          <a:p>
            <a:pPr marL="0" indent="0">
              <a:buNone/>
            </a:pPr>
            <a:r>
              <a:rPr lang="es-PE" sz="2800" b="1" dirty="0">
                <a:latin typeface="Arial" panose="020B0604020202020204" pitchFamily="34" charset="0"/>
                <a:cs typeface="Arial" panose="020B0604020202020204" pitchFamily="34" charset="0"/>
              </a:rPr>
              <a:t>Excelente integración con AJAX</a:t>
            </a:r>
          </a:p>
          <a:p>
            <a:pPr marL="0" indent="0">
              <a:buNone/>
            </a:pPr>
            <a:endParaRPr lang="es-PE" b="1" dirty="0">
              <a:latin typeface="Arial" panose="020B0604020202020204" pitchFamily="34" charset="0"/>
              <a:cs typeface="Arial" panose="020B0604020202020204" pitchFamily="34" charset="0"/>
            </a:endParaRPr>
          </a:p>
          <a:p>
            <a:endParaRPr lang="es-ES" dirty="0"/>
          </a:p>
        </p:txBody>
      </p:sp>
      <p:sp>
        <p:nvSpPr>
          <p:cNvPr id="4" name="Title 1"/>
          <p:cNvSpPr txBox="1">
            <a:spLocks/>
          </p:cNvSpPr>
          <p:nvPr/>
        </p:nvSpPr>
        <p:spPr>
          <a:xfrm>
            <a:off x="823586" y="221294"/>
            <a:ext cx="10131425" cy="125677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dirty="0">
                <a:latin typeface="Andalus" panose="02020603050405020304" pitchFamily="18" charset="-78"/>
                <a:cs typeface="Andalus" panose="02020603050405020304" pitchFamily="18" charset="-78"/>
              </a:rPr>
              <a:t>En conclusión </a:t>
            </a:r>
          </a:p>
        </p:txBody>
      </p:sp>
    </p:spTree>
    <p:extLst>
      <p:ext uri="{BB962C8B-B14F-4D97-AF65-F5344CB8AC3E}">
        <p14:creationId xmlns:p14="http://schemas.microsoft.com/office/powerpoint/2010/main" val="1467331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43" y="1002082"/>
            <a:ext cx="7848107" cy="3666818"/>
          </a:xfrm>
        </p:spPr>
        <p:txBody>
          <a:bodyPr>
            <a:normAutofit/>
          </a:bodyPr>
          <a:lstStyle/>
          <a:p>
            <a:r>
              <a:rPr lang="en-PH" dirty="0">
                <a:solidFill>
                  <a:schemeClr val="tx1">
                    <a:lumMod val="75000"/>
                    <a:lumOff val="25000"/>
                  </a:schemeClr>
                </a:solidFill>
                <a:latin typeface="Segoe UI" panose="020B0502040204020203" pitchFamily="34" charset="0"/>
                <a:cs typeface="Segoe UI" panose="020B0502040204020203" pitchFamily="34" charset="0"/>
              </a:rPr>
              <a:t>Pa</a:t>
            </a:r>
            <a:r>
              <a:rPr lang="es-ES" dirty="0">
                <a:solidFill>
                  <a:schemeClr val="tx1">
                    <a:lumMod val="75000"/>
                    <a:lumOff val="25000"/>
                  </a:schemeClr>
                </a:solidFill>
                <a:latin typeface="Segoe UI" panose="020B0502040204020203" pitchFamily="34" charset="0"/>
                <a:cs typeface="Segoe UI" panose="020B0502040204020203" pitchFamily="34" charset="0"/>
              </a:rPr>
              <a:t>para más información visitar la página web</a:t>
            </a:r>
            <a:br>
              <a:rPr lang="es-ES" dirty="0">
                <a:solidFill>
                  <a:schemeClr val="tx1">
                    <a:lumMod val="75000"/>
                    <a:lumOff val="25000"/>
                  </a:schemeClr>
                </a:solidFill>
                <a:latin typeface="Segoe UI" panose="020B0502040204020203" pitchFamily="34" charset="0"/>
                <a:cs typeface="Segoe UI" panose="020B0502040204020203" pitchFamily="34" charset="0"/>
              </a:rPr>
            </a:br>
            <a:r>
              <a:rPr lang="en-PH" dirty="0">
                <a:solidFill>
                  <a:schemeClr val="tx1">
                    <a:lumMod val="75000"/>
                    <a:lumOff val="25000"/>
                  </a:schemeClr>
                </a:solidFill>
                <a:hlinkClick r:id="rId2"/>
              </a:rPr>
              <a:t>http://jquery.com/</a:t>
            </a:r>
            <a:br>
              <a:rPr lang="en-PH" dirty="0">
                <a:solidFill>
                  <a:schemeClr val="tx1">
                    <a:lumMod val="75000"/>
                    <a:lumOff val="25000"/>
                  </a:schemeClr>
                </a:solidFill>
              </a:rPr>
            </a:br>
            <a:endParaRPr lang="en-PH"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74442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477" y="459288"/>
            <a:ext cx="10131425" cy="1456267"/>
          </a:xfrm>
        </p:spPr>
        <p:txBody>
          <a:bodyPr>
            <a:normAutofit/>
          </a:bodyPr>
          <a:lstStyle/>
          <a:p>
            <a:r>
              <a:rPr lang="es-ES" sz="4800" dirty="0">
                <a:latin typeface="Andalus" panose="02020603050405020304" pitchFamily="18" charset="-78"/>
                <a:cs typeface="Andalus" panose="02020603050405020304" pitchFamily="18" charset="-78"/>
              </a:rPr>
              <a:t>¿QUE ES JQUERY?</a:t>
            </a:r>
          </a:p>
        </p:txBody>
      </p:sp>
      <p:sp>
        <p:nvSpPr>
          <p:cNvPr id="3" name="Content Placeholder 2"/>
          <p:cNvSpPr>
            <a:spLocks noGrp="1"/>
          </p:cNvSpPr>
          <p:nvPr>
            <p:ph idx="1"/>
          </p:nvPr>
        </p:nvSpPr>
        <p:spPr>
          <a:xfrm>
            <a:off x="1011478" y="1528175"/>
            <a:ext cx="10131425" cy="4186826"/>
          </a:xfrm>
        </p:spPr>
        <p:txBody>
          <a:bodyPr>
            <a:normAutofit/>
          </a:bodyPr>
          <a:lstStyle/>
          <a:p>
            <a:pPr marL="0" indent="0">
              <a:buNone/>
            </a:pPr>
            <a:endParaRPr lang="es-PE" b="1"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r>
              <a:rPr lang="es-PE" sz="2800" b="1" dirty="0">
                <a:solidFill>
                  <a:schemeClr val="tx1">
                    <a:lumMod val="75000"/>
                    <a:lumOff val="25000"/>
                  </a:schemeClr>
                </a:solidFill>
                <a:latin typeface="Arial" panose="020B0604020202020204" pitchFamily="34" charset="0"/>
                <a:cs typeface="Arial" panose="020B0604020202020204" pitchFamily="34" charset="0"/>
              </a:rPr>
              <a:t>jQuery es una biblioteca rápido, pequeño y brinda gran cantidad funciones de JavaScript. la manipulación, manejo de eventos, animación, y Ajax mucho más simple con un API fácil de usar que funciona a través de una multitud de navegadores. Con una combinación de versatilidad y capacidad de ampliación, jQuery ha cambiado la forma en que millones de personas utilizan JavaScript.</a:t>
            </a:r>
            <a:endParaRPr lang="en-PH" sz="28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7991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0" y="1478072"/>
            <a:ext cx="10131425" cy="5035462"/>
          </a:xfrm>
        </p:spPr>
        <p:txBody>
          <a:bodyPr>
            <a:normAutofit fontScale="85000" lnSpcReduction="10000"/>
          </a:bodyPr>
          <a:lstStyle/>
          <a:p>
            <a:pPr marL="0" indent="0">
              <a:buNone/>
            </a:pPr>
            <a:r>
              <a:rPr lang="es-PE" sz="2800" b="1" dirty="0">
                <a:latin typeface="Arial" panose="020B0604020202020204" pitchFamily="34" charset="0"/>
                <a:cs typeface="Arial" panose="020B0604020202020204" pitchFamily="34" charset="0"/>
              </a:rPr>
              <a:t>JQuery fue creada inicialmente por Jhon Resig y fue presentada el 14 de enero de 2006 en el BarCamp NYC convirtiéndose, ahora, en la biblioteca de JavaScript más utilizada.</a:t>
            </a:r>
          </a:p>
          <a:p>
            <a:pPr marL="0" indent="0">
              <a:buNone/>
            </a:pPr>
            <a:r>
              <a:rPr lang="es-PE" sz="2800" b="1" dirty="0">
                <a:latin typeface="Arial" panose="020B0604020202020204" pitchFamily="34" charset="0"/>
                <a:cs typeface="Arial" panose="020B0604020202020204" pitchFamily="34" charset="0"/>
              </a:rPr>
              <a:t>JQuery ha sido liberado bajo la Licencia MIT(agregado en mayo de 2006) y la Licencia Pública General, o como sus siglas en inglés GPL por eso se permite su uso en proyectos tanto libres como privados.</a:t>
            </a:r>
          </a:p>
          <a:p>
            <a:pPr marL="0" indent="0">
              <a:buNone/>
            </a:pPr>
            <a:r>
              <a:rPr lang="es-PE" sz="2800" b="1" dirty="0">
                <a:latin typeface="Arial" panose="020B0604020202020204" pitchFamily="34" charset="0"/>
                <a:cs typeface="Arial" panose="020B0604020202020204" pitchFamily="34" charset="0"/>
              </a:rPr>
              <a:t>Las empresas Microsoft y Nokia anunciaron que incluirían en sus proyectos las librerías JQuery en sus plataformas.</a:t>
            </a:r>
          </a:p>
          <a:p>
            <a:pPr marL="0" indent="0">
              <a:buNone/>
            </a:pPr>
            <a:r>
              <a:rPr lang="es-PE" sz="2800" b="1" dirty="0">
                <a:latin typeface="Arial" panose="020B0604020202020204" pitchFamily="34" charset="0"/>
                <a:cs typeface="Arial" panose="020B0604020202020204" pitchFamily="34" charset="0"/>
              </a:rPr>
              <a:t>El soporte que JQuery tiene para AJAX fue agregado en febrero de 2006. En Septiembre de 2007 mostró una nueva interfaz de usuario y tenía gran popularidad tanto es así que en Septiembre de 2008 Microsoft y Nokia anunciaron su soporte.</a:t>
            </a:r>
          </a:p>
          <a:p>
            <a:pPr marL="0" indent="0">
              <a:buNone/>
            </a:pPr>
            <a:endParaRPr lang="es-ES" dirty="0"/>
          </a:p>
        </p:txBody>
      </p:sp>
      <p:sp>
        <p:nvSpPr>
          <p:cNvPr id="6" name="Title 1"/>
          <p:cNvSpPr>
            <a:spLocks noGrp="1"/>
          </p:cNvSpPr>
          <p:nvPr>
            <p:ph type="title"/>
          </p:nvPr>
        </p:nvSpPr>
        <p:spPr>
          <a:xfrm>
            <a:off x="786009" y="271397"/>
            <a:ext cx="10131425" cy="1456267"/>
          </a:xfrm>
        </p:spPr>
        <p:txBody>
          <a:bodyPr>
            <a:normAutofit/>
          </a:bodyPr>
          <a:lstStyle/>
          <a:p>
            <a:r>
              <a:rPr lang="es-ES" sz="4800" dirty="0">
                <a:latin typeface="Andalus" panose="02020603050405020304" pitchFamily="18" charset="-78"/>
                <a:cs typeface="Andalus" panose="02020603050405020304" pitchFamily="18" charset="-78"/>
              </a:rPr>
              <a:t>historia de JQUERY</a:t>
            </a:r>
          </a:p>
        </p:txBody>
      </p:sp>
    </p:spTree>
    <p:extLst>
      <p:ext uri="{BB962C8B-B14F-4D97-AF65-F5344CB8AC3E}">
        <p14:creationId xmlns:p14="http://schemas.microsoft.com/office/powerpoint/2010/main" val="3922749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0645" y="1139870"/>
            <a:ext cx="10913300" cy="5849654"/>
          </a:xfrm>
        </p:spPr>
        <p:txBody>
          <a:bodyPr>
            <a:noAutofit/>
          </a:bodyPr>
          <a:lstStyle/>
          <a:p>
            <a:r>
              <a:rPr lang="es-PE" sz="2000" b="1" dirty="0">
                <a:latin typeface="Arial" panose="020B0604020202020204" pitchFamily="34" charset="0"/>
                <a:cs typeface="Arial" panose="020B0604020202020204" pitchFamily="34" charset="0"/>
              </a:rPr>
              <a:t>Selección de elementos DOM.</a:t>
            </a:r>
          </a:p>
          <a:p>
            <a:r>
              <a:rPr lang="es-PE" sz="2000" b="1" dirty="0">
                <a:latin typeface="Arial" panose="020B0604020202020204" pitchFamily="34" charset="0"/>
                <a:cs typeface="Arial" panose="020B0604020202020204" pitchFamily="34" charset="0"/>
              </a:rPr>
              <a:t>Interactividad y modificaciones del árbol DOM, incluyendo soporte para CSS 1-3 y un plugin básico de XPath.</a:t>
            </a:r>
          </a:p>
          <a:p>
            <a:r>
              <a:rPr lang="es-PE" sz="2000" b="1" dirty="0">
                <a:latin typeface="Arial" panose="020B0604020202020204" pitchFamily="34" charset="0"/>
                <a:cs typeface="Arial" panose="020B0604020202020204" pitchFamily="34" charset="0"/>
              </a:rPr>
              <a:t>Eventos.</a:t>
            </a:r>
          </a:p>
          <a:p>
            <a:r>
              <a:rPr lang="es-PE" sz="2000" b="1" dirty="0">
                <a:latin typeface="Arial" panose="020B0604020202020204" pitchFamily="34" charset="0"/>
                <a:cs typeface="Arial" panose="020B0604020202020204" pitchFamily="34" charset="0"/>
              </a:rPr>
              <a:t>Manipulación de la hoja de estilos CSS.</a:t>
            </a:r>
          </a:p>
          <a:p>
            <a:r>
              <a:rPr lang="es-PE" sz="2000" b="1" dirty="0">
                <a:latin typeface="Arial" panose="020B0604020202020204" pitchFamily="34" charset="0"/>
                <a:cs typeface="Arial" panose="020B0604020202020204" pitchFamily="34" charset="0"/>
              </a:rPr>
              <a:t>Efectos y animaciones.</a:t>
            </a:r>
          </a:p>
          <a:p>
            <a:r>
              <a:rPr lang="es-PE" sz="2000" b="1" dirty="0">
                <a:latin typeface="Arial" panose="020B0604020202020204" pitchFamily="34" charset="0"/>
                <a:cs typeface="Arial" panose="020B0604020202020204" pitchFamily="34" charset="0"/>
              </a:rPr>
              <a:t>Animaciones personalizadas.</a:t>
            </a:r>
          </a:p>
          <a:p>
            <a:r>
              <a:rPr lang="es-PE" sz="2000" b="1" dirty="0">
                <a:latin typeface="Arial" panose="020B0604020202020204" pitchFamily="34" charset="0"/>
                <a:cs typeface="Arial" panose="020B0604020202020204" pitchFamily="34" charset="0"/>
              </a:rPr>
              <a:t>AJAX.</a:t>
            </a:r>
          </a:p>
          <a:p>
            <a:r>
              <a:rPr lang="es-PE" sz="2000" b="1" dirty="0">
                <a:latin typeface="Arial" panose="020B0604020202020204" pitchFamily="34" charset="0"/>
                <a:cs typeface="Arial" panose="020B0604020202020204" pitchFamily="34" charset="0"/>
              </a:rPr>
              <a:t>Soporta extensiones.</a:t>
            </a:r>
          </a:p>
          <a:p>
            <a:r>
              <a:rPr lang="es-PE" sz="2000" b="1" dirty="0">
                <a:latin typeface="Arial" panose="020B0604020202020204" pitchFamily="34" charset="0"/>
                <a:cs typeface="Arial" panose="020B0604020202020204" pitchFamily="34" charset="0"/>
              </a:rPr>
              <a:t>Utilidades como información del navegador, operar con objetos y vectores, funciones para rutinas comunes, etc.</a:t>
            </a:r>
          </a:p>
          <a:p>
            <a:r>
              <a:rPr lang="es-PE" sz="2000" b="1" dirty="0">
                <a:latin typeface="Arial" panose="020B0604020202020204" pitchFamily="34" charset="0"/>
                <a:cs typeface="Arial" panose="020B0604020202020204" pitchFamily="34" charset="0"/>
              </a:rPr>
              <a:t>Compatible con los navegadores Mozilla Firefox 2.0+, Internet Explorer 6+, Safari 3+, Opera 10.6+ y Google Chrome 8+</a:t>
            </a:r>
          </a:p>
          <a:p>
            <a:pPr marL="0" indent="0">
              <a:buNone/>
            </a:pPr>
            <a:endParaRPr lang="es-ES" dirty="0"/>
          </a:p>
        </p:txBody>
      </p:sp>
      <p:sp>
        <p:nvSpPr>
          <p:cNvPr id="6" name="Title 1"/>
          <p:cNvSpPr>
            <a:spLocks noGrp="1"/>
          </p:cNvSpPr>
          <p:nvPr>
            <p:ph type="title"/>
          </p:nvPr>
        </p:nvSpPr>
        <p:spPr>
          <a:xfrm>
            <a:off x="1099161" y="158664"/>
            <a:ext cx="10131425" cy="1456267"/>
          </a:xfrm>
        </p:spPr>
        <p:txBody>
          <a:bodyPr>
            <a:normAutofit/>
          </a:bodyPr>
          <a:lstStyle/>
          <a:p>
            <a:r>
              <a:rPr lang="es-ES" sz="4800" dirty="0">
                <a:latin typeface="Andalus" panose="02020603050405020304" pitchFamily="18" charset="-78"/>
                <a:cs typeface="Andalus" panose="02020603050405020304" pitchFamily="18" charset="-78"/>
              </a:rPr>
              <a:t>características JQUERY</a:t>
            </a:r>
          </a:p>
        </p:txBody>
      </p:sp>
    </p:spTree>
    <p:extLst>
      <p:ext uri="{BB962C8B-B14F-4D97-AF65-F5344CB8AC3E}">
        <p14:creationId xmlns:p14="http://schemas.microsoft.com/office/powerpoint/2010/main" val="375539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8" y="1929639"/>
            <a:ext cx="2900229" cy="1801745"/>
          </a:xfrm>
          <a:prstGeom prst="rect">
            <a:avLst/>
          </a:prstGeom>
        </p:spPr>
      </p:pic>
      <p:sp>
        <p:nvSpPr>
          <p:cNvPr id="9" name="Title 1"/>
          <p:cNvSpPr txBox="1">
            <a:spLocks/>
          </p:cNvSpPr>
          <p:nvPr/>
        </p:nvSpPr>
        <p:spPr>
          <a:xfrm>
            <a:off x="1036529" y="473372"/>
            <a:ext cx="10131425" cy="1456267"/>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dirty="0">
                <a:latin typeface="Andalus" panose="02020603050405020304" pitchFamily="18" charset="-78"/>
                <a:cs typeface="Andalus" panose="02020603050405020304" pitchFamily="18" charset="-78"/>
              </a:rPr>
              <a:t>miembros corporativos de jQuery </a:t>
            </a:r>
          </a:p>
        </p:txBody>
      </p:sp>
      <p:pic>
        <p:nvPicPr>
          <p:cNvPr id="1028" name="Picture 4" descr="https://jquery.org/resources/members/famo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983" y="1685329"/>
            <a:ext cx="2229633" cy="2290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jquery.org/resources/members/neob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90" y="4667310"/>
            <a:ext cx="285750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jquery.org/resources/members/max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7160" y="4541134"/>
            <a:ext cx="3205684" cy="73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08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ES" sz="2400" dirty="0"/>
              <a:t>ejemplo1</a:t>
            </a:r>
            <a:endParaRPr lang="es-PE" sz="2400" dirty="0"/>
          </a:p>
          <a:p>
            <a:pPr marL="0" indent="0">
              <a:buNone/>
            </a:pPr>
            <a:r>
              <a:rPr lang="es-PE" sz="2400" dirty="0"/>
              <a:t>En este ejemplo vamos a describir como realizar una sencilla llamada AJAX a una fichero externo que ejecutará un proceso (una suma entre dos valores enviados mediante POST) y nos devolverá la salida correspondiente apoyándonos con la librería </a:t>
            </a:r>
            <a:r>
              <a:rPr lang="es-PE" sz="2400" dirty="0">
                <a:hlinkClick r:id="rId2"/>
              </a:rPr>
              <a:t>jQuery</a:t>
            </a:r>
            <a:r>
              <a:rPr lang="es-PE" sz="2400" dirty="0"/>
              <a:t>, que aunque no es necesario su uso, lo haremos sobre ella para aprovechar la potencia que nos proporciona. Se podría decir que es el típico </a:t>
            </a:r>
            <a:r>
              <a:rPr lang="es-PE" sz="2400" i="1" dirty="0"/>
              <a:t>Hola mundo</a:t>
            </a:r>
            <a:r>
              <a:rPr lang="es-PE" sz="2400" dirty="0"/>
              <a:t> en AJAX</a:t>
            </a:r>
            <a:endParaRPr lang="es-ES" sz="2400" dirty="0"/>
          </a:p>
        </p:txBody>
      </p:sp>
      <p:sp>
        <p:nvSpPr>
          <p:cNvPr id="4" name="Title 1"/>
          <p:cNvSpPr>
            <a:spLocks noGrp="1"/>
          </p:cNvSpPr>
          <p:nvPr>
            <p:ph type="title"/>
          </p:nvPr>
        </p:nvSpPr>
        <p:spPr>
          <a:xfrm>
            <a:off x="685801" y="308976"/>
            <a:ext cx="10131425" cy="1456267"/>
          </a:xfrm>
        </p:spPr>
        <p:txBody>
          <a:bodyPr>
            <a:normAutofit/>
          </a:bodyPr>
          <a:lstStyle/>
          <a:p>
            <a:r>
              <a:rPr lang="es-ES" sz="4800" dirty="0">
                <a:latin typeface="Andalus" panose="02020603050405020304" pitchFamily="18" charset="-78"/>
                <a:cs typeface="Andalus" panose="02020603050405020304" pitchFamily="18" charset="-78"/>
              </a:rPr>
              <a:t> aplicando JQUERY en php</a:t>
            </a:r>
          </a:p>
        </p:txBody>
      </p:sp>
    </p:spTree>
    <p:extLst>
      <p:ext uri="{BB962C8B-B14F-4D97-AF65-F5344CB8AC3E}">
        <p14:creationId xmlns:p14="http://schemas.microsoft.com/office/powerpoint/2010/main" val="2651157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42C96534-D80C-435F-93E9-E8A2EF683E5B}"/>
              </a:ext>
            </a:extLst>
          </p:cNvPr>
          <p:cNvPicPr>
            <a:picLocks noGrp="1" noChangeAspect="1"/>
          </p:cNvPicPr>
          <p:nvPr>
            <p:ph idx="1"/>
          </p:nvPr>
        </p:nvPicPr>
        <p:blipFill>
          <a:blip r:embed="rId2"/>
          <a:stretch>
            <a:fillRect/>
          </a:stretch>
        </p:blipFill>
        <p:spPr>
          <a:xfrm>
            <a:off x="304801" y="1205948"/>
            <a:ext cx="11236036" cy="5250269"/>
          </a:xfrm>
          <a:prstGeom prst="rect">
            <a:avLst/>
          </a:prstGeom>
        </p:spPr>
      </p:pic>
      <p:sp>
        <p:nvSpPr>
          <p:cNvPr id="4" name="Title 1"/>
          <p:cNvSpPr>
            <a:spLocks noGrp="1"/>
          </p:cNvSpPr>
          <p:nvPr>
            <p:ph type="title"/>
          </p:nvPr>
        </p:nvSpPr>
        <p:spPr>
          <a:xfrm>
            <a:off x="685799" y="99846"/>
            <a:ext cx="10131425" cy="1456267"/>
          </a:xfrm>
        </p:spPr>
        <p:txBody>
          <a:bodyPr>
            <a:normAutofit/>
          </a:bodyPr>
          <a:lstStyle/>
          <a:p>
            <a:r>
              <a:rPr lang="es-ES" sz="4800" dirty="0">
                <a:latin typeface="Andalus" panose="02020603050405020304" pitchFamily="18" charset="-78"/>
                <a:cs typeface="Andalus" panose="02020603050405020304" pitchFamily="18" charset="-78"/>
              </a:rPr>
              <a:t> aplicando JQUERY en php</a:t>
            </a:r>
          </a:p>
        </p:txBody>
      </p:sp>
    </p:spTree>
    <p:extLst>
      <p:ext uri="{BB962C8B-B14F-4D97-AF65-F5344CB8AC3E}">
        <p14:creationId xmlns:p14="http://schemas.microsoft.com/office/powerpoint/2010/main" val="2898400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Marcador de contenido 1">
            <a:extLst>
              <a:ext uri="{FF2B5EF4-FFF2-40B4-BE49-F238E27FC236}">
                <a16:creationId xmlns:a16="http://schemas.microsoft.com/office/drawing/2014/main" id="{8A3682A4-B9A4-4FDD-8973-236EA1234E49}"/>
              </a:ext>
            </a:extLst>
          </p:cNvPr>
          <p:cNvPicPr>
            <a:picLocks noGrp="1" noChangeAspect="1"/>
          </p:cNvPicPr>
          <p:nvPr>
            <p:ph idx="1"/>
          </p:nvPr>
        </p:nvPicPr>
        <p:blipFill>
          <a:blip r:embed="rId2"/>
          <a:stretch>
            <a:fillRect/>
          </a:stretch>
        </p:blipFill>
        <p:spPr>
          <a:xfrm>
            <a:off x="720436" y="1371600"/>
            <a:ext cx="10709564" cy="5237018"/>
          </a:xfrm>
          <a:prstGeom prst="rect">
            <a:avLst/>
          </a:prstGeom>
        </p:spPr>
      </p:pic>
      <p:sp>
        <p:nvSpPr>
          <p:cNvPr id="4" name="Title 1"/>
          <p:cNvSpPr txBox="1">
            <a:spLocks/>
          </p:cNvSpPr>
          <p:nvPr/>
        </p:nvSpPr>
        <p:spPr>
          <a:xfrm>
            <a:off x="873124" y="26741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dirty="0">
                <a:latin typeface="Andalus" panose="02020603050405020304" pitchFamily="18" charset="-78"/>
                <a:cs typeface="Andalus" panose="02020603050405020304" pitchFamily="18" charset="-78"/>
              </a:rPr>
              <a:t> aplicando JQUERY en </a:t>
            </a:r>
            <a:r>
              <a:rPr lang="es-ES" sz="4800" dirty="0" err="1">
                <a:latin typeface="Andalus" panose="02020603050405020304" pitchFamily="18" charset="-78"/>
                <a:cs typeface="Andalus" panose="02020603050405020304" pitchFamily="18" charset="-78"/>
              </a:rPr>
              <a:t>php</a:t>
            </a:r>
            <a:endParaRPr lang="es-ES" sz="48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867676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3379" y="1456267"/>
            <a:ext cx="10131425" cy="5046317"/>
          </a:xfrm>
        </p:spPr>
        <p:txBody>
          <a:bodyPr>
            <a:normAutofit/>
          </a:bodyPr>
          <a:lstStyle/>
          <a:p>
            <a:pPr fontAlgn="base"/>
            <a:r>
              <a:rPr lang="es-PE" sz="2400" dirty="0"/>
              <a:t>En este código, utilizamos los id de las cajas de texto para pasarle sus valores a la función </a:t>
            </a:r>
            <a:r>
              <a:rPr lang="es-PE" sz="2400" i="1" dirty="0"/>
              <a:t>realizaProcesó</a:t>
            </a:r>
            <a:r>
              <a:rPr lang="es-PE" sz="2400" dirty="0"/>
              <a:t>. En esta función recogemos los valores de entrada en un array parametros y enviamos mediante AJAX especificando el parámetro </a:t>
            </a:r>
            <a:r>
              <a:rPr lang="es-PE" sz="2400" i="1" dirty="0"/>
              <a:t>data</a:t>
            </a:r>
            <a:r>
              <a:rPr lang="es-PE" sz="2400" dirty="0"/>
              <a:t> (datos que mandamos), </a:t>
            </a:r>
            <a:r>
              <a:rPr lang="es-PE" sz="2400" i="1" dirty="0"/>
              <a:t>url</a:t>
            </a:r>
            <a:r>
              <a:rPr lang="es-PE" sz="2400" dirty="0"/>
              <a:t> (dirección del archivo de proceso) y </a:t>
            </a:r>
            <a:r>
              <a:rPr lang="es-PE" sz="2400" i="1" dirty="0"/>
              <a:t>type</a:t>
            </a:r>
            <a:r>
              <a:rPr lang="es-PE" sz="2400" dirty="0"/>
              <a:t> (POST o GET).</a:t>
            </a:r>
          </a:p>
          <a:p>
            <a:pPr fontAlgn="base"/>
            <a:r>
              <a:rPr lang="es-PE" sz="2400" dirty="0"/>
              <a:t>Por último vemos que tenemos dos eventos: </a:t>
            </a:r>
            <a:r>
              <a:rPr lang="es-PE" sz="2400" i="1" dirty="0"/>
              <a:t>beforeSend</a:t>
            </a:r>
            <a:r>
              <a:rPr lang="es-PE" sz="2400" dirty="0"/>
              <a:t> y </a:t>
            </a:r>
            <a:r>
              <a:rPr lang="es-PE" sz="2400" i="1" dirty="0"/>
              <a:t>success</a:t>
            </a:r>
            <a:r>
              <a:rPr lang="es-PE" sz="2400" dirty="0"/>
              <a:t> donde podemos indicar la acción a realizar mientras se procesan los datos y tras terminar de procesarlos (en este caso jugar con el contenido HTML del id resultado).</a:t>
            </a:r>
          </a:p>
          <a:p>
            <a:pPr fontAlgn="base"/>
            <a:r>
              <a:rPr lang="es-PE" sz="2400" dirty="0"/>
              <a:t>Ahora vemos el archivo de procesamiento de datos (</a:t>
            </a:r>
            <a:r>
              <a:rPr lang="es-PE" sz="2400" i="1" dirty="0"/>
              <a:t>ejemplo_ajax_proceso.php</a:t>
            </a:r>
            <a:r>
              <a:rPr lang="es-PE" sz="2400" dirty="0"/>
              <a:t>) que únicamente suma los datos recibidos por POST</a:t>
            </a:r>
          </a:p>
          <a:p>
            <a:endParaRPr lang="es-ES" dirty="0"/>
          </a:p>
        </p:txBody>
      </p:sp>
      <p:sp>
        <p:nvSpPr>
          <p:cNvPr id="4" name="Title 1"/>
          <p:cNvSpPr>
            <a:spLocks noGrp="1"/>
          </p:cNvSpPr>
          <p:nvPr>
            <p:ph type="title"/>
          </p:nvPr>
        </p:nvSpPr>
        <p:spPr>
          <a:xfrm>
            <a:off x="903826" y="0"/>
            <a:ext cx="10131425" cy="1456267"/>
          </a:xfrm>
        </p:spPr>
        <p:txBody>
          <a:bodyPr>
            <a:normAutofit/>
          </a:bodyPr>
          <a:lstStyle/>
          <a:p>
            <a:r>
              <a:rPr lang="es-ES" sz="4800" dirty="0">
                <a:latin typeface="Andalus" panose="02020603050405020304" pitchFamily="18" charset="-78"/>
                <a:cs typeface="Andalus" panose="02020603050405020304" pitchFamily="18" charset="-78"/>
              </a:rPr>
              <a:t> aplicando JQUERY en php</a:t>
            </a:r>
          </a:p>
        </p:txBody>
      </p:sp>
    </p:spTree>
    <p:extLst>
      <p:ext uri="{BB962C8B-B14F-4D97-AF65-F5344CB8AC3E}">
        <p14:creationId xmlns:p14="http://schemas.microsoft.com/office/powerpoint/2010/main" val="97134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358</TotalTime>
  <Words>530</Words>
  <Application>Microsoft Office PowerPoint</Application>
  <PresentationFormat>Panorámica</PresentationFormat>
  <Paragraphs>48</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Andalus</vt:lpstr>
      <vt:lpstr>Arial</vt:lpstr>
      <vt:lpstr>Calibri</vt:lpstr>
      <vt:lpstr>Calibri Light</vt:lpstr>
      <vt:lpstr>Segoe UI</vt:lpstr>
      <vt:lpstr>Celestial</vt:lpstr>
      <vt:lpstr>JQUERY EN PHp Y HTML</vt:lpstr>
      <vt:lpstr>¿QUE ES JQUERY?</vt:lpstr>
      <vt:lpstr>historia de JQUERY</vt:lpstr>
      <vt:lpstr>características JQUERY</vt:lpstr>
      <vt:lpstr>Presentación de PowerPoint</vt:lpstr>
      <vt:lpstr> aplicando JQUERY en php</vt:lpstr>
      <vt:lpstr> aplicando JQUERY en php</vt:lpstr>
      <vt:lpstr>Presentación de PowerPoint</vt:lpstr>
      <vt:lpstr> aplicando JQUERY en php</vt:lpstr>
      <vt:lpstr> aplicando JQUERY en php</vt:lpstr>
      <vt:lpstr>Presentación de PowerPoint</vt:lpstr>
      <vt:lpstr>Presentación de PowerPoint</vt:lpstr>
      <vt:lpstr>Presentación de PowerPoint</vt:lpstr>
      <vt:lpstr>Papara más información visitar la página web http://jquery.com/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Dominic Arrojado</dc:creator>
  <cp:lastModifiedBy>Eduardo Saul Tirado Rivera</cp:lastModifiedBy>
  <cp:revision>33</cp:revision>
  <dcterms:created xsi:type="dcterms:W3CDTF">2013-07-29T11:17:13Z</dcterms:created>
  <dcterms:modified xsi:type="dcterms:W3CDTF">2017-05-08T20:16:25Z</dcterms:modified>
</cp:coreProperties>
</file>