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4761DFDD-A52B-466D-9FFA-B36C5B8CBD4D}" type="datetimeFigureOut">
              <a:rPr lang="es-PE" smtClean="0"/>
              <a:t>03/05/2017</a:t>
            </a:fld>
            <a:endParaRPr lang="es-PE"/>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PE"/>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1707A90E-5478-4FEC-BD88-B27CAC9D609D}" type="slidenum">
              <a:rPr lang="es-PE" smtClean="0"/>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761DFDD-A52B-466D-9FFA-B36C5B8CBD4D}" type="datetimeFigureOut">
              <a:rPr lang="es-PE" smtClean="0"/>
              <a:t>03/05/2017</a:t>
            </a:fld>
            <a:endParaRPr lang="es-PE"/>
          </a:p>
        </p:txBody>
      </p:sp>
      <p:sp>
        <p:nvSpPr>
          <p:cNvPr id="5" name="4 Marcador de pie de página"/>
          <p:cNvSpPr>
            <a:spLocks noGrp="1"/>
          </p:cNvSpPr>
          <p:nvPr>
            <p:ph type="ftr" sz="quarter" idx="11"/>
          </p:nvPr>
        </p:nvSpPr>
        <p:spPr/>
        <p:txBody>
          <a:bodyPr/>
          <a:lstStyle>
            <a:extLst/>
          </a:lstStyle>
          <a:p>
            <a:endParaRPr lang="es-PE"/>
          </a:p>
        </p:txBody>
      </p:sp>
      <p:sp>
        <p:nvSpPr>
          <p:cNvPr id="6" name="5 Marcador de número de diapositiva"/>
          <p:cNvSpPr>
            <a:spLocks noGrp="1"/>
          </p:cNvSpPr>
          <p:nvPr>
            <p:ph type="sldNum" sz="quarter" idx="12"/>
          </p:nvPr>
        </p:nvSpPr>
        <p:spPr/>
        <p:txBody>
          <a:bodyPr/>
          <a:lstStyle>
            <a:extLst/>
          </a:lstStyle>
          <a:p>
            <a:fld id="{1707A90E-5478-4FEC-BD88-B27CAC9D609D}"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761DFDD-A52B-466D-9FFA-B36C5B8CBD4D}" type="datetimeFigureOut">
              <a:rPr lang="es-PE" smtClean="0"/>
              <a:t>03/05/2017</a:t>
            </a:fld>
            <a:endParaRPr lang="es-PE"/>
          </a:p>
        </p:txBody>
      </p:sp>
      <p:sp>
        <p:nvSpPr>
          <p:cNvPr id="5" name="4 Marcador de pie de página"/>
          <p:cNvSpPr>
            <a:spLocks noGrp="1"/>
          </p:cNvSpPr>
          <p:nvPr>
            <p:ph type="ftr" sz="quarter" idx="11"/>
          </p:nvPr>
        </p:nvSpPr>
        <p:spPr/>
        <p:txBody>
          <a:bodyPr/>
          <a:lstStyle>
            <a:extLst/>
          </a:lstStyle>
          <a:p>
            <a:endParaRPr lang="es-PE"/>
          </a:p>
        </p:txBody>
      </p:sp>
      <p:sp>
        <p:nvSpPr>
          <p:cNvPr id="6" name="5 Marcador de número de diapositiva"/>
          <p:cNvSpPr>
            <a:spLocks noGrp="1"/>
          </p:cNvSpPr>
          <p:nvPr>
            <p:ph type="sldNum" sz="quarter" idx="12"/>
          </p:nvPr>
        </p:nvSpPr>
        <p:spPr/>
        <p:txBody>
          <a:bodyPr/>
          <a:lstStyle>
            <a:extLst/>
          </a:lstStyle>
          <a:p>
            <a:fld id="{1707A90E-5478-4FEC-BD88-B27CAC9D609D}" type="slidenum">
              <a:rPr lang="es-PE" smtClean="0"/>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761DFDD-A52B-466D-9FFA-B36C5B8CBD4D}" type="datetimeFigureOut">
              <a:rPr lang="es-PE" smtClean="0"/>
              <a:t>03/05/2017</a:t>
            </a:fld>
            <a:endParaRPr lang="es-PE"/>
          </a:p>
        </p:txBody>
      </p:sp>
      <p:sp>
        <p:nvSpPr>
          <p:cNvPr id="5" name="4 Marcador de pie de página"/>
          <p:cNvSpPr>
            <a:spLocks noGrp="1"/>
          </p:cNvSpPr>
          <p:nvPr>
            <p:ph type="ftr" sz="quarter" idx="11"/>
          </p:nvPr>
        </p:nvSpPr>
        <p:spPr/>
        <p:txBody>
          <a:bodyPr/>
          <a:lstStyle>
            <a:extLst/>
          </a:lstStyle>
          <a:p>
            <a:endParaRPr lang="es-PE"/>
          </a:p>
        </p:txBody>
      </p:sp>
      <p:sp>
        <p:nvSpPr>
          <p:cNvPr id="6" name="5 Marcador de número de diapositiva"/>
          <p:cNvSpPr>
            <a:spLocks noGrp="1"/>
          </p:cNvSpPr>
          <p:nvPr>
            <p:ph type="sldNum" sz="quarter" idx="12"/>
          </p:nvPr>
        </p:nvSpPr>
        <p:spPr/>
        <p:txBody>
          <a:bodyPr/>
          <a:lstStyle>
            <a:extLst/>
          </a:lstStyle>
          <a:p>
            <a:fld id="{1707A90E-5478-4FEC-BD88-B27CAC9D609D}" type="slidenum">
              <a:rPr lang="es-PE" smtClean="0"/>
              <a:t>‹Nº›</a:t>
            </a:fld>
            <a:endParaRPr lang="es-PE"/>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4761DFDD-A52B-466D-9FFA-B36C5B8CBD4D}" type="datetimeFigureOut">
              <a:rPr lang="es-PE" smtClean="0"/>
              <a:t>03/05/2017</a:t>
            </a:fld>
            <a:endParaRPr lang="es-PE"/>
          </a:p>
        </p:txBody>
      </p:sp>
      <p:sp>
        <p:nvSpPr>
          <p:cNvPr id="5" name="4 Marcador de pie de página"/>
          <p:cNvSpPr>
            <a:spLocks noGrp="1"/>
          </p:cNvSpPr>
          <p:nvPr>
            <p:ph type="ftr" sz="quarter" idx="11"/>
          </p:nvPr>
        </p:nvSpPr>
        <p:spPr/>
        <p:txBody>
          <a:bodyPr/>
          <a:lstStyle>
            <a:extLst/>
          </a:lstStyle>
          <a:p>
            <a:endParaRPr lang="es-PE"/>
          </a:p>
        </p:txBody>
      </p:sp>
      <p:sp>
        <p:nvSpPr>
          <p:cNvPr id="6" name="5 Marcador de número de diapositiva"/>
          <p:cNvSpPr>
            <a:spLocks noGrp="1"/>
          </p:cNvSpPr>
          <p:nvPr>
            <p:ph type="sldNum" sz="quarter" idx="12"/>
          </p:nvPr>
        </p:nvSpPr>
        <p:spPr/>
        <p:txBody>
          <a:bodyPr/>
          <a:lstStyle>
            <a:extLst/>
          </a:lstStyle>
          <a:p>
            <a:fld id="{1707A90E-5478-4FEC-BD88-B27CAC9D609D}" type="slidenum">
              <a:rPr lang="es-PE" smtClean="0"/>
              <a:t>‹Nº›</a:t>
            </a:fld>
            <a:endParaRPr lang="es-PE"/>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4761DFDD-A52B-466D-9FFA-B36C5B8CBD4D}" type="datetimeFigureOut">
              <a:rPr lang="es-PE" smtClean="0"/>
              <a:t>03/05/2017</a:t>
            </a:fld>
            <a:endParaRPr lang="es-PE"/>
          </a:p>
        </p:txBody>
      </p:sp>
      <p:sp>
        <p:nvSpPr>
          <p:cNvPr id="6" name="5 Marcador de pie de página"/>
          <p:cNvSpPr>
            <a:spLocks noGrp="1"/>
          </p:cNvSpPr>
          <p:nvPr>
            <p:ph type="ftr" sz="quarter" idx="11"/>
          </p:nvPr>
        </p:nvSpPr>
        <p:spPr/>
        <p:txBody>
          <a:bodyPr/>
          <a:lstStyle>
            <a:extLst/>
          </a:lstStyle>
          <a:p>
            <a:endParaRPr lang="es-PE"/>
          </a:p>
        </p:txBody>
      </p:sp>
      <p:sp>
        <p:nvSpPr>
          <p:cNvPr id="7" name="6 Marcador de número de diapositiva"/>
          <p:cNvSpPr>
            <a:spLocks noGrp="1"/>
          </p:cNvSpPr>
          <p:nvPr>
            <p:ph type="sldNum" sz="quarter" idx="12"/>
          </p:nvPr>
        </p:nvSpPr>
        <p:spPr/>
        <p:txBody>
          <a:bodyPr/>
          <a:lstStyle>
            <a:extLst/>
          </a:lstStyle>
          <a:p>
            <a:fld id="{1707A90E-5478-4FEC-BD88-B27CAC9D609D}" type="slidenum">
              <a:rPr lang="es-PE" smtClean="0"/>
              <a:t>‹Nº›</a:t>
            </a:fld>
            <a:endParaRPr lang="es-PE"/>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4761DFDD-A52B-466D-9FFA-B36C5B8CBD4D}" type="datetimeFigureOut">
              <a:rPr lang="es-PE" smtClean="0"/>
              <a:t>03/05/2017</a:t>
            </a:fld>
            <a:endParaRPr lang="es-PE"/>
          </a:p>
        </p:txBody>
      </p:sp>
      <p:sp>
        <p:nvSpPr>
          <p:cNvPr id="8" name="7 Marcador de pie de página"/>
          <p:cNvSpPr>
            <a:spLocks noGrp="1"/>
          </p:cNvSpPr>
          <p:nvPr>
            <p:ph type="ftr" sz="quarter" idx="11"/>
          </p:nvPr>
        </p:nvSpPr>
        <p:spPr/>
        <p:txBody>
          <a:bodyPr/>
          <a:lstStyle>
            <a:extLst/>
          </a:lstStyle>
          <a:p>
            <a:endParaRPr lang="es-PE"/>
          </a:p>
        </p:txBody>
      </p:sp>
      <p:sp>
        <p:nvSpPr>
          <p:cNvPr id="9" name="8 Marcador de número de diapositiva"/>
          <p:cNvSpPr>
            <a:spLocks noGrp="1"/>
          </p:cNvSpPr>
          <p:nvPr>
            <p:ph type="sldNum" sz="quarter" idx="12"/>
          </p:nvPr>
        </p:nvSpPr>
        <p:spPr/>
        <p:txBody>
          <a:bodyPr/>
          <a:lstStyle>
            <a:extLst/>
          </a:lstStyle>
          <a:p>
            <a:fld id="{1707A90E-5478-4FEC-BD88-B27CAC9D609D}" type="slidenum">
              <a:rPr lang="es-PE" smtClean="0"/>
              <a:t>‹Nº›</a:t>
            </a:fld>
            <a:endParaRPr lang="es-PE"/>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4761DFDD-A52B-466D-9FFA-B36C5B8CBD4D}" type="datetimeFigureOut">
              <a:rPr lang="es-PE" smtClean="0"/>
              <a:t>03/05/2017</a:t>
            </a:fld>
            <a:endParaRPr lang="es-PE"/>
          </a:p>
        </p:txBody>
      </p:sp>
      <p:sp>
        <p:nvSpPr>
          <p:cNvPr id="4" name="3 Marcador de pie de página"/>
          <p:cNvSpPr>
            <a:spLocks noGrp="1"/>
          </p:cNvSpPr>
          <p:nvPr>
            <p:ph type="ftr" sz="quarter" idx="11"/>
          </p:nvPr>
        </p:nvSpPr>
        <p:spPr/>
        <p:txBody>
          <a:bodyPr/>
          <a:lstStyle>
            <a:extLst/>
          </a:lstStyle>
          <a:p>
            <a:endParaRPr lang="es-PE"/>
          </a:p>
        </p:txBody>
      </p:sp>
      <p:sp>
        <p:nvSpPr>
          <p:cNvPr id="5" name="4 Marcador de número de diapositiva"/>
          <p:cNvSpPr>
            <a:spLocks noGrp="1"/>
          </p:cNvSpPr>
          <p:nvPr>
            <p:ph type="sldNum" sz="quarter" idx="12"/>
          </p:nvPr>
        </p:nvSpPr>
        <p:spPr/>
        <p:txBody>
          <a:bodyPr/>
          <a:lstStyle>
            <a:extLst/>
          </a:lstStyle>
          <a:p>
            <a:fld id="{1707A90E-5478-4FEC-BD88-B27CAC9D609D}" type="slidenum">
              <a:rPr lang="es-PE" smtClean="0"/>
              <a:t>‹Nº›</a:t>
            </a:fld>
            <a:endParaRPr lang="es-PE"/>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4761DFDD-A52B-466D-9FFA-B36C5B8CBD4D}" type="datetimeFigureOut">
              <a:rPr lang="es-PE" smtClean="0"/>
              <a:t>03/05/2017</a:t>
            </a:fld>
            <a:endParaRPr lang="es-PE"/>
          </a:p>
        </p:txBody>
      </p:sp>
      <p:sp>
        <p:nvSpPr>
          <p:cNvPr id="3" name="2 Marcador de pie de página"/>
          <p:cNvSpPr>
            <a:spLocks noGrp="1"/>
          </p:cNvSpPr>
          <p:nvPr>
            <p:ph type="ftr" sz="quarter" idx="11"/>
          </p:nvPr>
        </p:nvSpPr>
        <p:spPr/>
        <p:txBody>
          <a:bodyPr/>
          <a:lstStyle>
            <a:extLst/>
          </a:lstStyle>
          <a:p>
            <a:endParaRPr lang="es-PE"/>
          </a:p>
        </p:txBody>
      </p:sp>
      <p:sp>
        <p:nvSpPr>
          <p:cNvPr id="4" name="3 Marcador de número de diapositiva"/>
          <p:cNvSpPr>
            <a:spLocks noGrp="1"/>
          </p:cNvSpPr>
          <p:nvPr>
            <p:ph type="sldNum" sz="quarter" idx="12"/>
          </p:nvPr>
        </p:nvSpPr>
        <p:spPr/>
        <p:txBody>
          <a:bodyPr/>
          <a:lstStyle>
            <a:extLst/>
          </a:lstStyle>
          <a:p>
            <a:fld id="{1707A90E-5478-4FEC-BD88-B27CAC9D609D}"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4761DFDD-A52B-466D-9FFA-B36C5B8CBD4D}" type="datetimeFigureOut">
              <a:rPr lang="es-PE" smtClean="0"/>
              <a:t>03/05/2017</a:t>
            </a:fld>
            <a:endParaRPr lang="es-PE"/>
          </a:p>
        </p:txBody>
      </p:sp>
      <p:sp>
        <p:nvSpPr>
          <p:cNvPr id="6" name="5 Marcador de pie de página"/>
          <p:cNvSpPr>
            <a:spLocks noGrp="1"/>
          </p:cNvSpPr>
          <p:nvPr>
            <p:ph type="ftr" sz="quarter" idx="11"/>
          </p:nvPr>
        </p:nvSpPr>
        <p:spPr/>
        <p:txBody>
          <a:bodyPr/>
          <a:lstStyle>
            <a:extLst/>
          </a:lstStyle>
          <a:p>
            <a:endParaRPr lang="es-PE"/>
          </a:p>
        </p:txBody>
      </p:sp>
      <p:sp>
        <p:nvSpPr>
          <p:cNvPr id="7" name="6 Marcador de número de diapositiva"/>
          <p:cNvSpPr>
            <a:spLocks noGrp="1"/>
          </p:cNvSpPr>
          <p:nvPr>
            <p:ph type="sldNum" sz="quarter" idx="12"/>
          </p:nvPr>
        </p:nvSpPr>
        <p:spPr/>
        <p:txBody>
          <a:bodyPr/>
          <a:lstStyle>
            <a:extLst/>
          </a:lstStyle>
          <a:p>
            <a:fld id="{1707A90E-5478-4FEC-BD88-B27CAC9D609D}" type="slidenum">
              <a:rPr lang="es-PE" smtClean="0"/>
              <a:t>‹Nº›</a:t>
            </a:fld>
            <a:endParaRPr lang="es-P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4761DFDD-A52B-466D-9FFA-B36C5B8CBD4D}" type="datetimeFigureOut">
              <a:rPr lang="es-PE" smtClean="0"/>
              <a:t>03/05/2017</a:t>
            </a:fld>
            <a:endParaRPr lang="es-PE"/>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PE"/>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1707A90E-5478-4FEC-BD88-B27CAC9D609D}" type="slidenum">
              <a:rPr lang="es-PE" smtClean="0"/>
              <a:t>‹Nº›</a:t>
            </a:fld>
            <a:endParaRPr lang="es-PE"/>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761DFDD-A52B-466D-9FFA-B36C5B8CBD4D}" type="datetimeFigureOut">
              <a:rPr lang="es-PE" smtClean="0"/>
              <a:t>03/05/2017</a:t>
            </a:fld>
            <a:endParaRPr lang="es-PE"/>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PE"/>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707A90E-5478-4FEC-BD88-B27CAC9D609D}" type="slidenum">
              <a:rPr lang="es-PE" smtClean="0"/>
              <a:t>‹Nº›</a:t>
            </a:fld>
            <a:endParaRPr lang="es-P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s.wikipedia.org/wiki/Framework" TargetMode="External"/><Relationship Id="rId2" Type="http://schemas.openxmlformats.org/officeDocument/2006/relationships/hyperlink" Target="https://es.wikipedia.org/wiki/Biblioteca_(inform%C3%A1tica)" TargetMode="External"/><Relationship Id="rId1" Type="http://schemas.openxmlformats.org/officeDocument/2006/relationships/slideLayout" Target="../slideLayouts/slideLayout2.xml"/><Relationship Id="rId6" Type="http://schemas.openxmlformats.org/officeDocument/2006/relationships/hyperlink" Target="https://es.wikipedia.org/wiki/Widget" TargetMode="External"/><Relationship Id="rId5" Type="http://schemas.openxmlformats.org/officeDocument/2006/relationships/hyperlink" Target="https://es.wikipedia.org/wiki/Complemento_(inform%C3%A1tica)" TargetMode="External"/><Relationship Id="rId4" Type="http://schemas.openxmlformats.org/officeDocument/2006/relationships/hyperlink" Target="https://es.wikipedia.org/wiki/JQuery"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es.wikipedia.org/wiki/Ventana_(inform%C3%A1tica)" TargetMode="External"/><Relationship Id="rId2" Type="http://schemas.openxmlformats.org/officeDocument/2006/relationships/hyperlink" Target="https://es.wikipedia.org/wiki/Hojas_de_estilo_en_cascada" TargetMode="External"/><Relationship Id="rId1" Type="http://schemas.openxmlformats.org/officeDocument/2006/relationships/slideLayout" Target="../slideLayouts/slideLayout2.xml"/><Relationship Id="rId6" Type="http://schemas.openxmlformats.org/officeDocument/2006/relationships/hyperlink" Target="https://es.wikipedia.org/wiki/Interfaz_de_programaci%C3%B3n_de_aplicaciones" TargetMode="External"/><Relationship Id="rId5" Type="http://schemas.openxmlformats.org/officeDocument/2006/relationships/hyperlink" Target="https://es.wikipedia.org/wiki/Calendario" TargetMode="External"/><Relationship Id="rId4" Type="http://schemas.openxmlformats.org/officeDocument/2006/relationships/hyperlink" Target="https://es.wikipedia.org/wiki/Pesta%C3%B1a_(inform%C3%A1tic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260648"/>
            <a:ext cx="7772400" cy="1829761"/>
          </a:xfrm>
        </p:spPr>
        <p:txBody>
          <a:bodyPr/>
          <a:lstStyle/>
          <a:p>
            <a:pPr algn="ctr"/>
            <a:r>
              <a:rPr lang="es-PE" dirty="0" err="1" smtClean="0"/>
              <a:t>jQuery</a:t>
            </a:r>
            <a:r>
              <a:rPr lang="es-PE" dirty="0" smtClean="0"/>
              <a:t> UI (</a:t>
            </a:r>
            <a:r>
              <a:rPr lang="es-PE" u="sng" dirty="0" err="1" smtClean="0"/>
              <a:t>User</a:t>
            </a:r>
            <a:r>
              <a:rPr lang="es-PE" u="sng" dirty="0" smtClean="0"/>
              <a:t> Interface</a:t>
            </a:r>
            <a:r>
              <a:rPr lang="es-PE" dirty="0" smtClean="0"/>
              <a:t>)</a:t>
            </a:r>
            <a:endParaRPr lang="es-PE" dirty="0"/>
          </a:p>
        </p:txBody>
      </p:sp>
      <p:pic>
        <p:nvPicPr>
          <p:cNvPr id="4" name="3 Imagen" descr="TituloImg5.jpg"/>
          <p:cNvPicPr>
            <a:picLocks noChangeAspect="1"/>
          </p:cNvPicPr>
          <p:nvPr/>
        </p:nvPicPr>
        <p:blipFill>
          <a:blip r:embed="rId2" cstate="print"/>
          <a:stretch>
            <a:fillRect/>
          </a:stretch>
        </p:blipFill>
        <p:spPr>
          <a:xfrm>
            <a:off x="6588224" y="2708920"/>
            <a:ext cx="2146568" cy="2333226"/>
          </a:xfrm>
          <a:prstGeom prst="rect">
            <a:avLst/>
          </a:prstGeom>
        </p:spPr>
      </p:pic>
      <p:pic>
        <p:nvPicPr>
          <p:cNvPr id="5" name="4 Imagen"/>
          <p:cNvPicPr/>
          <p:nvPr/>
        </p:nvPicPr>
        <p:blipFill>
          <a:blip r:embed="rId3" cstate="print"/>
          <a:srcRect l="1890" t="20455" r="68974" b="60795"/>
          <a:stretch>
            <a:fillRect/>
          </a:stretch>
        </p:blipFill>
        <p:spPr bwMode="auto">
          <a:xfrm>
            <a:off x="395536" y="5517232"/>
            <a:ext cx="3011021" cy="1093694"/>
          </a:xfrm>
          <a:prstGeom prst="rect">
            <a:avLst/>
          </a:prstGeom>
          <a:noFill/>
          <a:ln w="9525">
            <a:noFill/>
            <a:miter lim="800000"/>
            <a:headEnd/>
            <a:tailEnd/>
          </a:ln>
        </p:spPr>
      </p:pic>
      <p:sp>
        <p:nvSpPr>
          <p:cNvPr id="6" name="5 CuadroTexto"/>
          <p:cNvSpPr txBox="1"/>
          <p:nvPr/>
        </p:nvSpPr>
        <p:spPr>
          <a:xfrm>
            <a:off x="611560" y="2636912"/>
            <a:ext cx="5256584" cy="1200329"/>
          </a:xfrm>
          <a:prstGeom prst="rect">
            <a:avLst/>
          </a:prstGeom>
          <a:noFill/>
        </p:spPr>
        <p:txBody>
          <a:bodyPr wrap="square" rtlCol="0">
            <a:spAutoFit/>
          </a:bodyPr>
          <a:lstStyle/>
          <a:p>
            <a:r>
              <a:rPr lang="es-PE" dirty="0" smtClean="0"/>
              <a:t>Integrantes: Arroyo Llacsahuanga, Leandro 	       Arturo.</a:t>
            </a:r>
          </a:p>
          <a:p>
            <a:r>
              <a:rPr lang="es-PE" dirty="0"/>
              <a:t>	</a:t>
            </a:r>
            <a:r>
              <a:rPr lang="es-PE" dirty="0" smtClean="0"/>
              <a:t>       Canales Zapata</a:t>
            </a:r>
            <a:r>
              <a:rPr lang="es-PE" smtClean="0"/>
              <a:t>, </a:t>
            </a:r>
            <a:r>
              <a:rPr lang="es-PE" smtClean="0"/>
              <a:t>Mauro </a:t>
            </a:r>
            <a:r>
              <a:rPr lang="es-PE" dirty="0" smtClean="0"/>
              <a:t>	 	       Enrique.</a:t>
            </a:r>
            <a:endParaRPr lang="es-P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nvGraphicFramePr>
        <p:xfrm>
          <a:off x="323525" y="692696"/>
          <a:ext cx="8424938" cy="5400600"/>
        </p:xfrm>
        <a:graphic>
          <a:graphicData uri="http://schemas.openxmlformats.org/drawingml/2006/table">
            <a:tbl>
              <a:tblPr/>
              <a:tblGrid>
                <a:gridCol w="4212469"/>
                <a:gridCol w="4212469"/>
              </a:tblGrid>
              <a:tr h="574532">
                <a:tc>
                  <a:txBody>
                    <a:bodyPr/>
                    <a:lstStyle/>
                    <a:p>
                      <a:pPr algn="ctr">
                        <a:lnSpc>
                          <a:spcPct val="115000"/>
                        </a:lnSpc>
                        <a:spcAft>
                          <a:spcPts val="0"/>
                        </a:spcAft>
                      </a:pPr>
                      <a:r>
                        <a:rPr lang="es-PE" sz="2000" dirty="0">
                          <a:latin typeface="Arial"/>
                          <a:ea typeface="Calibri"/>
                          <a:cs typeface="Times New Roman"/>
                        </a:rPr>
                        <a:t>Ventajas</a:t>
                      </a:r>
                      <a:endParaRPr lang="es-PE"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PE" sz="2000">
                          <a:latin typeface="Arial"/>
                          <a:ea typeface="Calibri"/>
                          <a:cs typeface="Times New Roman"/>
                        </a:rPr>
                        <a:t>Desventajas</a:t>
                      </a:r>
                      <a:endParaRPr lang="es-PE"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6068">
                <a:tc>
                  <a:txBody>
                    <a:bodyPr/>
                    <a:lstStyle/>
                    <a:p>
                      <a:pPr algn="just">
                        <a:lnSpc>
                          <a:spcPct val="115000"/>
                        </a:lnSpc>
                        <a:spcAft>
                          <a:spcPts val="0"/>
                        </a:spcAft>
                      </a:pPr>
                      <a:endParaRPr lang="es-PE" sz="1700">
                        <a:latin typeface="Arial"/>
                        <a:ea typeface="Calibri"/>
                        <a:cs typeface="Times New Roman"/>
                      </a:endParaRPr>
                    </a:p>
                    <a:p>
                      <a:pPr algn="just">
                        <a:lnSpc>
                          <a:spcPct val="115000"/>
                        </a:lnSpc>
                        <a:spcAft>
                          <a:spcPts val="0"/>
                        </a:spcAft>
                      </a:pPr>
                      <a:r>
                        <a:rPr lang="es-PE" sz="1700">
                          <a:latin typeface="Arial"/>
                          <a:ea typeface="Calibri"/>
                          <a:cs typeface="Times New Roman"/>
                        </a:rPr>
                        <a:t>-</a:t>
                      </a:r>
                      <a:r>
                        <a:rPr lang="es-PE" sz="1400">
                          <a:latin typeface="Arial"/>
                          <a:ea typeface="Calibri"/>
                          <a:cs typeface="Times New Roman"/>
                        </a:rPr>
                        <a:t>Ahorrar líneas de código.</a:t>
                      </a:r>
                      <a:endParaRPr lang="es-PE" sz="1100">
                        <a:latin typeface="Calibri"/>
                        <a:ea typeface="Calibri"/>
                        <a:cs typeface="Times New Roman"/>
                      </a:endParaRPr>
                    </a:p>
                    <a:p>
                      <a:pPr algn="just">
                        <a:lnSpc>
                          <a:spcPct val="115000"/>
                        </a:lnSpc>
                        <a:spcAft>
                          <a:spcPts val="0"/>
                        </a:spcAft>
                      </a:pPr>
                      <a:r>
                        <a:rPr lang="es-PE" sz="1400">
                          <a:latin typeface="Arial"/>
                          <a:ea typeface="Calibri"/>
                          <a:cs typeface="Times New Roman"/>
                        </a:rPr>
                        <a:t>-Innovador para las interfaces de usuario.</a:t>
                      </a:r>
                      <a:endParaRPr lang="es-PE" sz="1100">
                        <a:latin typeface="Calibri"/>
                        <a:ea typeface="Calibri"/>
                        <a:cs typeface="Times New Roman"/>
                      </a:endParaRPr>
                    </a:p>
                    <a:p>
                      <a:pPr algn="just">
                        <a:lnSpc>
                          <a:spcPct val="115000"/>
                        </a:lnSpc>
                        <a:spcAft>
                          <a:spcPts val="0"/>
                        </a:spcAft>
                      </a:pPr>
                      <a:r>
                        <a:rPr lang="es-PE" sz="1400">
                          <a:latin typeface="Arial"/>
                          <a:ea typeface="Calibri"/>
                          <a:cs typeface="Times New Roman"/>
                        </a:rPr>
                        <a:t>-Resulta agradable para el usuario.</a:t>
                      </a:r>
                      <a:endParaRPr lang="es-PE" sz="1100">
                        <a:latin typeface="Calibri"/>
                        <a:ea typeface="Calibri"/>
                        <a:cs typeface="Times New Roman"/>
                      </a:endParaRPr>
                    </a:p>
                    <a:p>
                      <a:pPr algn="just">
                        <a:lnSpc>
                          <a:spcPct val="115000"/>
                        </a:lnSpc>
                        <a:spcAft>
                          <a:spcPts val="0"/>
                        </a:spcAft>
                      </a:pPr>
                      <a:r>
                        <a:rPr lang="es-PE" sz="1400">
                          <a:latin typeface="Arial"/>
                          <a:ea typeface="Calibri"/>
                          <a:cs typeface="Times New Roman"/>
                        </a:rPr>
                        <a:t>-Es más sencillo entender la codificación.</a:t>
                      </a:r>
                      <a:endParaRPr lang="es-PE" sz="1100">
                        <a:latin typeface="Calibri"/>
                        <a:ea typeface="Calibri"/>
                        <a:cs typeface="Times New Roman"/>
                      </a:endParaRPr>
                    </a:p>
                    <a:p>
                      <a:pPr algn="just">
                        <a:lnSpc>
                          <a:spcPct val="115000"/>
                        </a:lnSpc>
                        <a:spcAft>
                          <a:spcPts val="0"/>
                        </a:spcAft>
                      </a:pPr>
                      <a:r>
                        <a:rPr lang="es-PE" sz="1400">
                          <a:latin typeface="Arial"/>
                          <a:ea typeface="Calibri"/>
                          <a:cs typeface="Times New Roman"/>
                        </a:rPr>
                        <a:t>-Cada versión que sale tiene mucho grandes cambios beneficiosos para el desarrollador</a:t>
                      </a:r>
                      <a:endParaRPr lang="es-PE"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endParaRPr lang="es-PE" sz="1400" dirty="0">
                        <a:latin typeface="Arial"/>
                        <a:ea typeface="Calibri"/>
                        <a:cs typeface="Times New Roman"/>
                      </a:endParaRPr>
                    </a:p>
                    <a:p>
                      <a:pPr marL="342900" lvl="0" indent="-342900" algn="just">
                        <a:lnSpc>
                          <a:spcPct val="115000"/>
                        </a:lnSpc>
                        <a:spcAft>
                          <a:spcPts val="0"/>
                        </a:spcAft>
                        <a:buFont typeface="Helvetica"/>
                        <a:buChar char="-"/>
                      </a:pPr>
                      <a:r>
                        <a:rPr lang="es-PE" sz="1400" dirty="0">
                          <a:latin typeface="Arial"/>
                          <a:ea typeface="Times New Roman"/>
                          <a:cs typeface="Times New Roman"/>
                        </a:rPr>
                        <a:t>No todos conocen el gran aporte que es para la realización de páginas web.</a:t>
                      </a:r>
                      <a:endParaRPr lang="es-PE" sz="1100" dirty="0">
                        <a:latin typeface="Calibri"/>
                        <a:ea typeface="Times New Roman"/>
                        <a:cs typeface="Times New Roman"/>
                      </a:endParaRPr>
                    </a:p>
                    <a:p>
                      <a:pPr marL="342900" lvl="0" indent="-342900" algn="just">
                        <a:lnSpc>
                          <a:spcPct val="115000"/>
                        </a:lnSpc>
                        <a:spcAft>
                          <a:spcPts val="0"/>
                        </a:spcAft>
                        <a:buFont typeface="Helvetica"/>
                        <a:buChar char="-"/>
                      </a:pPr>
                      <a:r>
                        <a:rPr lang="es-PE" sz="1400" dirty="0">
                          <a:latin typeface="Arial"/>
                          <a:ea typeface="Times New Roman"/>
                          <a:cs typeface="Times New Roman"/>
                        </a:rPr>
                        <a:t>Es dirigida para persona que dominen </a:t>
                      </a:r>
                      <a:r>
                        <a:rPr lang="es-PE" sz="1400" dirty="0" err="1">
                          <a:latin typeface="Arial"/>
                          <a:ea typeface="Times New Roman"/>
                          <a:cs typeface="Times New Roman"/>
                        </a:rPr>
                        <a:t>jQuery</a:t>
                      </a:r>
                      <a:endParaRPr lang="es-PE" sz="1100" dirty="0">
                        <a:latin typeface="Calibri"/>
                        <a:ea typeface="Times New Roman"/>
                        <a:cs typeface="Times New Roman"/>
                      </a:endParaRPr>
                    </a:p>
                    <a:p>
                      <a:pPr marL="342900" lvl="0" indent="-342900" algn="just">
                        <a:lnSpc>
                          <a:spcPct val="115000"/>
                        </a:lnSpc>
                        <a:spcAft>
                          <a:spcPts val="0"/>
                        </a:spcAft>
                        <a:buFont typeface="Helvetica"/>
                        <a:buChar char="-"/>
                      </a:pPr>
                      <a:r>
                        <a:rPr lang="es-PE" sz="1400" dirty="0">
                          <a:latin typeface="Arial"/>
                          <a:ea typeface="Times New Roman"/>
                          <a:cs typeface="Times New Roman"/>
                        </a:rPr>
                        <a:t>La documentación sobre </a:t>
                      </a:r>
                      <a:r>
                        <a:rPr lang="es-PE" sz="1400" dirty="0" err="1">
                          <a:latin typeface="Arial"/>
                          <a:ea typeface="Times New Roman"/>
                          <a:cs typeface="Times New Roman"/>
                        </a:rPr>
                        <a:t>jQuery</a:t>
                      </a:r>
                      <a:r>
                        <a:rPr lang="es-PE" sz="1400" dirty="0">
                          <a:latin typeface="Arial"/>
                          <a:ea typeface="Times New Roman"/>
                          <a:cs typeface="Times New Roman"/>
                        </a:rPr>
                        <a:t> UI la encuentras en Ingles, por lo tanto necesitas tener algo de conocimientos de aquel idioma para el mejor entendimiento</a:t>
                      </a:r>
                      <a:endParaRPr lang="es-PE"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r>
              <a:rPr lang="es-PE" sz="1800" dirty="0" smtClean="0"/>
              <a:t>El desarrollo e implementación de </a:t>
            </a:r>
            <a:r>
              <a:rPr lang="es-PE" sz="1800" dirty="0" err="1" smtClean="0"/>
              <a:t>jQuery</a:t>
            </a:r>
            <a:r>
              <a:rPr lang="es-PE" sz="1800" dirty="0" smtClean="0"/>
              <a:t> UI dentro de una interfaz hecha con </a:t>
            </a:r>
            <a:r>
              <a:rPr lang="es-PE" sz="1800" dirty="0" err="1" smtClean="0"/>
              <a:t>jQuery</a:t>
            </a:r>
            <a:r>
              <a:rPr lang="es-PE" sz="1800" dirty="0" smtClean="0"/>
              <a:t> resulta muy beneficioso porque te permite ahorrar líneas de código, por lo tanto ganar tiempo y esto es muy bueno, en la elaboración de tareas dentro de una empresa, te permitirá entregar un trabajo de buena calidad en un tiempo más corto. También podemos decir que no todos conocen sobre la existencia de </a:t>
            </a:r>
            <a:r>
              <a:rPr lang="es-PE" sz="1800" dirty="0" err="1" smtClean="0"/>
              <a:t>jQuery</a:t>
            </a:r>
            <a:r>
              <a:rPr lang="es-PE" sz="1800" dirty="0" smtClean="0"/>
              <a:t> UI y mucho menos la última versión creada con muy buenos temas de interacciones, </a:t>
            </a:r>
            <a:r>
              <a:rPr lang="es-PE" sz="1800" dirty="0" err="1" smtClean="0"/>
              <a:t>widgets</a:t>
            </a:r>
            <a:r>
              <a:rPr lang="es-PE" sz="1800" dirty="0" smtClean="0"/>
              <a:t> y efectos que será muy agradable para el usuario. Por último, la elaboración de este informe será muy bueno para los estudiantes universitarios que quieran saber un poco más sobre el amplio mundo de la programación y desarrollo web.</a:t>
            </a:r>
          </a:p>
          <a:p>
            <a:endParaRPr lang="es-PE" dirty="0"/>
          </a:p>
        </p:txBody>
      </p:sp>
      <p:sp>
        <p:nvSpPr>
          <p:cNvPr id="3" name="2 Título"/>
          <p:cNvSpPr>
            <a:spLocks noGrp="1"/>
          </p:cNvSpPr>
          <p:nvPr>
            <p:ph type="title"/>
          </p:nvPr>
        </p:nvSpPr>
        <p:spPr/>
        <p:txBody>
          <a:bodyPr/>
          <a:lstStyle/>
          <a:p>
            <a:r>
              <a:rPr lang="es-PE" u="sng" dirty="0" smtClean="0"/>
              <a:t>Conclusiones</a:t>
            </a:r>
            <a:endParaRPr lang="es-P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PE" sz="1800" dirty="0" smtClean="0"/>
              <a:t>Es necesario tener ciertos conocimientos que te permitan dominar el uso de </a:t>
            </a:r>
            <a:r>
              <a:rPr lang="es-PE" sz="1800" dirty="0" err="1" smtClean="0"/>
              <a:t>jQuery</a:t>
            </a:r>
            <a:r>
              <a:rPr lang="es-PE" sz="1800" dirty="0" smtClean="0"/>
              <a:t> de esa manera no tendrás inconvenientes que el uso y aplicación de </a:t>
            </a:r>
            <a:r>
              <a:rPr lang="es-PE" sz="1800" dirty="0" err="1" smtClean="0"/>
              <a:t>jQuery</a:t>
            </a:r>
            <a:r>
              <a:rPr lang="es-PE" sz="1800" dirty="0" smtClean="0"/>
              <a:t> UI en interfaces de usuario. También necesitaras dominar como mínimo ingles en nivel intermedio para adquirir y entender la documentación más a fondo en la misma página de </a:t>
            </a:r>
            <a:r>
              <a:rPr lang="es-PE" sz="1800" dirty="0" err="1" smtClean="0"/>
              <a:t>jQuery</a:t>
            </a:r>
            <a:r>
              <a:rPr lang="es-PE" sz="1800" dirty="0" smtClean="0"/>
              <a:t> UI debido a que esta se encuentra en ingles. </a:t>
            </a:r>
          </a:p>
          <a:p>
            <a:endParaRPr lang="es-PE" dirty="0"/>
          </a:p>
        </p:txBody>
      </p:sp>
      <p:sp>
        <p:nvSpPr>
          <p:cNvPr id="3" name="2 Título"/>
          <p:cNvSpPr>
            <a:spLocks noGrp="1"/>
          </p:cNvSpPr>
          <p:nvPr>
            <p:ph type="title"/>
          </p:nvPr>
        </p:nvSpPr>
        <p:spPr/>
        <p:txBody>
          <a:bodyPr/>
          <a:lstStyle/>
          <a:p>
            <a:r>
              <a:rPr lang="es-PE" u="sng" dirty="0" smtClean="0"/>
              <a:t>Recomendaciones</a:t>
            </a:r>
            <a:endParaRPr lang="es-P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PE" sz="2400" dirty="0" smtClean="0"/>
              <a:t>Al investigar por internet acerca de las complicaciones que suelen tener algunos desarrolladores de paginas web, nos encontramos con una de los principales problema.</a:t>
            </a:r>
          </a:p>
          <a:p>
            <a:pPr algn="just"/>
            <a:r>
              <a:rPr lang="es-PE" sz="2400" dirty="0" smtClean="0"/>
              <a:t>-Escribir muchas líneas de código.</a:t>
            </a:r>
          </a:p>
          <a:p>
            <a:endParaRPr lang="es-PE" dirty="0" smtClean="0"/>
          </a:p>
          <a:p>
            <a:endParaRPr lang="es-PE" dirty="0"/>
          </a:p>
        </p:txBody>
      </p:sp>
      <p:sp>
        <p:nvSpPr>
          <p:cNvPr id="3" name="2 Título"/>
          <p:cNvSpPr>
            <a:spLocks noGrp="1"/>
          </p:cNvSpPr>
          <p:nvPr>
            <p:ph type="title"/>
          </p:nvPr>
        </p:nvSpPr>
        <p:spPr/>
        <p:txBody>
          <a:bodyPr>
            <a:normAutofit fontScale="90000"/>
          </a:bodyPr>
          <a:lstStyle/>
          <a:p>
            <a:r>
              <a:rPr lang="es-PE" u="sng" dirty="0" smtClean="0"/>
              <a:t>Identificación del problema:</a:t>
            </a:r>
            <a:r>
              <a:rPr lang="es-PE" dirty="0" smtClean="0"/>
              <a:t> </a:t>
            </a:r>
            <a:br>
              <a:rPr lang="es-PE" dirty="0" smtClean="0"/>
            </a:br>
            <a:endParaRPr lang="es-PE" dirty="0"/>
          </a:p>
        </p:txBody>
      </p:sp>
      <p:pic>
        <p:nvPicPr>
          <p:cNvPr id="4" name="3 Imagen" descr="identificaciond el problema.png"/>
          <p:cNvPicPr>
            <a:picLocks noChangeAspect="1"/>
          </p:cNvPicPr>
          <p:nvPr/>
        </p:nvPicPr>
        <p:blipFill>
          <a:blip r:embed="rId2" cstate="print"/>
          <a:stretch>
            <a:fillRect/>
          </a:stretch>
        </p:blipFill>
        <p:spPr>
          <a:xfrm>
            <a:off x="3779912" y="4149080"/>
            <a:ext cx="4320480" cy="242576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r>
              <a:rPr lang="es-PE" sz="2200" dirty="0" smtClean="0"/>
              <a:t>Se descubrió de una biblioteca de componentes para </a:t>
            </a:r>
            <a:r>
              <a:rPr lang="es-PE" sz="2200" dirty="0" err="1" smtClean="0"/>
              <a:t>frameworks</a:t>
            </a:r>
            <a:r>
              <a:rPr lang="es-PE" sz="2200" dirty="0" smtClean="0"/>
              <a:t> </a:t>
            </a:r>
            <a:r>
              <a:rPr lang="es-PE" sz="2200" dirty="0" err="1" smtClean="0"/>
              <a:t>jQuery</a:t>
            </a:r>
            <a:r>
              <a:rPr lang="es-PE" sz="2200" dirty="0" smtClean="0"/>
              <a:t> había aparecido con la finalidad de ahorrar líneas de código y de esta manera facilitar el trabajo del desarrollador, la biblioteca de componentes a lo largo de los últimos años ha estado optimizando sus mejoras. En la actualidad se conoce la versión </a:t>
            </a:r>
            <a:r>
              <a:rPr lang="es-PE" sz="2200" dirty="0" err="1" smtClean="0"/>
              <a:t>jQuery</a:t>
            </a:r>
            <a:r>
              <a:rPr lang="es-PE" sz="2200" dirty="0" smtClean="0"/>
              <a:t> UI 1.12, pero en no más de 1 mes aparecerá la siguiente versión </a:t>
            </a:r>
            <a:r>
              <a:rPr lang="es-PE" sz="2200" dirty="0" err="1" smtClean="0"/>
              <a:t>jQuery</a:t>
            </a:r>
            <a:r>
              <a:rPr lang="es-PE" sz="2200" dirty="0" smtClean="0"/>
              <a:t> UI 1.12.1. El </a:t>
            </a:r>
            <a:r>
              <a:rPr lang="es-PE" sz="2200" dirty="0" err="1" smtClean="0"/>
              <a:t>jQuery</a:t>
            </a:r>
            <a:r>
              <a:rPr lang="es-PE" sz="2200" dirty="0" smtClean="0"/>
              <a:t> cuenta con una gran variedad de </a:t>
            </a:r>
            <a:r>
              <a:rPr lang="es-PE" sz="2200" i="1" dirty="0" smtClean="0"/>
              <a:t>interacciones, </a:t>
            </a:r>
            <a:r>
              <a:rPr lang="es-PE" sz="2200" i="1" dirty="0" err="1" smtClean="0"/>
              <a:t>widgets</a:t>
            </a:r>
            <a:r>
              <a:rPr lang="es-PE" sz="2200" i="1" dirty="0" smtClean="0"/>
              <a:t> y efectos. </a:t>
            </a:r>
            <a:endParaRPr lang="es-PE" sz="2200" dirty="0" smtClean="0"/>
          </a:p>
          <a:p>
            <a:endParaRPr lang="es-PE" dirty="0"/>
          </a:p>
        </p:txBody>
      </p:sp>
      <p:sp>
        <p:nvSpPr>
          <p:cNvPr id="3" name="2 Título"/>
          <p:cNvSpPr>
            <a:spLocks noGrp="1"/>
          </p:cNvSpPr>
          <p:nvPr>
            <p:ph type="title"/>
          </p:nvPr>
        </p:nvSpPr>
        <p:spPr/>
        <p:txBody>
          <a:bodyPr>
            <a:normAutofit fontScale="90000"/>
          </a:bodyPr>
          <a:lstStyle/>
          <a:p>
            <a:r>
              <a:rPr lang="es-PE" u="sng" dirty="0" smtClean="0"/>
              <a:t>Planteamiento de la solución: </a:t>
            </a:r>
            <a:r>
              <a:rPr lang="es-PE" dirty="0" smtClean="0"/>
              <a:t/>
            </a:r>
            <a:br>
              <a:rPr lang="es-PE" dirty="0" smtClean="0"/>
            </a:br>
            <a:endParaRPr lang="es-P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62500" lnSpcReduction="20000"/>
          </a:bodyPr>
          <a:lstStyle/>
          <a:p>
            <a:pPr algn="just"/>
            <a:r>
              <a:rPr lang="es-PE" sz="2400" dirty="0" smtClean="0"/>
              <a:t>La implementación de esta biblioteca de componentes  </a:t>
            </a:r>
            <a:r>
              <a:rPr lang="es-PE" sz="2400" dirty="0" err="1" smtClean="0"/>
              <a:t>jQuery</a:t>
            </a:r>
            <a:r>
              <a:rPr lang="es-PE" sz="2400" dirty="0" smtClean="0"/>
              <a:t> UI es utilizado de la misma manera que cualquier otra extensión de </a:t>
            </a:r>
            <a:r>
              <a:rPr lang="es-PE" sz="2400" dirty="0" err="1" smtClean="0"/>
              <a:t>jQuery</a:t>
            </a:r>
            <a:r>
              <a:rPr lang="es-PE" sz="2400" dirty="0" smtClean="0"/>
              <a:t>, solo hay que añadirle el .</a:t>
            </a:r>
            <a:r>
              <a:rPr lang="es-PE" sz="2400" dirty="0" err="1" smtClean="0"/>
              <a:t>js</a:t>
            </a:r>
            <a:r>
              <a:rPr lang="es-PE" sz="2400" dirty="0" smtClean="0"/>
              <a:t> a la página; primero debe aparecer la biblioteca </a:t>
            </a:r>
            <a:r>
              <a:rPr lang="es-PE" sz="2400" dirty="0" err="1" smtClean="0"/>
              <a:t>jQuery</a:t>
            </a:r>
            <a:r>
              <a:rPr lang="es-PE" sz="2400" dirty="0" smtClean="0"/>
              <a:t> y después el resto:</a:t>
            </a:r>
          </a:p>
          <a:p>
            <a:endParaRPr lang="en-US" dirty="0" smtClean="0">
              <a:solidFill>
                <a:srgbClr val="002060"/>
              </a:solidFill>
            </a:endParaRPr>
          </a:p>
          <a:p>
            <a:pPr>
              <a:buNone/>
            </a:pPr>
            <a:r>
              <a:rPr lang="en-US" dirty="0" smtClean="0">
                <a:solidFill>
                  <a:srgbClr val="002060"/>
                </a:solidFill>
              </a:rPr>
              <a:t>&lt;</a:t>
            </a:r>
            <a:r>
              <a:rPr lang="en-US" b="1" dirty="0" smtClean="0">
                <a:solidFill>
                  <a:srgbClr val="002060"/>
                </a:solidFill>
              </a:rPr>
              <a:t>script</a:t>
            </a:r>
            <a:r>
              <a:rPr lang="en-US" dirty="0" smtClean="0">
                <a:solidFill>
                  <a:srgbClr val="002060"/>
                </a:solidFill>
              </a:rPr>
              <a:t> type="text/</a:t>
            </a:r>
            <a:r>
              <a:rPr lang="en-US" dirty="0" err="1" smtClean="0">
                <a:solidFill>
                  <a:srgbClr val="002060"/>
                </a:solidFill>
              </a:rPr>
              <a:t>javascript</a:t>
            </a:r>
            <a:r>
              <a:rPr lang="en-US" dirty="0" smtClean="0">
                <a:solidFill>
                  <a:srgbClr val="002060"/>
                </a:solidFill>
              </a:rPr>
              <a:t>" </a:t>
            </a:r>
            <a:r>
              <a:rPr lang="en-US" dirty="0" err="1" smtClean="0">
                <a:solidFill>
                  <a:srgbClr val="002060"/>
                </a:solidFill>
              </a:rPr>
              <a:t>src</a:t>
            </a:r>
            <a:r>
              <a:rPr lang="en-US" dirty="0" smtClean="0">
                <a:solidFill>
                  <a:srgbClr val="002060"/>
                </a:solidFill>
              </a:rPr>
              <a:t>="</a:t>
            </a:r>
            <a:r>
              <a:rPr lang="en-US" dirty="0" err="1" smtClean="0">
                <a:solidFill>
                  <a:srgbClr val="002060"/>
                </a:solidFill>
              </a:rPr>
              <a:t>js</a:t>
            </a:r>
            <a:r>
              <a:rPr lang="en-US" dirty="0" smtClean="0">
                <a:solidFill>
                  <a:srgbClr val="002060"/>
                </a:solidFill>
              </a:rPr>
              <a:t>/jquery-1.7.min.js"&gt;&lt;/</a:t>
            </a:r>
            <a:r>
              <a:rPr lang="en-US" b="1" dirty="0" smtClean="0">
                <a:solidFill>
                  <a:srgbClr val="002060"/>
                </a:solidFill>
              </a:rPr>
              <a:t>script</a:t>
            </a:r>
            <a:r>
              <a:rPr lang="en-US" dirty="0" smtClean="0">
                <a:solidFill>
                  <a:srgbClr val="002060"/>
                </a:solidFill>
              </a:rPr>
              <a:t>&gt;</a:t>
            </a:r>
            <a:endParaRPr lang="es-PE" dirty="0" smtClean="0">
              <a:solidFill>
                <a:srgbClr val="002060"/>
              </a:solidFill>
            </a:endParaRPr>
          </a:p>
          <a:p>
            <a:pPr>
              <a:buNone/>
            </a:pPr>
            <a:r>
              <a:rPr lang="en-US" dirty="0" smtClean="0">
                <a:solidFill>
                  <a:srgbClr val="002060"/>
                </a:solidFill>
              </a:rPr>
              <a:t>&lt;</a:t>
            </a:r>
            <a:r>
              <a:rPr lang="en-US" b="1" dirty="0" smtClean="0">
                <a:solidFill>
                  <a:srgbClr val="002060"/>
                </a:solidFill>
              </a:rPr>
              <a:t>script</a:t>
            </a:r>
            <a:r>
              <a:rPr lang="en-US" dirty="0" smtClean="0">
                <a:solidFill>
                  <a:srgbClr val="002060"/>
                </a:solidFill>
              </a:rPr>
              <a:t> type="text/</a:t>
            </a:r>
            <a:r>
              <a:rPr lang="en-US" dirty="0" err="1" smtClean="0">
                <a:solidFill>
                  <a:srgbClr val="002060"/>
                </a:solidFill>
              </a:rPr>
              <a:t>javascript</a:t>
            </a:r>
            <a:r>
              <a:rPr lang="en-US" dirty="0" smtClean="0">
                <a:solidFill>
                  <a:srgbClr val="002060"/>
                </a:solidFill>
              </a:rPr>
              <a:t>" </a:t>
            </a:r>
            <a:r>
              <a:rPr lang="en-US" dirty="0" err="1" smtClean="0">
                <a:solidFill>
                  <a:srgbClr val="002060"/>
                </a:solidFill>
              </a:rPr>
              <a:t>src</a:t>
            </a:r>
            <a:r>
              <a:rPr lang="en-US" dirty="0" smtClean="0">
                <a:solidFill>
                  <a:srgbClr val="002060"/>
                </a:solidFill>
              </a:rPr>
              <a:t>="</a:t>
            </a:r>
            <a:r>
              <a:rPr lang="en-US" dirty="0" err="1" smtClean="0">
                <a:solidFill>
                  <a:srgbClr val="002060"/>
                </a:solidFill>
              </a:rPr>
              <a:t>js</a:t>
            </a:r>
            <a:r>
              <a:rPr lang="en-US" dirty="0" smtClean="0">
                <a:solidFill>
                  <a:srgbClr val="002060"/>
                </a:solidFill>
              </a:rPr>
              <a:t>/jquery-ui-1.7.1.custom.min.js"&gt;&lt;/</a:t>
            </a:r>
            <a:r>
              <a:rPr lang="en-US" b="1" dirty="0" smtClean="0">
                <a:solidFill>
                  <a:srgbClr val="002060"/>
                </a:solidFill>
              </a:rPr>
              <a:t>script</a:t>
            </a:r>
            <a:r>
              <a:rPr lang="en-US" dirty="0" smtClean="0">
                <a:solidFill>
                  <a:srgbClr val="002060"/>
                </a:solidFill>
              </a:rPr>
              <a:t>&gt;</a:t>
            </a:r>
            <a:endParaRPr lang="es-PE" dirty="0" smtClean="0">
              <a:solidFill>
                <a:srgbClr val="002060"/>
              </a:solidFill>
            </a:endParaRPr>
          </a:p>
          <a:p>
            <a:pPr>
              <a:buNone/>
            </a:pPr>
            <a:r>
              <a:rPr lang="en-US" dirty="0" smtClean="0">
                <a:solidFill>
                  <a:schemeClr val="accent2">
                    <a:lumMod val="75000"/>
                  </a:schemeClr>
                </a:solidFill>
              </a:rPr>
              <a:t> </a:t>
            </a:r>
            <a:endParaRPr lang="es-PE" dirty="0" smtClean="0">
              <a:solidFill>
                <a:schemeClr val="accent2">
                  <a:lumMod val="75000"/>
                </a:schemeClr>
              </a:solidFill>
            </a:endParaRPr>
          </a:p>
          <a:p>
            <a:pPr>
              <a:buNone/>
            </a:pPr>
            <a:r>
              <a:rPr lang="es-PE" dirty="0" smtClean="0">
                <a:solidFill>
                  <a:schemeClr val="accent2">
                    <a:lumMod val="75000"/>
                  </a:schemeClr>
                </a:solidFill>
              </a:rPr>
              <a:t>Código </a:t>
            </a:r>
            <a:r>
              <a:rPr lang="es-PE" dirty="0" err="1" smtClean="0">
                <a:solidFill>
                  <a:schemeClr val="accent2">
                    <a:lumMod val="75000"/>
                  </a:schemeClr>
                </a:solidFill>
              </a:rPr>
              <a:t>JavaScript</a:t>
            </a:r>
            <a:r>
              <a:rPr lang="es-PE" dirty="0" smtClean="0">
                <a:solidFill>
                  <a:schemeClr val="accent2">
                    <a:lumMod val="75000"/>
                  </a:schemeClr>
                </a:solidFill>
              </a:rPr>
              <a:t> para aplicar los efectos:</a:t>
            </a:r>
          </a:p>
          <a:p>
            <a:pPr>
              <a:buNone/>
            </a:pPr>
            <a:r>
              <a:rPr lang="es-PE" dirty="0" smtClean="0">
                <a:solidFill>
                  <a:srgbClr val="002060"/>
                </a:solidFill>
              </a:rPr>
              <a:t> </a:t>
            </a:r>
          </a:p>
          <a:p>
            <a:pPr>
              <a:buNone/>
            </a:pPr>
            <a:r>
              <a:rPr lang="es-PE" i="1" dirty="0" smtClean="0">
                <a:solidFill>
                  <a:srgbClr val="002060"/>
                </a:solidFill>
              </a:rPr>
              <a:t>// Aplicar el efecto </a:t>
            </a:r>
            <a:r>
              <a:rPr lang="es-PE" i="1" dirty="0" err="1" smtClean="0">
                <a:solidFill>
                  <a:srgbClr val="002060"/>
                </a:solidFill>
              </a:rPr>
              <a:t>Draggable</a:t>
            </a:r>
            <a:r>
              <a:rPr lang="es-PE" i="1" dirty="0" smtClean="0">
                <a:solidFill>
                  <a:srgbClr val="002060"/>
                </a:solidFill>
              </a:rPr>
              <a:t> al elemento con id "</a:t>
            </a:r>
            <a:r>
              <a:rPr lang="es-PE" i="1" dirty="0" err="1" smtClean="0">
                <a:solidFill>
                  <a:srgbClr val="002060"/>
                </a:solidFill>
              </a:rPr>
              <a:t>draggable</a:t>
            </a:r>
            <a:r>
              <a:rPr lang="es-PE" i="1" dirty="0" smtClean="0">
                <a:solidFill>
                  <a:srgbClr val="002060"/>
                </a:solidFill>
              </a:rPr>
              <a:t>" al cargar la página</a:t>
            </a:r>
            <a:r>
              <a:rPr lang="en-US" dirty="0" smtClean="0">
                <a:solidFill>
                  <a:srgbClr val="002060"/>
                </a:solidFill>
              </a:rPr>
              <a:t>$(document).ready(</a:t>
            </a:r>
            <a:r>
              <a:rPr lang="en-US" b="1" dirty="0" smtClean="0">
                <a:solidFill>
                  <a:srgbClr val="002060"/>
                </a:solidFill>
              </a:rPr>
              <a:t>function</a:t>
            </a:r>
            <a:r>
              <a:rPr lang="en-US" dirty="0" smtClean="0">
                <a:solidFill>
                  <a:srgbClr val="002060"/>
                </a:solidFill>
              </a:rPr>
              <a:t>(){    $("#</a:t>
            </a:r>
            <a:r>
              <a:rPr lang="en-US" dirty="0" err="1" smtClean="0">
                <a:solidFill>
                  <a:srgbClr val="002060"/>
                </a:solidFill>
              </a:rPr>
              <a:t>draggable</a:t>
            </a:r>
            <a:r>
              <a:rPr lang="en-US" dirty="0" smtClean="0">
                <a:solidFill>
                  <a:srgbClr val="002060"/>
                </a:solidFill>
              </a:rPr>
              <a:t>").</a:t>
            </a:r>
            <a:r>
              <a:rPr lang="en-US" dirty="0" err="1" smtClean="0">
                <a:solidFill>
                  <a:srgbClr val="002060"/>
                </a:solidFill>
              </a:rPr>
              <a:t>draggable</a:t>
            </a:r>
            <a:r>
              <a:rPr lang="en-US" dirty="0" smtClean="0">
                <a:solidFill>
                  <a:srgbClr val="002060"/>
                </a:solidFill>
              </a:rPr>
              <a:t>();</a:t>
            </a:r>
            <a:r>
              <a:rPr lang="es-PE" dirty="0" smtClean="0">
                <a:solidFill>
                  <a:srgbClr val="002060"/>
                </a:solidFill>
              </a:rPr>
              <a:t>});  </a:t>
            </a:r>
          </a:p>
          <a:p>
            <a:pPr>
              <a:buNone/>
            </a:pPr>
            <a:r>
              <a:rPr lang="es-PE" dirty="0" smtClean="0">
                <a:solidFill>
                  <a:srgbClr val="002060"/>
                </a:solidFill>
              </a:rPr>
              <a:t>Código en el </a:t>
            </a:r>
            <a:r>
              <a:rPr lang="es-PE" dirty="0" err="1" smtClean="0">
                <a:solidFill>
                  <a:srgbClr val="002060"/>
                </a:solidFill>
              </a:rPr>
              <a:t>body</a:t>
            </a:r>
            <a:r>
              <a:rPr lang="es-PE" dirty="0" smtClean="0">
                <a:solidFill>
                  <a:srgbClr val="002060"/>
                </a:solidFill>
              </a:rPr>
              <a:t> del documento:</a:t>
            </a:r>
          </a:p>
          <a:p>
            <a:pPr>
              <a:buNone/>
            </a:pPr>
            <a:r>
              <a:rPr lang="es-PE" dirty="0" smtClean="0">
                <a:solidFill>
                  <a:srgbClr val="002060"/>
                </a:solidFill>
              </a:rPr>
              <a:t> </a:t>
            </a:r>
          </a:p>
          <a:p>
            <a:pPr>
              <a:buNone/>
            </a:pPr>
            <a:r>
              <a:rPr lang="en-US" dirty="0" smtClean="0">
                <a:solidFill>
                  <a:srgbClr val="002060"/>
                </a:solidFill>
              </a:rPr>
              <a:t>&lt;</a:t>
            </a:r>
            <a:r>
              <a:rPr lang="en-US" b="1" dirty="0" smtClean="0">
                <a:solidFill>
                  <a:srgbClr val="002060"/>
                </a:solidFill>
              </a:rPr>
              <a:t>div</a:t>
            </a:r>
            <a:r>
              <a:rPr lang="en-US" dirty="0" smtClean="0">
                <a:solidFill>
                  <a:srgbClr val="002060"/>
                </a:solidFill>
              </a:rPr>
              <a:t> id="</a:t>
            </a:r>
            <a:r>
              <a:rPr lang="en-US" dirty="0" err="1" smtClean="0">
                <a:solidFill>
                  <a:srgbClr val="002060"/>
                </a:solidFill>
              </a:rPr>
              <a:t>draggable</a:t>
            </a:r>
            <a:r>
              <a:rPr lang="en-US" dirty="0" smtClean="0">
                <a:solidFill>
                  <a:srgbClr val="002060"/>
                </a:solidFill>
              </a:rPr>
              <a:t>" class="</a:t>
            </a:r>
            <a:r>
              <a:rPr lang="en-US" dirty="0" err="1" smtClean="0">
                <a:solidFill>
                  <a:srgbClr val="002060"/>
                </a:solidFill>
              </a:rPr>
              <a:t>ui</a:t>
            </a:r>
            <a:r>
              <a:rPr lang="en-US" dirty="0" smtClean="0">
                <a:solidFill>
                  <a:srgbClr val="002060"/>
                </a:solidFill>
              </a:rPr>
              <a:t>-widget-content"&gt;    </a:t>
            </a:r>
            <a:r>
              <a:rPr lang="es-PE" dirty="0" smtClean="0">
                <a:solidFill>
                  <a:srgbClr val="002060"/>
                </a:solidFill>
              </a:rPr>
              <a:t>&lt;</a:t>
            </a:r>
            <a:r>
              <a:rPr lang="es-PE" b="1" dirty="0" smtClean="0">
                <a:solidFill>
                  <a:srgbClr val="002060"/>
                </a:solidFill>
              </a:rPr>
              <a:t>p</a:t>
            </a:r>
            <a:r>
              <a:rPr lang="es-PE" dirty="0" smtClean="0">
                <a:solidFill>
                  <a:srgbClr val="002060"/>
                </a:solidFill>
              </a:rPr>
              <a:t>&gt;¡Arrástrame!&lt;/</a:t>
            </a:r>
            <a:r>
              <a:rPr lang="es-PE" b="1" dirty="0" smtClean="0">
                <a:solidFill>
                  <a:srgbClr val="002060"/>
                </a:solidFill>
              </a:rPr>
              <a:t>p</a:t>
            </a:r>
            <a:r>
              <a:rPr lang="es-PE" dirty="0" smtClean="0">
                <a:solidFill>
                  <a:srgbClr val="002060"/>
                </a:solidFill>
              </a:rPr>
              <a:t>&gt;&lt;/</a:t>
            </a:r>
            <a:r>
              <a:rPr lang="es-PE" b="1" dirty="0" err="1" smtClean="0">
                <a:solidFill>
                  <a:srgbClr val="002060"/>
                </a:solidFill>
              </a:rPr>
              <a:t>div</a:t>
            </a:r>
            <a:r>
              <a:rPr lang="es-PE" dirty="0" smtClean="0">
                <a:solidFill>
                  <a:srgbClr val="002060"/>
                </a:solidFill>
              </a:rPr>
              <a:t>&gt;</a:t>
            </a:r>
          </a:p>
          <a:p>
            <a:endParaRPr lang="es-PE" dirty="0"/>
          </a:p>
        </p:txBody>
      </p:sp>
      <p:sp>
        <p:nvSpPr>
          <p:cNvPr id="3" name="2 Título"/>
          <p:cNvSpPr>
            <a:spLocks noGrp="1"/>
          </p:cNvSpPr>
          <p:nvPr>
            <p:ph type="title"/>
          </p:nvPr>
        </p:nvSpPr>
        <p:spPr/>
        <p:txBody>
          <a:bodyPr>
            <a:normAutofit fontScale="90000"/>
          </a:bodyPr>
          <a:lstStyle/>
          <a:p>
            <a:r>
              <a:rPr lang="es-PE" u="sng" dirty="0" smtClean="0"/>
              <a:t/>
            </a:r>
            <a:br>
              <a:rPr lang="es-PE" u="sng" dirty="0" smtClean="0"/>
            </a:br>
            <a:r>
              <a:rPr lang="es-PE" u="sng" dirty="0" smtClean="0"/>
              <a:t>Como se va a implementar la solución:</a:t>
            </a:r>
            <a:r>
              <a:rPr lang="es-PE" dirty="0" smtClean="0"/>
              <a:t/>
            </a:r>
            <a:br>
              <a:rPr lang="es-PE" dirty="0" smtClean="0"/>
            </a:br>
            <a:endParaRPr lang="es-P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endParaRPr lang="es-PE" sz="2000" dirty="0" smtClean="0"/>
          </a:p>
          <a:p>
            <a:pPr algn="just"/>
            <a:r>
              <a:rPr lang="es-PE" sz="2000" dirty="0" smtClean="0"/>
              <a:t>Con el descubrimiento e investigación de información sobre esta biblioteca de componentes para </a:t>
            </a:r>
            <a:r>
              <a:rPr lang="es-PE" sz="2000" dirty="0" err="1" smtClean="0"/>
              <a:t>Frameworks</a:t>
            </a:r>
            <a:r>
              <a:rPr lang="es-PE" sz="2000" dirty="0" smtClean="0"/>
              <a:t> </a:t>
            </a:r>
            <a:r>
              <a:rPr lang="es-PE" sz="2000" dirty="0" err="1" smtClean="0"/>
              <a:t>jQuery</a:t>
            </a:r>
            <a:r>
              <a:rPr lang="es-PE" sz="2000" dirty="0" smtClean="0"/>
              <a:t> logramos entender algunas de las posibles finalidades con la que se creo, la cual es el ahorro de líneas de código y la gran variación de temas para </a:t>
            </a:r>
            <a:r>
              <a:rPr lang="es-PE" sz="2000" i="1" dirty="0" smtClean="0"/>
              <a:t>interacciones, </a:t>
            </a:r>
            <a:r>
              <a:rPr lang="es-PE" sz="2000" i="1" dirty="0" err="1" smtClean="0"/>
              <a:t>widgets</a:t>
            </a:r>
            <a:r>
              <a:rPr lang="es-PE" sz="2000" i="1" dirty="0" smtClean="0"/>
              <a:t> y efectos. </a:t>
            </a:r>
            <a:r>
              <a:rPr lang="es-PE" sz="2000" dirty="0" err="1" smtClean="0"/>
              <a:t>jQuery</a:t>
            </a:r>
            <a:r>
              <a:rPr lang="es-PE" sz="2000" dirty="0" smtClean="0"/>
              <a:t> UI de alguna manera facilitaría y daría un plus de innovación a la creación de proyectos realizados con </a:t>
            </a:r>
            <a:r>
              <a:rPr lang="es-PE" sz="2000" dirty="0" err="1" smtClean="0"/>
              <a:t>jQuery</a:t>
            </a:r>
            <a:r>
              <a:rPr lang="es-PE" sz="2000" dirty="0" smtClean="0"/>
              <a:t>. Los desarrolladores de páginas web se sienten aliviados con la aparición de </a:t>
            </a:r>
            <a:r>
              <a:rPr lang="es-PE" sz="2000" dirty="0" err="1" smtClean="0"/>
              <a:t>jQuery</a:t>
            </a:r>
            <a:r>
              <a:rPr lang="es-PE" sz="2000" dirty="0" smtClean="0"/>
              <a:t> UI, esto lo sabemos por los buenos comentarios que escriben y aparecen en la página principal de </a:t>
            </a:r>
            <a:r>
              <a:rPr lang="es-PE" sz="2000" dirty="0" err="1" smtClean="0"/>
              <a:t>jQuery</a:t>
            </a:r>
            <a:r>
              <a:rPr lang="es-PE" sz="2000" dirty="0" smtClean="0"/>
              <a:t> UI por parte de los mismos de desarrolladores de páginas web.</a:t>
            </a:r>
            <a:endParaRPr lang="es-PE" sz="2000" dirty="0"/>
          </a:p>
        </p:txBody>
      </p:sp>
      <p:sp>
        <p:nvSpPr>
          <p:cNvPr id="3" name="2 Título"/>
          <p:cNvSpPr>
            <a:spLocks noGrp="1"/>
          </p:cNvSpPr>
          <p:nvPr>
            <p:ph type="title"/>
          </p:nvPr>
        </p:nvSpPr>
        <p:spPr/>
        <p:txBody>
          <a:bodyPr/>
          <a:lstStyle/>
          <a:p>
            <a:r>
              <a:rPr lang="es-PE" u="sng" dirty="0" smtClean="0"/>
              <a:t>Justificación de la Investigación</a:t>
            </a:r>
            <a:endParaRPr lang="es-P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TituloImg2.png"/>
          <p:cNvPicPr>
            <a:picLocks noGrp="1" noChangeAspect="1"/>
          </p:cNvPicPr>
          <p:nvPr>
            <p:ph idx="1"/>
          </p:nvPr>
        </p:nvPicPr>
        <p:blipFill>
          <a:blip r:embed="rId2" cstate="print"/>
          <a:stretch>
            <a:fillRect/>
          </a:stretch>
        </p:blipFill>
        <p:spPr>
          <a:xfrm>
            <a:off x="467544" y="1700808"/>
            <a:ext cx="1325638" cy="2794124"/>
          </a:xfrm>
        </p:spPr>
      </p:pic>
      <p:pic>
        <p:nvPicPr>
          <p:cNvPr id="5" name="4 Imagen" descr="TituloImg3.jpg"/>
          <p:cNvPicPr>
            <a:picLocks noChangeAspect="1"/>
          </p:cNvPicPr>
          <p:nvPr/>
        </p:nvPicPr>
        <p:blipFill>
          <a:blip r:embed="rId3" cstate="print"/>
          <a:stretch>
            <a:fillRect/>
          </a:stretch>
        </p:blipFill>
        <p:spPr>
          <a:xfrm>
            <a:off x="2123728" y="2636912"/>
            <a:ext cx="1877992" cy="2808312"/>
          </a:xfrm>
          <a:prstGeom prst="rect">
            <a:avLst/>
          </a:prstGeom>
        </p:spPr>
      </p:pic>
      <p:pic>
        <p:nvPicPr>
          <p:cNvPr id="6" name="5 Imagen" descr="TituloImg1.jpg"/>
          <p:cNvPicPr>
            <a:picLocks noChangeAspect="1"/>
          </p:cNvPicPr>
          <p:nvPr/>
        </p:nvPicPr>
        <p:blipFill>
          <a:blip r:embed="rId4" cstate="print"/>
          <a:stretch>
            <a:fillRect/>
          </a:stretch>
        </p:blipFill>
        <p:spPr>
          <a:xfrm>
            <a:off x="4499992" y="4437112"/>
            <a:ext cx="3627064" cy="1988840"/>
          </a:xfrm>
          <a:prstGeom prst="rect">
            <a:avLst/>
          </a:prstGeom>
        </p:spPr>
      </p:pic>
      <p:pic>
        <p:nvPicPr>
          <p:cNvPr id="7" name="11 Imagen" descr="TituloImg4.jpg"/>
          <p:cNvPicPr/>
          <p:nvPr/>
        </p:nvPicPr>
        <p:blipFill>
          <a:blip r:embed="rId5" cstate="print"/>
          <a:stretch>
            <a:fillRect/>
          </a:stretch>
        </p:blipFill>
        <p:spPr>
          <a:xfrm>
            <a:off x="4499992" y="1700808"/>
            <a:ext cx="3528392" cy="20882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pPr algn="just"/>
            <a:r>
              <a:rPr lang="es-PE" dirty="0" smtClean="0"/>
              <a:t>General: </a:t>
            </a:r>
            <a:r>
              <a:rPr lang="es-PE" sz="2000" dirty="0" smtClean="0"/>
              <a:t>Definitivamente el principal objetivo de </a:t>
            </a:r>
            <a:r>
              <a:rPr lang="es-PE" sz="2000" dirty="0" err="1" smtClean="0"/>
              <a:t>jQuery</a:t>
            </a:r>
            <a:r>
              <a:rPr lang="es-PE" sz="2000" dirty="0" smtClean="0"/>
              <a:t> UI fue convertirse en un aporte a la innovación para la creación de interfaces de usuario con </a:t>
            </a:r>
            <a:r>
              <a:rPr lang="es-PE" sz="2000" dirty="0" err="1" smtClean="0"/>
              <a:t>jQuery</a:t>
            </a:r>
            <a:r>
              <a:rPr lang="es-PE" sz="2000" dirty="0" smtClean="0"/>
              <a:t>, por otro lado el principal objetivo de nuestro grupo al realizar este proyecto acerca de la investigación de información sobre </a:t>
            </a:r>
            <a:r>
              <a:rPr lang="es-PE" sz="2000" dirty="0" err="1" smtClean="0"/>
              <a:t>jQuery</a:t>
            </a:r>
            <a:r>
              <a:rPr lang="es-PE" sz="2000" dirty="0" smtClean="0"/>
              <a:t> UI fue dar a conocer los beneficios de usar esta gran biblioteca de componentes para el uso de desarrolladores de páginas web.</a:t>
            </a:r>
          </a:p>
          <a:p>
            <a:r>
              <a:rPr lang="es-PE" dirty="0" smtClean="0"/>
              <a:t> Especifico:</a:t>
            </a:r>
          </a:p>
          <a:p>
            <a:pPr algn="just">
              <a:buFont typeface="Wingdings" pitchFamily="2" charset="2"/>
              <a:buChar char="q"/>
            </a:pPr>
            <a:r>
              <a:rPr lang="es-PE" sz="1900" dirty="0" smtClean="0">
                <a:latin typeface="Arial" pitchFamily="34" charset="0"/>
                <a:cs typeface="Arial" pitchFamily="34" charset="0"/>
              </a:rPr>
              <a:t>Hacer más rápida la codificación para la elaboración de interacciones, </a:t>
            </a:r>
            <a:r>
              <a:rPr lang="es-PE" sz="1900" dirty="0" err="1" smtClean="0">
                <a:latin typeface="Arial" pitchFamily="34" charset="0"/>
                <a:cs typeface="Arial" pitchFamily="34" charset="0"/>
              </a:rPr>
              <a:t>widgets</a:t>
            </a:r>
            <a:r>
              <a:rPr lang="es-PE" sz="1900" dirty="0" smtClean="0">
                <a:latin typeface="Arial" pitchFamily="34" charset="0"/>
                <a:cs typeface="Arial" pitchFamily="34" charset="0"/>
              </a:rPr>
              <a:t> y efectos dentro de una interfaz de usuario.</a:t>
            </a:r>
          </a:p>
          <a:p>
            <a:pPr lvl="0" algn="just">
              <a:buFont typeface="Wingdings" pitchFamily="2" charset="2"/>
              <a:buChar char="q"/>
            </a:pPr>
            <a:r>
              <a:rPr lang="es-PE" sz="1900" dirty="0" smtClean="0">
                <a:latin typeface="Arial" pitchFamily="34" charset="0"/>
                <a:cs typeface="Arial" pitchFamily="34" charset="0"/>
              </a:rPr>
              <a:t>El código del será mucho más entendible y corto. Ya que ahorraremos varias líneas de código.</a:t>
            </a:r>
          </a:p>
          <a:p>
            <a:pPr algn="just">
              <a:buFont typeface="Wingdings" pitchFamily="2" charset="2"/>
              <a:buChar char="q"/>
            </a:pPr>
            <a:r>
              <a:rPr lang="es-PE" sz="1900" dirty="0" smtClean="0">
                <a:latin typeface="Arial" pitchFamily="34" charset="0"/>
                <a:cs typeface="Arial" pitchFamily="34" charset="0"/>
              </a:rPr>
              <a:t>El interfaz de usuario estará mucho más agradable para el usuario.</a:t>
            </a:r>
          </a:p>
          <a:p>
            <a:pPr lvl="0" algn="just">
              <a:buFont typeface="Wingdings" pitchFamily="2" charset="2"/>
              <a:buChar char="q"/>
            </a:pPr>
            <a:endParaRPr lang="es-PE" sz="1600" dirty="0" smtClean="0"/>
          </a:p>
          <a:p>
            <a:pPr algn="just">
              <a:buFont typeface="Wingdings" pitchFamily="2" charset="2"/>
              <a:buChar char="q"/>
            </a:pPr>
            <a:endParaRPr lang="es-PE" sz="1600" b="1" dirty="0" smtClean="0">
              <a:latin typeface="Arial" pitchFamily="34" charset="0"/>
              <a:cs typeface="Arial" pitchFamily="34" charset="0"/>
            </a:endParaRPr>
          </a:p>
          <a:p>
            <a:pPr lvl="0" algn="just">
              <a:buNone/>
            </a:pPr>
            <a:r>
              <a:rPr lang="es-PE" sz="1600" dirty="0" smtClean="0">
                <a:latin typeface="Arial" pitchFamily="34" charset="0"/>
                <a:cs typeface="Arial" pitchFamily="34" charset="0"/>
              </a:rPr>
              <a:t>	 </a:t>
            </a:r>
          </a:p>
          <a:p>
            <a:pPr lvl="0" algn="just">
              <a:buNone/>
            </a:pPr>
            <a:r>
              <a:rPr lang="es-PE" sz="1600" dirty="0" smtClean="0">
                <a:latin typeface="Arial" pitchFamily="34" charset="0"/>
                <a:cs typeface="Arial" pitchFamily="34" charset="0"/>
              </a:rPr>
              <a:t>	</a:t>
            </a:r>
          </a:p>
          <a:p>
            <a:pPr>
              <a:buNone/>
            </a:pPr>
            <a:endParaRPr lang="es-PE" dirty="0" smtClean="0"/>
          </a:p>
          <a:p>
            <a:endParaRPr lang="es-PE" dirty="0"/>
          </a:p>
        </p:txBody>
      </p:sp>
      <p:sp>
        <p:nvSpPr>
          <p:cNvPr id="3" name="2 Título"/>
          <p:cNvSpPr>
            <a:spLocks noGrp="1"/>
          </p:cNvSpPr>
          <p:nvPr>
            <p:ph type="title"/>
          </p:nvPr>
        </p:nvSpPr>
        <p:spPr/>
        <p:txBody>
          <a:bodyPr/>
          <a:lstStyle/>
          <a:p>
            <a:r>
              <a:rPr lang="es-PE" dirty="0" smtClean="0"/>
              <a:t>Objetivos:</a:t>
            </a:r>
            <a:endParaRPr lang="es-P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PE" sz="1400" b="1" dirty="0" err="1" smtClean="0"/>
              <a:t>jQuery</a:t>
            </a:r>
            <a:r>
              <a:rPr lang="es-PE" sz="1400" b="1" dirty="0" smtClean="0"/>
              <a:t> UI</a:t>
            </a:r>
            <a:r>
              <a:rPr lang="es-PE" sz="1400" dirty="0" smtClean="0"/>
              <a:t>  es una </a:t>
            </a:r>
            <a:r>
              <a:rPr lang="es-PE" sz="1400" u="sng" dirty="0" smtClean="0">
                <a:hlinkClick r:id="rId2" tooltip="Biblioteca (informática)"/>
              </a:rPr>
              <a:t>biblioteca</a:t>
            </a:r>
            <a:r>
              <a:rPr lang="es-PE" sz="1400" dirty="0" smtClean="0"/>
              <a:t> de componentes para el </a:t>
            </a:r>
            <a:r>
              <a:rPr lang="es-PE" sz="1400" u="sng" dirty="0" err="1" smtClean="0">
                <a:hlinkClick r:id="rId3" tooltip="Framework"/>
              </a:rPr>
              <a:t>framework</a:t>
            </a:r>
            <a:r>
              <a:rPr lang="es-PE" sz="1400" dirty="0" smtClean="0"/>
              <a:t> </a:t>
            </a:r>
            <a:r>
              <a:rPr lang="es-PE" sz="1400" u="sng" dirty="0" err="1" smtClean="0">
                <a:hlinkClick r:id="rId4" tooltip="JQuery"/>
              </a:rPr>
              <a:t>jQuery</a:t>
            </a:r>
            <a:r>
              <a:rPr lang="es-PE" sz="1400" dirty="0" smtClean="0"/>
              <a:t> que le añaden un conjunto de </a:t>
            </a:r>
            <a:r>
              <a:rPr lang="es-PE" sz="1400" u="sng" dirty="0" err="1" smtClean="0">
                <a:hlinkClick r:id="rId5" tooltip="Complemento (informática)"/>
              </a:rPr>
              <a:t>plug-ins</a:t>
            </a:r>
            <a:r>
              <a:rPr lang="es-PE" sz="1400" dirty="0" smtClean="0"/>
              <a:t>, </a:t>
            </a:r>
            <a:r>
              <a:rPr lang="es-PE" sz="1400" u="sng" dirty="0" err="1" smtClean="0">
                <a:hlinkClick r:id="rId6" tooltip="Widget"/>
              </a:rPr>
              <a:t>widgets</a:t>
            </a:r>
            <a:r>
              <a:rPr lang="es-PE" sz="1400" dirty="0" smtClean="0"/>
              <a:t> y efectos visuales para la creación de aplicaciones web. Cada componente o módulo se desarrolla de acuerdo a la filosofía de </a:t>
            </a:r>
            <a:r>
              <a:rPr lang="es-PE" sz="1400" dirty="0" err="1" smtClean="0"/>
              <a:t>jQuery</a:t>
            </a:r>
            <a:r>
              <a:rPr lang="es-PE" sz="1400" dirty="0" smtClean="0"/>
              <a:t> (</a:t>
            </a:r>
            <a:r>
              <a:rPr lang="es-PE" sz="1400" i="1" dirty="0" err="1" smtClean="0"/>
              <a:t>find</a:t>
            </a:r>
            <a:r>
              <a:rPr lang="es-PE" sz="1400" i="1" dirty="0" smtClean="0"/>
              <a:t> </a:t>
            </a:r>
            <a:r>
              <a:rPr lang="es-PE" sz="1400" i="1" dirty="0" err="1" smtClean="0"/>
              <a:t>something</a:t>
            </a:r>
            <a:r>
              <a:rPr lang="es-PE" sz="1400" i="1" dirty="0" smtClean="0"/>
              <a:t>, </a:t>
            </a:r>
            <a:r>
              <a:rPr lang="es-PE" sz="1400" i="1" dirty="0" err="1" smtClean="0"/>
              <a:t>manipulate</a:t>
            </a:r>
            <a:r>
              <a:rPr lang="es-PE" sz="1400" i="1" dirty="0" smtClean="0"/>
              <a:t> </a:t>
            </a:r>
            <a:r>
              <a:rPr lang="es-PE" sz="1400" i="1" dirty="0" err="1" smtClean="0"/>
              <a:t>it</a:t>
            </a:r>
            <a:r>
              <a:rPr lang="es-PE" sz="1400" dirty="0" smtClean="0"/>
              <a:t>: encuentra algo, manipúlalo).</a:t>
            </a:r>
          </a:p>
          <a:p>
            <a:pPr algn="just"/>
            <a:endParaRPr lang="es-PE" sz="1400" dirty="0" smtClean="0"/>
          </a:p>
          <a:p>
            <a:pPr algn="just">
              <a:buFont typeface="Wingdings" pitchFamily="2" charset="2"/>
              <a:buChar char="v"/>
            </a:pPr>
            <a:r>
              <a:rPr lang="es-PE" sz="2000" dirty="0" smtClean="0"/>
              <a:t>Módulos :</a:t>
            </a:r>
          </a:p>
          <a:p>
            <a:pPr algn="just">
              <a:buFont typeface="Wingdings" pitchFamily="2" charset="2"/>
              <a:buChar char="ü"/>
            </a:pPr>
            <a:r>
              <a:rPr lang="es-PE" sz="2000" dirty="0" smtClean="0"/>
              <a:t>Núcleos : </a:t>
            </a:r>
            <a:r>
              <a:rPr lang="es-PE" sz="1400" dirty="0" smtClean="0"/>
              <a:t>Contiene las funciones básicas para el resto de módulos.</a:t>
            </a:r>
          </a:p>
          <a:p>
            <a:pPr algn="just">
              <a:buFont typeface="Wingdings" pitchFamily="2" charset="2"/>
              <a:buChar char="ü"/>
            </a:pPr>
            <a:endParaRPr lang="es-PE" sz="1400" dirty="0" smtClean="0"/>
          </a:p>
          <a:p>
            <a:pPr algn="just">
              <a:buFont typeface="Wingdings" pitchFamily="2" charset="2"/>
              <a:buChar char="ü"/>
            </a:pPr>
            <a:r>
              <a:rPr lang="es-PE" sz="2000" dirty="0" smtClean="0"/>
              <a:t>Interacciones : </a:t>
            </a:r>
            <a:r>
              <a:rPr lang="es-PE" sz="1400" dirty="0" smtClean="0"/>
              <a:t>Añade comportamientos complejos a los elementos; </a:t>
            </a:r>
          </a:p>
          <a:p>
            <a:pPr algn="just">
              <a:buFont typeface="Wingdings" pitchFamily="2" charset="2"/>
              <a:buChar char="ü"/>
            </a:pPr>
            <a:endParaRPr lang="es-PE" sz="1400" dirty="0" smtClean="0"/>
          </a:p>
          <a:p>
            <a:pPr lvl="0">
              <a:buFont typeface="Courier New" pitchFamily="49" charset="0"/>
              <a:buChar char="o"/>
            </a:pPr>
            <a:r>
              <a:rPr lang="es-PE" sz="1400" dirty="0" smtClean="0"/>
              <a:t> </a:t>
            </a:r>
            <a:r>
              <a:rPr lang="es-PE" sz="1400" b="1" dirty="0" err="1" smtClean="0"/>
              <a:t>Draggable</a:t>
            </a:r>
            <a:r>
              <a:rPr lang="es-PE" sz="1400" b="1" dirty="0" smtClean="0"/>
              <a:t>:</a:t>
            </a:r>
            <a:r>
              <a:rPr lang="es-PE" sz="1400" dirty="0" smtClean="0"/>
              <a:t> Hace al elemento arrastrable.</a:t>
            </a:r>
          </a:p>
          <a:p>
            <a:pPr lvl="0">
              <a:buFont typeface="Courier New" pitchFamily="49" charset="0"/>
              <a:buChar char="o"/>
            </a:pPr>
            <a:r>
              <a:rPr lang="es-PE" sz="1400" b="1" dirty="0" err="1" smtClean="0"/>
              <a:t>Droppable</a:t>
            </a:r>
            <a:r>
              <a:rPr lang="es-PE" sz="1400" b="1" dirty="0" smtClean="0"/>
              <a:t>:</a:t>
            </a:r>
            <a:r>
              <a:rPr lang="es-PE" sz="1400" dirty="0" smtClean="0"/>
              <a:t> Permite que el elemento responda a elementos arrastrables.</a:t>
            </a:r>
          </a:p>
          <a:p>
            <a:pPr lvl="0">
              <a:buFont typeface="Courier New" pitchFamily="49" charset="0"/>
              <a:buChar char="o"/>
            </a:pPr>
            <a:r>
              <a:rPr lang="es-PE" sz="1400" b="1" dirty="0" err="1" smtClean="0"/>
              <a:t>Resizable</a:t>
            </a:r>
            <a:r>
              <a:rPr lang="es-PE" sz="1400" b="1" dirty="0" smtClean="0"/>
              <a:t>:</a:t>
            </a:r>
            <a:r>
              <a:rPr lang="es-PE" sz="1400" dirty="0" smtClean="0"/>
              <a:t> Permite redimensionar el elemento.</a:t>
            </a:r>
          </a:p>
          <a:p>
            <a:pPr lvl="0">
              <a:buFont typeface="Courier New" pitchFamily="49" charset="0"/>
              <a:buChar char="o"/>
            </a:pPr>
            <a:r>
              <a:rPr lang="es-PE" sz="1400" b="1" dirty="0" err="1" smtClean="0"/>
              <a:t>Selectable</a:t>
            </a:r>
            <a:r>
              <a:rPr lang="es-PE" sz="1400" b="1" dirty="0" smtClean="0"/>
              <a:t>:</a:t>
            </a:r>
            <a:r>
              <a:rPr lang="es-PE" sz="1400" dirty="0" smtClean="0"/>
              <a:t> Permite seleccionar entre una lista de elementos.</a:t>
            </a:r>
          </a:p>
          <a:p>
            <a:pPr lvl="0">
              <a:buFont typeface="Courier New" pitchFamily="49" charset="0"/>
              <a:buChar char="o"/>
            </a:pPr>
            <a:r>
              <a:rPr lang="es-PE" sz="1400" b="1" dirty="0" err="1" smtClean="0"/>
              <a:t>Sortable</a:t>
            </a:r>
            <a:r>
              <a:rPr lang="es-PE" sz="1400" b="1" dirty="0" smtClean="0"/>
              <a:t>:</a:t>
            </a:r>
            <a:r>
              <a:rPr lang="es-PE" sz="1400" dirty="0" smtClean="0"/>
              <a:t> Ordena una lista de elementos.</a:t>
            </a:r>
          </a:p>
          <a:p>
            <a:pPr lvl="0">
              <a:buFont typeface="Courier New" pitchFamily="49" charset="0"/>
              <a:buChar char="o"/>
            </a:pPr>
            <a:r>
              <a:rPr lang="es-PE" sz="1400" b="1" dirty="0" err="1" smtClean="0"/>
              <a:t>Sizeable</a:t>
            </a:r>
            <a:r>
              <a:rPr lang="es-PE" sz="1400" b="1" dirty="0" smtClean="0"/>
              <a:t>:</a:t>
            </a:r>
            <a:r>
              <a:rPr lang="es-PE" sz="1400" dirty="0" smtClean="0"/>
              <a:t> Permite seleccionar el tamaño de los elementos.</a:t>
            </a:r>
          </a:p>
          <a:p>
            <a:pPr algn="just">
              <a:buFont typeface="Courier New" pitchFamily="49" charset="0"/>
              <a:buChar char="o"/>
            </a:pPr>
            <a:endParaRPr lang="es-PE" sz="1400" dirty="0" smtClean="0"/>
          </a:p>
          <a:p>
            <a:pPr algn="just">
              <a:buFont typeface="Wingdings" pitchFamily="2" charset="2"/>
              <a:buChar char="ü"/>
            </a:pPr>
            <a:endParaRPr lang="es-PE" sz="1400" dirty="0" smtClean="0"/>
          </a:p>
          <a:p>
            <a:pPr algn="just">
              <a:buFont typeface="Wingdings" pitchFamily="2" charset="2"/>
              <a:buChar char="ü"/>
            </a:pPr>
            <a:endParaRPr lang="es-PE" sz="1400" dirty="0" smtClean="0"/>
          </a:p>
          <a:p>
            <a:pPr algn="just">
              <a:buFont typeface="Wingdings" pitchFamily="2" charset="2"/>
              <a:buChar char="v"/>
            </a:pPr>
            <a:endParaRPr lang="es-PE" sz="1400" dirty="0" smtClean="0"/>
          </a:p>
          <a:p>
            <a:pPr algn="just">
              <a:buFont typeface="Wingdings" pitchFamily="2" charset="2"/>
              <a:buChar char="v"/>
            </a:pPr>
            <a:endParaRPr lang="es-PE" sz="1400" dirty="0" smtClean="0"/>
          </a:p>
          <a:p>
            <a:endParaRPr lang="es-PE" dirty="0"/>
          </a:p>
        </p:txBody>
      </p:sp>
      <p:sp>
        <p:nvSpPr>
          <p:cNvPr id="3" name="2 Título"/>
          <p:cNvSpPr>
            <a:spLocks noGrp="1"/>
          </p:cNvSpPr>
          <p:nvPr>
            <p:ph type="title"/>
          </p:nvPr>
        </p:nvSpPr>
        <p:spPr/>
        <p:txBody>
          <a:bodyPr>
            <a:normAutofit fontScale="90000"/>
          </a:bodyPr>
          <a:lstStyle/>
          <a:p>
            <a:r>
              <a:rPr lang="es-PE" u="sng" dirty="0" smtClean="0"/>
              <a:t>Marco Teórico</a:t>
            </a:r>
            <a:r>
              <a:rPr lang="es-PE" dirty="0" smtClean="0"/>
              <a:t/>
            </a:r>
            <a:br>
              <a:rPr lang="es-PE" dirty="0" smtClean="0"/>
            </a:br>
            <a:endParaRPr lang="es-P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51520" y="260648"/>
            <a:ext cx="8640960" cy="6408712"/>
          </a:xfrm>
        </p:spPr>
        <p:txBody>
          <a:bodyPr>
            <a:normAutofit fontScale="92500" lnSpcReduction="20000"/>
          </a:bodyPr>
          <a:lstStyle/>
          <a:p>
            <a:pPr algn="just">
              <a:buFont typeface="Wingdings" pitchFamily="2" charset="2"/>
              <a:buChar char="ü"/>
            </a:pPr>
            <a:r>
              <a:rPr lang="es-PE" sz="2300" dirty="0" err="1" smtClean="0"/>
              <a:t>Widgets</a:t>
            </a:r>
            <a:r>
              <a:rPr lang="es-PE" sz="2300" dirty="0" smtClean="0"/>
              <a:t>: </a:t>
            </a:r>
            <a:r>
              <a:rPr lang="es-PE" sz="1600" dirty="0" smtClean="0"/>
              <a:t>Es un conjunto completo de controles UI. Cada control tiene un conjunto de opciones configurables y se les pueden aplicar estilos </a:t>
            </a:r>
            <a:r>
              <a:rPr lang="es-PE" sz="1600" u="sng" dirty="0" smtClean="0">
                <a:hlinkClick r:id="rId2" tooltip="Hojas de estilo en cascada"/>
              </a:rPr>
              <a:t>CSS</a:t>
            </a:r>
            <a:r>
              <a:rPr lang="es-PE" sz="1600" dirty="0" smtClean="0"/>
              <a:t>.</a:t>
            </a:r>
          </a:p>
          <a:p>
            <a:pPr lvl="0" algn="just">
              <a:buFont typeface="Courier New" pitchFamily="49" charset="0"/>
              <a:buChar char="o"/>
            </a:pPr>
            <a:r>
              <a:rPr lang="es-PE" sz="1600" b="1" dirty="0" err="1" smtClean="0"/>
              <a:t>Accordion</a:t>
            </a:r>
            <a:r>
              <a:rPr lang="es-PE" sz="1600" b="1" dirty="0" smtClean="0"/>
              <a:t>:</a:t>
            </a:r>
            <a:r>
              <a:rPr lang="es-PE" sz="1600" dirty="0" smtClean="0"/>
              <a:t> Menú con efecto acordeón.</a:t>
            </a:r>
          </a:p>
          <a:p>
            <a:pPr lvl="0" algn="just">
              <a:buFont typeface="Courier New" pitchFamily="49" charset="0"/>
              <a:buChar char="o"/>
            </a:pPr>
            <a:r>
              <a:rPr lang="es-PE" sz="1600" b="1" dirty="0" smtClean="0"/>
              <a:t>Autocomplete:</a:t>
            </a:r>
            <a:r>
              <a:rPr lang="es-PE" sz="1600" dirty="0" smtClean="0"/>
              <a:t> Caja con autocompletado.</a:t>
            </a:r>
          </a:p>
          <a:p>
            <a:pPr lvl="0" algn="just">
              <a:buFont typeface="Courier New" pitchFamily="49" charset="0"/>
              <a:buChar char="o"/>
            </a:pPr>
            <a:r>
              <a:rPr lang="es-PE" sz="1600" b="1" dirty="0" err="1" smtClean="0"/>
              <a:t>Button</a:t>
            </a:r>
            <a:r>
              <a:rPr lang="es-PE" sz="1600" b="1" dirty="0" smtClean="0"/>
              <a:t>:</a:t>
            </a:r>
            <a:r>
              <a:rPr lang="es-PE" sz="1600" dirty="0" smtClean="0"/>
              <a:t> Botón.</a:t>
            </a:r>
          </a:p>
          <a:p>
            <a:pPr lvl="0" algn="just">
              <a:buFont typeface="Courier New" pitchFamily="49" charset="0"/>
              <a:buChar char="o"/>
            </a:pPr>
            <a:r>
              <a:rPr lang="es-PE" sz="1600" b="1" dirty="0" err="1" smtClean="0"/>
              <a:t>Dialog</a:t>
            </a:r>
            <a:r>
              <a:rPr lang="es-PE" sz="1600" b="1" dirty="0" smtClean="0"/>
              <a:t>:</a:t>
            </a:r>
            <a:r>
              <a:rPr lang="es-PE" sz="1600" dirty="0" smtClean="0"/>
              <a:t> </a:t>
            </a:r>
            <a:r>
              <a:rPr lang="es-PE" sz="1600" u="sng" dirty="0" smtClean="0">
                <a:hlinkClick r:id="rId3" tooltip="Ventana (informática)"/>
              </a:rPr>
              <a:t>Ventanas</a:t>
            </a:r>
            <a:r>
              <a:rPr lang="es-PE" sz="1600" dirty="0" smtClean="0"/>
              <a:t> con contenido.</a:t>
            </a:r>
          </a:p>
          <a:p>
            <a:pPr lvl="0" algn="just">
              <a:buFont typeface="Courier New" pitchFamily="49" charset="0"/>
              <a:buChar char="o"/>
            </a:pPr>
            <a:r>
              <a:rPr lang="es-PE" sz="1600" b="1" dirty="0" smtClean="0"/>
              <a:t>Slider:</a:t>
            </a:r>
            <a:r>
              <a:rPr lang="es-PE" sz="1600" dirty="0" smtClean="0"/>
              <a:t> Elemento para elegir en un rango de valores.</a:t>
            </a:r>
          </a:p>
          <a:p>
            <a:pPr lvl="0" algn="just">
              <a:buFont typeface="Courier New" pitchFamily="49" charset="0"/>
              <a:buChar char="o"/>
            </a:pPr>
            <a:r>
              <a:rPr lang="es-PE" sz="1600" b="1" dirty="0" err="1" smtClean="0"/>
              <a:t>Tabs</a:t>
            </a:r>
            <a:r>
              <a:rPr lang="es-PE" sz="1600" b="1" dirty="0" smtClean="0"/>
              <a:t>:</a:t>
            </a:r>
            <a:r>
              <a:rPr lang="es-PE" sz="1600" dirty="0" smtClean="0"/>
              <a:t> </a:t>
            </a:r>
            <a:r>
              <a:rPr lang="es-PE" sz="1600" u="sng" dirty="0" smtClean="0">
                <a:hlinkClick r:id="rId4" tooltip="Pestaña (informática)"/>
              </a:rPr>
              <a:t>Pestañas</a:t>
            </a:r>
            <a:r>
              <a:rPr lang="es-PE" sz="1600" dirty="0" smtClean="0"/>
              <a:t>.</a:t>
            </a:r>
          </a:p>
          <a:p>
            <a:pPr lvl="0" algn="just">
              <a:buFont typeface="Courier New" pitchFamily="49" charset="0"/>
              <a:buChar char="o"/>
            </a:pPr>
            <a:r>
              <a:rPr lang="es-PE" sz="1600" b="1" dirty="0" err="1" smtClean="0"/>
              <a:t>Datepicker</a:t>
            </a:r>
            <a:r>
              <a:rPr lang="es-PE" sz="1600" b="1" dirty="0" smtClean="0"/>
              <a:t>:</a:t>
            </a:r>
            <a:r>
              <a:rPr lang="es-PE" sz="1600" dirty="0" smtClean="0"/>
              <a:t> </a:t>
            </a:r>
            <a:r>
              <a:rPr lang="es-PE" sz="1600" u="sng" dirty="0" smtClean="0">
                <a:hlinkClick r:id="rId5" tooltip="Calendario"/>
              </a:rPr>
              <a:t>Calendario</a:t>
            </a:r>
            <a:r>
              <a:rPr lang="es-PE" sz="1600" dirty="0" smtClean="0"/>
              <a:t> gráfico.</a:t>
            </a:r>
          </a:p>
          <a:p>
            <a:pPr algn="just">
              <a:buFont typeface="Courier New" pitchFamily="49" charset="0"/>
              <a:buChar char="o"/>
            </a:pPr>
            <a:r>
              <a:rPr lang="es-PE" sz="1600" b="1" dirty="0" err="1" smtClean="0"/>
              <a:t>Progressbar</a:t>
            </a:r>
            <a:r>
              <a:rPr lang="es-PE" sz="1600" b="1" dirty="0" smtClean="0"/>
              <a:t>:</a:t>
            </a:r>
            <a:r>
              <a:rPr lang="es-PE" sz="1600" dirty="0" smtClean="0"/>
              <a:t> Barra de progreso</a:t>
            </a:r>
          </a:p>
          <a:p>
            <a:pPr algn="just">
              <a:buFont typeface="Courier New" pitchFamily="49" charset="0"/>
              <a:buChar char="o"/>
            </a:pPr>
            <a:endParaRPr lang="es-PE" sz="1600" dirty="0" smtClean="0"/>
          </a:p>
          <a:p>
            <a:pPr algn="just">
              <a:buFont typeface="Wingdings" pitchFamily="2" charset="2"/>
              <a:buChar char="ü"/>
            </a:pPr>
            <a:r>
              <a:rPr lang="es-PE" sz="2100" dirty="0" smtClean="0"/>
              <a:t>Efectos: </a:t>
            </a:r>
            <a:r>
              <a:rPr lang="es-PE" sz="1600" dirty="0" smtClean="0"/>
              <a:t>Una </a:t>
            </a:r>
            <a:r>
              <a:rPr lang="es-PE" sz="1600" u="sng" dirty="0" smtClean="0">
                <a:hlinkClick r:id="rId6" tooltip="Interfaz de programación de aplicaciones"/>
              </a:rPr>
              <a:t>API</a:t>
            </a:r>
            <a:r>
              <a:rPr lang="es-PE" sz="1600" dirty="0" smtClean="0"/>
              <a:t> para añadir transiciones animadas y facilidades para interacciones.</a:t>
            </a:r>
          </a:p>
          <a:p>
            <a:pPr lvl="0">
              <a:buFont typeface="Courier New" pitchFamily="49" charset="0"/>
              <a:buChar char="o"/>
            </a:pPr>
            <a:r>
              <a:rPr lang="es-PE" sz="1600" b="1" dirty="0" err="1" smtClean="0"/>
              <a:t>Core</a:t>
            </a:r>
            <a:r>
              <a:rPr lang="es-PE" sz="1600" b="1" dirty="0" smtClean="0"/>
              <a:t>:</a:t>
            </a:r>
            <a:r>
              <a:rPr lang="es-PE" sz="1600" dirty="0" smtClean="0"/>
              <a:t> Amplía los efectos de </a:t>
            </a:r>
            <a:r>
              <a:rPr lang="es-PE" sz="1600" dirty="0" err="1" smtClean="0"/>
              <a:t>jQuery</a:t>
            </a:r>
            <a:r>
              <a:rPr lang="es-PE" sz="1600" dirty="0" smtClean="0"/>
              <a:t> incluyendo </a:t>
            </a:r>
            <a:r>
              <a:rPr lang="es-PE" sz="1600" dirty="0" err="1" smtClean="0"/>
              <a:t>morphing</a:t>
            </a:r>
            <a:r>
              <a:rPr lang="es-PE" sz="1600" dirty="0" smtClean="0"/>
              <a:t>, requerido por el resto de efectos.</a:t>
            </a:r>
          </a:p>
          <a:p>
            <a:pPr lvl="0">
              <a:buFont typeface="Courier New" pitchFamily="49" charset="0"/>
              <a:buChar char="o"/>
            </a:pPr>
            <a:r>
              <a:rPr lang="es-PE" sz="1600" b="1" dirty="0" err="1" smtClean="0"/>
              <a:t>Blind</a:t>
            </a:r>
            <a:endParaRPr lang="es-PE" sz="1600" dirty="0" smtClean="0"/>
          </a:p>
          <a:p>
            <a:pPr lvl="0">
              <a:buFont typeface="Courier New" pitchFamily="49" charset="0"/>
              <a:buChar char="o"/>
            </a:pPr>
            <a:r>
              <a:rPr lang="es-PE" sz="1600" b="1" dirty="0" err="1" smtClean="0"/>
              <a:t>Bounce</a:t>
            </a:r>
            <a:endParaRPr lang="es-PE" sz="1600" dirty="0" smtClean="0"/>
          </a:p>
          <a:p>
            <a:pPr lvl="0">
              <a:buFont typeface="Courier New" pitchFamily="49" charset="0"/>
              <a:buChar char="o"/>
            </a:pPr>
            <a:r>
              <a:rPr lang="es-PE" sz="1600" b="1" dirty="0" smtClean="0"/>
              <a:t>Clip</a:t>
            </a:r>
            <a:endParaRPr lang="es-PE" sz="1600" dirty="0" smtClean="0"/>
          </a:p>
          <a:p>
            <a:pPr lvl="0">
              <a:buFont typeface="Courier New" pitchFamily="49" charset="0"/>
              <a:buChar char="o"/>
            </a:pPr>
            <a:r>
              <a:rPr lang="es-PE" sz="1600" b="1" dirty="0" err="1" smtClean="0"/>
              <a:t>Drop</a:t>
            </a:r>
            <a:endParaRPr lang="es-PE" sz="1600" dirty="0" smtClean="0"/>
          </a:p>
          <a:p>
            <a:pPr lvl="0">
              <a:buFont typeface="Courier New" pitchFamily="49" charset="0"/>
              <a:buChar char="o"/>
            </a:pPr>
            <a:r>
              <a:rPr lang="es-PE" sz="1600" b="1" dirty="0" err="1" smtClean="0"/>
              <a:t>Explode</a:t>
            </a:r>
            <a:endParaRPr lang="es-PE" sz="1600" dirty="0" smtClean="0"/>
          </a:p>
          <a:p>
            <a:pPr lvl="0">
              <a:buFont typeface="Courier New" pitchFamily="49" charset="0"/>
              <a:buChar char="o"/>
            </a:pPr>
            <a:r>
              <a:rPr lang="es-PE" sz="1600" b="1" dirty="0" err="1" smtClean="0"/>
              <a:t>Fade</a:t>
            </a:r>
            <a:endParaRPr lang="es-PE" sz="1600" dirty="0" smtClean="0"/>
          </a:p>
          <a:p>
            <a:pPr lvl="0">
              <a:buFont typeface="Courier New" pitchFamily="49" charset="0"/>
              <a:buChar char="o"/>
            </a:pPr>
            <a:r>
              <a:rPr lang="es-PE" sz="1600" b="1" dirty="0" err="1" smtClean="0"/>
              <a:t>Fold</a:t>
            </a:r>
            <a:endParaRPr lang="es-PE" sz="1600" dirty="0" smtClean="0"/>
          </a:p>
          <a:p>
            <a:pPr lvl="0">
              <a:buFont typeface="Courier New" pitchFamily="49" charset="0"/>
              <a:buChar char="o"/>
            </a:pPr>
            <a:r>
              <a:rPr lang="es-PE" sz="1600" b="1" dirty="0" err="1" smtClean="0"/>
              <a:t>Highlight</a:t>
            </a:r>
            <a:endParaRPr lang="es-PE" sz="1600" dirty="0" smtClean="0"/>
          </a:p>
          <a:p>
            <a:pPr lvl="0">
              <a:buFont typeface="Courier New" pitchFamily="49" charset="0"/>
              <a:buChar char="o"/>
            </a:pPr>
            <a:r>
              <a:rPr lang="es-PE" sz="1600" b="1" dirty="0" err="1" smtClean="0"/>
              <a:t>Pulsate</a:t>
            </a:r>
            <a:endParaRPr lang="es-PE" sz="1600" dirty="0" smtClean="0"/>
          </a:p>
          <a:p>
            <a:pPr lvl="0">
              <a:buFont typeface="Courier New" pitchFamily="49" charset="0"/>
              <a:buChar char="o"/>
            </a:pPr>
            <a:r>
              <a:rPr lang="es-PE" sz="1600" b="1" dirty="0" err="1" smtClean="0"/>
              <a:t>Scale</a:t>
            </a:r>
            <a:endParaRPr lang="es-PE" sz="1600" dirty="0" smtClean="0"/>
          </a:p>
          <a:p>
            <a:pPr lvl="0">
              <a:buFont typeface="Courier New" pitchFamily="49" charset="0"/>
              <a:buChar char="o"/>
            </a:pPr>
            <a:r>
              <a:rPr lang="es-PE" sz="1600" b="1" dirty="0" err="1" smtClean="0"/>
              <a:t>Shake</a:t>
            </a:r>
            <a:endParaRPr lang="es-PE" sz="1600" dirty="0" smtClean="0"/>
          </a:p>
          <a:p>
            <a:pPr lvl="0">
              <a:buFont typeface="Courier New" pitchFamily="49" charset="0"/>
              <a:buChar char="o"/>
            </a:pPr>
            <a:r>
              <a:rPr lang="es-PE" sz="1600" b="1" dirty="0" err="1" smtClean="0"/>
              <a:t>Slide</a:t>
            </a:r>
            <a:endParaRPr lang="es-PE" sz="1600" dirty="0" smtClean="0"/>
          </a:p>
          <a:p>
            <a:pPr algn="just">
              <a:buFont typeface="Wingdings" pitchFamily="2" charset="2"/>
              <a:buChar char="ü"/>
            </a:pPr>
            <a:endParaRPr lang="es-PE"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50</TotalTime>
  <Words>718</Words>
  <Application>Microsoft Office PowerPoint</Application>
  <PresentationFormat>Presentación en pantalla (4:3)</PresentationFormat>
  <Paragraphs>91</Paragraphs>
  <Slides>12</Slides>
  <Notes>0</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12</vt:i4>
      </vt:variant>
    </vt:vector>
  </HeadingPairs>
  <TitlesOfParts>
    <vt:vector size="23" baseType="lpstr">
      <vt:lpstr>Arial</vt:lpstr>
      <vt:lpstr>Calibri</vt:lpstr>
      <vt:lpstr>Courier New</vt:lpstr>
      <vt:lpstr>Helvetica</vt:lpstr>
      <vt:lpstr>Lucida Sans Unicode</vt:lpstr>
      <vt:lpstr>Times New Roman</vt:lpstr>
      <vt:lpstr>Verdana</vt:lpstr>
      <vt:lpstr>Wingdings</vt:lpstr>
      <vt:lpstr>Wingdings 2</vt:lpstr>
      <vt:lpstr>Wingdings 3</vt:lpstr>
      <vt:lpstr>Concurrencia</vt:lpstr>
      <vt:lpstr>jQuery UI (User Interface)</vt:lpstr>
      <vt:lpstr>Identificación del problema:  </vt:lpstr>
      <vt:lpstr>Planteamiento de la solución:  </vt:lpstr>
      <vt:lpstr> Como se va a implementar la solución: </vt:lpstr>
      <vt:lpstr>Justificación de la Investigación</vt:lpstr>
      <vt:lpstr>Presentación de PowerPoint</vt:lpstr>
      <vt:lpstr>Objetivos:</vt:lpstr>
      <vt:lpstr>Marco Teórico </vt:lpstr>
      <vt:lpstr>Presentación de PowerPoint</vt:lpstr>
      <vt:lpstr>Presentación de PowerPoint</vt:lpstr>
      <vt:lpstr>Conclusiones</vt:lpstr>
      <vt:lpstr>Recomendaciones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 UI</dc:title>
  <dc:creator>ARTURO</dc:creator>
  <cp:lastModifiedBy>mauro enrique canales zapata</cp:lastModifiedBy>
  <cp:revision>7</cp:revision>
  <dcterms:created xsi:type="dcterms:W3CDTF">2017-05-03T13:17:53Z</dcterms:created>
  <dcterms:modified xsi:type="dcterms:W3CDTF">2017-05-03T22:29:08Z</dcterms:modified>
</cp:coreProperties>
</file>