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44" r:id="rId1"/>
  </p:sldMasterIdLst>
  <p:notesMasterIdLst>
    <p:notesMasterId r:id="rId18"/>
  </p:notesMasterIdLst>
  <p:sldIdLst>
    <p:sldId id="256" r:id="rId2"/>
    <p:sldId id="259" r:id="rId3"/>
    <p:sldId id="260" r:id="rId4"/>
    <p:sldId id="264" r:id="rId5"/>
    <p:sldId id="261" r:id="rId6"/>
    <p:sldId id="262" r:id="rId7"/>
    <p:sldId id="273" r:id="rId8"/>
    <p:sldId id="258" r:id="rId9"/>
    <p:sldId id="257" r:id="rId10"/>
    <p:sldId id="270" r:id="rId11"/>
    <p:sldId id="272" r:id="rId12"/>
    <p:sldId id="266" r:id="rId13"/>
    <p:sldId id="267" r:id="rId14"/>
    <p:sldId id="268" r:id="rId15"/>
    <p:sldId id="269" r:id="rId16"/>
    <p:sldId id="271" r:id="rId17"/>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3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629BAB-FAD3-4575-89F9-3F2C486EC638}" type="datetimeFigureOut">
              <a:rPr lang="es-PE" smtClean="0"/>
              <a:t>03/10/2016</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F3EB12-E61C-4228-92CC-2F512F87490D}" type="slidenum">
              <a:rPr lang="es-PE" smtClean="0"/>
              <a:t>‹Nº›</a:t>
            </a:fld>
            <a:endParaRPr lang="es-PE"/>
          </a:p>
        </p:txBody>
      </p:sp>
    </p:spTree>
    <p:extLst>
      <p:ext uri="{BB962C8B-B14F-4D97-AF65-F5344CB8AC3E}">
        <p14:creationId xmlns:p14="http://schemas.microsoft.com/office/powerpoint/2010/main" val="746037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BF3EB12-E61C-4228-92CC-2F512F87490D}" type="slidenum">
              <a:rPr lang="es-PE" smtClean="0"/>
              <a:t>1</a:t>
            </a:fld>
            <a:endParaRPr lang="es-PE"/>
          </a:p>
        </p:txBody>
      </p:sp>
    </p:spTree>
    <p:extLst>
      <p:ext uri="{BB962C8B-B14F-4D97-AF65-F5344CB8AC3E}">
        <p14:creationId xmlns:p14="http://schemas.microsoft.com/office/powerpoint/2010/main" val="2197561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3" name="22 Rectángulo"/>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23 Rectángulo"/>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24 Rectángulo"/>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25 Rectángulo"/>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Rectángulo"/>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29 Rectángulo redondeado"/>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30 Rectángulo redondeado"/>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Rectángulo"/>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705600" y="4206240"/>
            <a:ext cx="960120" cy="457200"/>
          </a:xfrm>
        </p:spPr>
        <p:txBody>
          <a:bodyPr/>
          <a:lstStyle/>
          <a:p>
            <a:fld id="{8A076447-AC2E-483F-BA35-1D9A5DF44BD8}" type="datetimeFigureOut">
              <a:rPr lang="es-PE" smtClean="0"/>
              <a:t>03/10/2016</a:t>
            </a:fld>
            <a:endParaRPr lang="es-PE"/>
          </a:p>
        </p:txBody>
      </p:sp>
      <p:sp>
        <p:nvSpPr>
          <p:cNvPr id="17" name="16 Marcador de pie de página"/>
          <p:cNvSpPr>
            <a:spLocks noGrp="1"/>
          </p:cNvSpPr>
          <p:nvPr>
            <p:ph type="ftr" sz="quarter" idx="11"/>
          </p:nvPr>
        </p:nvSpPr>
        <p:spPr>
          <a:xfrm>
            <a:off x="5410200" y="4205288"/>
            <a:ext cx="1295400" cy="457200"/>
          </a:xfrm>
        </p:spPr>
        <p:txBody>
          <a:bodyPr/>
          <a:lstStyle/>
          <a:p>
            <a:endParaRPr lang="es-PE"/>
          </a:p>
        </p:txBody>
      </p:sp>
      <p:sp>
        <p:nvSpPr>
          <p:cNvPr id="29" name="28 Marcador de número de diapositiva"/>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84B3890-EB67-4090-8190-7555A1EAB90D}" type="slidenum">
              <a:rPr lang="es-PE" smtClean="0"/>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A076447-AC2E-483F-BA35-1D9A5DF44BD8}" type="datetimeFigureOut">
              <a:rPr lang="es-PE" smtClean="0"/>
              <a:t>03/10/2016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B84B3890-EB67-4090-8190-7555A1EAB90D}"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1143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143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A076447-AC2E-483F-BA35-1D9A5DF44BD8}" type="datetimeFigureOut">
              <a:rPr lang="es-PE" smtClean="0"/>
              <a:t>03/10/2016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B84B3890-EB67-4090-8190-7555A1EAB90D}" type="slidenum">
              <a:rPr lang="es-PE" smtClean="0"/>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A076447-AC2E-483F-BA35-1D9A5DF44BD8}" type="datetimeFigureOut">
              <a:rPr lang="es-PE" smtClean="0"/>
              <a:t>03/10/2016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B84B3890-EB67-4090-8190-7555A1EAB90D}" type="slidenum">
              <a:rPr lang="es-PE" smtClean="0"/>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8A076447-AC2E-483F-BA35-1D9A5DF44BD8}" type="datetimeFigureOut">
              <a:rPr lang="es-PE" smtClean="0"/>
              <a:t>03/10/2016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B84B3890-EB67-4090-8190-7555A1EAB90D}" type="slidenum">
              <a:rPr lang="es-PE" smtClean="0"/>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8A076447-AC2E-483F-BA35-1D9A5DF44BD8}" type="datetimeFigureOut">
              <a:rPr lang="es-PE" smtClean="0"/>
              <a:t>03/10/2016</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B84B3890-EB67-4090-8190-7555A1EAB90D}" type="slidenum">
              <a:rPr lang="es-PE" smtClean="0"/>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1000" y="1143000"/>
            <a:ext cx="8382000" cy="1069848"/>
          </a:xfrm>
        </p:spPr>
        <p:txBody>
          <a:bodyPr anchor="ctr"/>
          <a:lstStyle>
            <a:lvl1pPr>
              <a:defRPr sz="4000" b="0" i="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fecha"/>
          <p:cNvSpPr>
            <a:spLocks noGrp="1"/>
          </p:cNvSpPr>
          <p:nvPr>
            <p:ph type="dt" sz="half" idx="10"/>
          </p:nvPr>
        </p:nvSpPr>
        <p:spPr/>
        <p:txBody>
          <a:bodyPr rtlCol="0"/>
          <a:lstStyle/>
          <a:p>
            <a:fld id="{8A076447-AC2E-483F-BA35-1D9A5DF44BD8}" type="datetimeFigureOut">
              <a:rPr lang="es-PE" smtClean="0"/>
              <a:t>03/10/2016</a:t>
            </a:fld>
            <a:endParaRPr lang="es-PE"/>
          </a:p>
        </p:txBody>
      </p:sp>
      <p:sp>
        <p:nvSpPr>
          <p:cNvPr id="27" name="26 Marcador de número de diapositiva"/>
          <p:cNvSpPr>
            <a:spLocks noGrp="1"/>
          </p:cNvSpPr>
          <p:nvPr>
            <p:ph type="sldNum" sz="quarter" idx="11"/>
          </p:nvPr>
        </p:nvSpPr>
        <p:spPr/>
        <p:txBody>
          <a:bodyPr rtlCol="0"/>
          <a:lstStyle/>
          <a:p>
            <a:fld id="{B84B3890-EB67-4090-8190-7555A1EAB90D}" type="slidenum">
              <a:rPr lang="es-PE" smtClean="0"/>
              <a:t>‹Nº›</a:t>
            </a:fld>
            <a:endParaRPr lang="es-PE"/>
          </a:p>
        </p:txBody>
      </p:sp>
      <p:sp>
        <p:nvSpPr>
          <p:cNvPr id="28" name="27 Marcador de pie de página"/>
          <p:cNvSpPr>
            <a:spLocks noGrp="1"/>
          </p:cNvSpPr>
          <p:nvPr>
            <p:ph type="ftr" sz="quarter" idx="12"/>
          </p:nvPr>
        </p:nvSpPr>
        <p:spPr/>
        <p:txBody>
          <a:bodyPr rtlCol="0"/>
          <a:lstStyle/>
          <a:p>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a:xfrm>
            <a:off x="6583680" y="612648"/>
            <a:ext cx="957264" cy="457200"/>
          </a:xfrm>
        </p:spPr>
        <p:txBody>
          <a:bodyPr/>
          <a:lstStyle/>
          <a:p>
            <a:fld id="{8A076447-AC2E-483F-BA35-1D9A5DF44BD8}" type="datetimeFigureOut">
              <a:rPr lang="es-PE" smtClean="0"/>
              <a:t>03/10/2016</a:t>
            </a:fld>
            <a:endParaRPr lang="es-PE"/>
          </a:p>
        </p:txBody>
      </p:sp>
      <p:sp>
        <p:nvSpPr>
          <p:cNvPr id="4" name="3 Marcador de pie de página"/>
          <p:cNvSpPr>
            <a:spLocks noGrp="1"/>
          </p:cNvSpPr>
          <p:nvPr>
            <p:ph type="ftr" sz="quarter" idx="11"/>
          </p:nvPr>
        </p:nvSpPr>
        <p:spPr>
          <a:xfrm>
            <a:off x="5257800" y="612648"/>
            <a:ext cx="1325880" cy="457200"/>
          </a:xfrm>
        </p:spPr>
        <p:txBody>
          <a:bodyPr/>
          <a:lstStyle/>
          <a:p>
            <a:endParaRPr lang="es-PE"/>
          </a:p>
        </p:txBody>
      </p:sp>
      <p:sp>
        <p:nvSpPr>
          <p:cNvPr id="5" name="4 Marcador de número de diapositiva"/>
          <p:cNvSpPr>
            <a:spLocks noGrp="1"/>
          </p:cNvSpPr>
          <p:nvPr>
            <p:ph type="sldNum" sz="quarter" idx="12"/>
          </p:nvPr>
        </p:nvSpPr>
        <p:spPr>
          <a:xfrm>
            <a:off x="8174736" y="2272"/>
            <a:ext cx="762000" cy="365760"/>
          </a:xfrm>
        </p:spPr>
        <p:txBody>
          <a:bodyPr/>
          <a:lstStyle/>
          <a:p>
            <a:fld id="{B84B3890-EB67-4090-8190-7555A1EAB90D}" type="slidenum">
              <a:rPr lang="es-PE" smtClean="0"/>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A076447-AC2E-483F-BA35-1D9A5DF44BD8}" type="datetimeFigureOut">
              <a:rPr lang="es-PE" smtClean="0"/>
              <a:t>03/10/2016</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B84B3890-EB67-4090-8190-7555A1EAB90D}"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53496" y="1101970"/>
            <a:ext cx="3383280" cy="877824"/>
          </a:xfrm>
        </p:spPr>
        <p:txBody>
          <a:bodyPr anchor="b"/>
          <a:lstStyle>
            <a:lvl1pPr algn="l">
              <a:buNone/>
              <a:defRPr sz="1800" b="1"/>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8A076447-AC2E-483F-BA35-1D9A5DF44BD8}" type="datetimeFigureOut">
              <a:rPr lang="es-PE" smtClean="0"/>
              <a:t>03/10/2016</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B84B3890-EB67-4090-8190-7555A1EAB90D}" type="slidenum">
              <a:rPr lang="es-PE" smtClean="0"/>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8A076447-AC2E-483F-BA35-1D9A5DF44BD8}" type="datetimeFigureOut">
              <a:rPr lang="es-PE" smtClean="0"/>
              <a:t>03/10/2016</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B84B3890-EB67-4090-8190-7555A1EAB90D}" type="slidenum">
              <a:rPr lang="es-PE" smtClean="0"/>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Rectángulo"/>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Rectángulo"/>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29 Rectángulo"/>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30 Rectángulo"/>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32 Rectángulo redondeado"/>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33 Rectángulo redondeado"/>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34 Rectángulo"/>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Rectángulo"/>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Rectángulo"/>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37 Rectángulo"/>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38 Rectángulo"/>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39 Rectángulo"/>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457200" y="1143000"/>
            <a:ext cx="8229600" cy="10668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A076447-AC2E-483F-BA35-1D9A5DF44BD8}" type="datetimeFigureOut">
              <a:rPr lang="es-PE" smtClean="0"/>
              <a:t>03/10/2016</a:t>
            </a:fld>
            <a:endParaRPr lang="es-PE"/>
          </a:p>
        </p:txBody>
      </p:sp>
      <p:sp>
        <p:nvSpPr>
          <p:cNvPr id="3" name="2 Marcador de pie de página"/>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s-PE"/>
          </a:p>
        </p:txBody>
      </p:sp>
      <p:sp>
        <p:nvSpPr>
          <p:cNvPr id="23" name="22 Marcador de número de diapositiva"/>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84B3890-EB67-4090-8190-7555A1EAB90D}" type="slidenum">
              <a:rPr lang="es-PE" smtClean="0"/>
              <a:t>‹Nº›</a:t>
            </a:fld>
            <a:endParaRPr lang="es-PE"/>
          </a:p>
        </p:txBody>
      </p:sp>
    </p:spTree>
  </p:cSld>
  <p:clrMap bg1="lt1" tx1="dk1" bg2="lt2" tx2="dk2" accent1="accent1" accent2="accent2" accent3="accent3" accent4="accent4" accent5="accent5" accent6="accent6" hlink="hlink" folHlink="folHlink"/>
  <p:sldLayoutIdLst>
    <p:sldLayoutId id="2147484645" r:id="rId1"/>
    <p:sldLayoutId id="2147484646" r:id="rId2"/>
    <p:sldLayoutId id="2147484647" r:id="rId3"/>
    <p:sldLayoutId id="2147484648" r:id="rId4"/>
    <p:sldLayoutId id="2147484649" r:id="rId5"/>
    <p:sldLayoutId id="2147484650" r:id="rId6"/>
    <p:sldLayoutId id="2147484651" r:id="rId7"/>
    <p:sldLayoutId id="2147484652" r:id="rId8"/>
    <p:sldLayoutId id="2147484653" r:id="rId9"/>
    <p:sldLayoutId id="2147484654" r:id="rId10"/>
    <p:sldLayoutId id="214748465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rot="19932436">
            <a:off x="-287725" y="2150195"/>
            <a:ext cx="9439689" cy="1200329"/>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s-ES" sz="7200" b="1" cap="none" spc="0" dirty="0" smtClean="0">
                <a:ln w="50800"/>
                <a:effectLst/>
              </a:rPr>
              <a:t>PATRONES MVC</a:t>
            </a:r>
            <a:endParaRPr lang="es-ES" sz="7200" b="1" cap="none" spc="0" dirty="0">
              <a:ln w="50800"/>
              <a:effectLst/>
            </a:endParaRPr>
          </a:p>
        </p:txBody>
      </p:sp>
      <p:pic>
        <p:nvPicPr>
          <p:cNvPr id="1029" name="Picture 5" descr="Resultado de imagen para PATRONES MV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6030" y="4278600"/>
            <a:ext cx="6237970" cy="256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0195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53418" y="620688"/>
            <a:ext cx="8229600" cy="1066800"/>
          </a:xfrm>
        </p:spPr>
        <p:txBody>
          <a:bodyPr>
            <a:normAutofit/>
          </a:bodyPr>
          <a:lstStyle/>
          <a:p>
            <a:pPr lvl="0"/>
            <a:r>
              <a:rPr lang="es-PE" sz="3600"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EJEMPLO DEL MVC</a:t>
            </a:r>
            <a:endParaRPr lang="es-PE"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556792"/>
            <a:ext cx="3168427" cy="214936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
        <p:nvSpPr>
          <p:cNvPr id="4" name="3 Rectángulo"/>
          <p:cNvSpPr/>
          <p:nvPr/>
        </p:nvSpPr>
        <p:spPr>
          <a:xfrm>
            <a:off x="1187624" y="4005064"/>
            <a:ext cx="7200800" cy="258532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gn="just"/>
            <a:r>
              <a:rPr lang="es-PE" b="1" dirty="0" smtClean="0"/>
              <a:t>Tal como se observa en esta imagen, el ‘Controlador’ (mesero) y el ‘Modelo’ (cocinero) esperan algún evento por parte de la ‘Vista’ (cliente). La misión en este caso, es dar un servicio de alimentación al cliente. Por supuesto el que inicia este ciclo es el cliente que solicita al mesero un plato y bebida específica. Luego el mesero al capturar la orden de comida del cliente, le solicita al cocinero prepararla. Tanto el cliente como el mesero esperan el resultado de esta orden.</a:t>
            </a:r>
            <a:endParaRPr lang="es-PE" b="1" dirty="0"/>
          </a:p>
        </p:txBody>
      </p:sp>
      <p:sp>
        <p:nvSpPr>
          <p:cNvPr id="5" name="4 Flecha abajo"/>
          <p:cNvSpPr/>
          <p:nvPr/>
        </p:nvSpPr>
        <p:spPr>
          <a:xfrm rot="2214279">
            <a:off x="7294639" y="109266"/>
            <a:ext cx="1783231" cy="1823960"/>
          </a:xfrm>
          <a:prstGeom prst="down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188519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925745"/>
            <a:ext cx="4824536" cy="285643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chemeClr val="accent1"/>
                </a:solidFill>
              </a14:hiddenFill>
            </a:ext>
          </a:extLst>
        </p:spPr>
      </p:pic>
      <p:sp>
        <p:nvSpPr>
          <p:cNvPr id="12356" name="12355 Rectángulo"/>
          <p:cNvSpPr/>
          <p:nvPr/>
        </p:nvSpPr>
        <p:spPr>
          <a:xfrm>
            <a:off x="1043608" y="4509120"/>
            <a:ext cx="7841312"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s-PE" b="1" dirty="0" smtClean="0"/>
              <a:t>El cocinero interpreta y prepara lo solicitado por parte del mesero. Pasando un tiempo, el cocinero devuelve al mesero el plato solicitado (datos). Y el mesero finalmente hace la entrega del plato al cliente.</a:t>
            </a:r>
            <a:endParaRPr lang="es-PE" b="1" dirty="0"/>
          </a:p>
        </p:txBody>
      </p:sp>
      <p:sp>
        <p:nvSpPr>
          <p:cNvPr id="12357" name="12356 Flecha abajo"/>
          <p:cNvSpPr/>
          <p:nvPr/>
        </p:nvSpPr>
        <p:spPr>
          <a:xfrm rot="19300934">
            <a:off x="-203645" y="183537"/>
            <a:ext cx="2259149" cy="1639439"/>
          </a:xfrm>
          <a:prstGeom prst="down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s-PE">
              <a:solidFill>
                <a:schemeClr val="tx1"/>
              </a:solidFill>
            </a:endParaRPr>
          </a:p>
        </p:txBody>
      </p:sp>
    </p:spTree>
    <p:extLst>
      <p:ext uri="{BB962C8B-B14F-4D97-AF65-F5344CB8AC3E}">
        <p14:creationId xmlns:p14="http://schemas.microsoft.com/office/powerpoint/2010/main" val="2519120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476672"/>
            <a:ext cx="8229600" cy="1066800"/>
          </a:xfrm>
        </p:spPr>
        <p:txBody>
          <a:bodyPr/>
          <a:lstStyle/>
          <a:p>
            <a:r>
              <a:rPr lang="es-PE"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conclusiones</a:t>
            </a:r>
            <a:endParaRPr lang="es-PE"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3" name="2 Marcador de contenido"/>
          <p:cNvSpPr>
            <a:spLocks noGrp="1"/>
          </p:cNvSpPr>
          <p:nvPr>
            <p:ph idx="1"/>
          </p:nvPr>
        </p:nvSpPr>
        <p:spPr>
          <a:xfrm>
            <a:off x="0" y="1556792"/>
            <a:ext cx="9036496" cy="4325112"/>
          </a:xfrm>
        </p:spPr>
        <p:txBody>
          <a:bodyPr/>
          <a:lstStyle/>
          <a:p>
            <a:pPr algn="just"/>
            <a:r>
              <a:rPr lang="es-PE" sz="2000" dirty="0" smtClean="0"/>
              <a:t>El </a:t>
            </a:r>
            <a:r>
              <a:rPr lang="es-PE" sz="2000" dirty="0"/>
              <a:t>patrón MVC es muy utilizado hoy en día, es un diseño que ofrece consistencia y baja complejidad en el desarrollo de software y podrán encontrar muchos framework </a:t>
            </a:r>
            <a:r>
              <a:rPr lang="es-PE" sz="2000" dirty="0" smtClean="0"/>
              <a:t>que </a:t>
            </a:r>
            <a:r>
              <a:rPr lang="es-PE" sz="2000" dirty="0"/>
              <a:t>implementan esta solución</a:t>
            </a:r>
            <a:r>
              <a:rPr lang="es-PE" sz="2000" dirty="0" smtClean="0"/>
              <a:t>.</a:t>
            </a:r>
          </a:p>
          <a:p>
            <a:pPr marL="109728" indent="0" algn="just">
              <a:buNone/>
            </a:pPr>
            <a:endParaRPr lang="es-PE" sz="2000" dirty="0" smtClean="0"/>
          </a:p>
          <a:p>
            <a:pPr algn="just"/>
            <a:r>
              <a:rPr lang="es-PE" sz="2000" dirty="0" smtClean="0"/>
              <a:t>El </a:t>
            </a:r>
            <a:r>
              <a:rPr lang="es-PE" sz="2000" dirty="0"/>
              <a:t>patrón MVC en su implementación embebe diferentes patrones dependiendo de la naturaleza de la aplicación que se está diseñando</a:t>
            </a:r>
            <a:r>
              <a:rPr lang="es-PE" sz="2000" dirty="0" smtClean="0"/>
              <a:t>.</a:t>
            </a:r>
          </a:p>
          <a:p>
            <a:pPr algn="just"/>
            <a:endParaRPr lang="es-PE" sz="2000" dirty="0"/>
          </a:p>
          <a:p>
            <a:pPr algn="just"/>
            <a:r>
              <a:rPr lang="es-PE" sz="2000" dirty="0"/>
              <a:t>El patrón modelo vista controlador (MVC) ha facilitado la creación de aplicaciones Web escalables y flexibles desde los orígenes de las mismas, sin embargo, la adaptación de este patrón depende de las tecnologías utilizadas</a:t>
            </a:r>
          </a:p>
          <a:p>
            <a:pPr marL="109728" indent="0">
              <a:buNone/>
            </a:pPr>
            <a:endParaRPr lang="es-PE" sz="2000" dirty="0"/>
          </a:p>
          <a:p>
            <a:pPr marL="109728" indent="0">
              <a:buNone/>
            </a:pPr>
            <a:endParaRPr lang="es-PE" sz="20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5229200"/>
            <a:ext cx="4392488" cy="159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8446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908720"/>
            <a:ext cx="8229600" cy="1066800"/>
          </a:xfrm>
        </p:spPr>
        <p:txBody>
          <a:bodyPr/>
          <a:lstStyle/>
          <a:p>
            <a:r>
              <a:rPr lang="es-PE"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Recomendaciones</a:t>
            </a:r>
            <a:endParaRPr lang="es-PE"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3" name="2 Marcador de contenido"/>
          <p:cNvSpPr>
            <a:spLocks noGrp="1"/>
          </p:cNvSpPr>
          <p:nvPr>
            <p:ph idx="1"/>
          </p:nvPr>
        </p:nvSpPr>
        <p:spPr/>
        <p:txBody>
          <a:bodyPr>
            <a:normAutofit fontScale="92500" lnSpcReduction="20000"/>
          </a:bodyPr>
          <a:lstStyle/>
          <a:p>
            <a:pPr marL="109728" indent="0">
              <a:buNone/>
            </a:pPr>
            <a:r>
              <a:rPr lang="es-PE" dirty="0" smtClean="0"/>
              <a:t>•Usa </a:t>
            </a:r>
            <a:r>
              <a:rPr lang="es-PE" dirty="0"/>
              <a:t>la mejor herramienta para tu trabajo:</a:t>
            </a:r>
          </a:p>
          <a:p>
            <a:pPr algn="just">
              <a:buFont typeface="Wingdings" pitchFamily="2" charset="2"/>
              <a:buChar char="Ø"/>
            </a:pPr>
            <a:r>
              <a:rPr lang="es-PE" dirty="0" smtClean="0"/>
              <a:t>Java </a:t>
            </a:r>
            <a:r>
              <a:rPr lang="es-PE" dirty="0"/>
              <a:t>es apropiado para crear lógica de negocio.</a:t>
            </a:r>
          </a:p>
          <a:p>
            <a:pPr algn="just">
              <a:buFont typeface="Wingdings" pitchFamily="2" charset="2"/>
              <a:buChar char="Ø"/>
            </a:pPr>
            <a:r>
              <a:rPr lang="es-PE" dirty="0" smtClean="0"/>
              <a:t>Los </a:t>
            </a:r>
            <a:r>
              <a:rPr lang="es-PE" dirty="0"/>
              <a:t>lenguajes de plantilla y etiquetado son más apropiados para crear LOYOUTS HTML.</a:t>
            </a:r>
          </a:p>
          <a:p>
            <a:pPr marL="109728" indent="0" algn="just">
              <a:buNone/>
            </a:pPr>
            <a:endParaRPr lang="es-PE" dirty="0"/>
          </a:p>
          <a:p>
            <a:pPr marL="109728" indent="0">
              <a:buNone/>
            </a:pPr>
            <a:r>
              <a:rPr lang="es-PE" dirty="0" smtClean="0"/>
              <a:t>• </a:t>
            </a:r>
            <a:r>
              <a:rPr lang="es-PE" dirty="0"/>
              <a:t>utilizar una capa de abstracción de base de datos para separar la lógica de negocio y la interacción con el modelo de datos.</a:t>
            </a:r>
          </a:p>
          <a:p>
            <a:endParaRPr lang="es-PE" dirty="0"/>
          </a:p>
          <a:p>
            <a:pPr marL="109728" indent="0">
              <a:buNone/>
            </a:pPr>
            <a:r>
              <a:rPr lang="es-PE" dirty="0" smtClean="0"/>
              <a:t>•Separar </a:t>
            </a:r>
            <a:r>
              <a:rPr lang="es-PE" dirty="0"/>
              <a:t>el código, de tal manera que si necesitamos hacer un cambio en la base de datos, esto no afecte a la lógica del programa.</a:t>
            </a:r>
          </a:p>
          <a:p>
            <a:endParaRPr lang="es-PE" dirty="0"/>
          </a:p>
          <a:p>
            <a:endParaRPr lang="es-P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320" y="548680"/>
            <a:ext cx="1691680" cy="2104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6795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bibliografía</a:t>
            </a:r>
            <a:endParaRPr lang="es-PE"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3" name="2 Marcador de contenido"/>
          <p:cNvSpPr>
            <a:spLocks noGrp="1"/>
          </p:cNvSpPr>
          <p:nvPr>
            <p:ph idx="1"/>
          </p:nvPr>
        </p:nvSpPr>
        <p:spPr/>
        <p:txBody>
          <a:bodyPr>
            <a:normAutofit fontScale="92500" lnSpcReduction="10000"/>
          </a:bodyPr>
          <a:lstStyle/>
          <a:p>
            <a:pPr marL="109728" indent="0">
              <a:buNone/>
            </a:pPr>
            <a:r>
              <a:rPr lang="es-PE" dirty="0" smtClean="0"/>
              <a:t>•González</a:t>
            </a:r>
            <a:r>
              <a:rPr lang="es-PE" dirty="0"/>
              <a:t>, Y. D., &amp; Romero, Y. F. (2012). Patrón </a:t>
            </a:r>
            <a:r>
              <a:rPr lang="es-PE" dirty="0" smtClean="0"/>
              <a:t>Modelo-Vista-Controlador .Revista </a:t>
            </a:r>
            <a:r>
              <a:rPr lang="es-PE" dirty="0"/>
              <a:t>Telem@ tica, 11(1), 47-57.</a:t>
            </a:r>
          </a:p>
          <a:p>
            <a:endParaRPr lang="es-PE" dirty="0"/>
          </a:p>
          <a:p>
            <a:pPr marL="109728" indent="0">
              <a:buNone/>
            </a:pPr>
            <a:r>
              <a:rPr lang="es-PE" dirty="0" smtClean="0"/>
              <a:t>•Applications </a:t>
            </a:r>
            <a:r>
              <a:rPr lang="es-PE" dirty="0"/>
              <a:t>Programming in Smalltalk-80(TM)</a:t>
            </a:r>
          </a:p>
          <a:p>
            <a:pPr marL="109728" indent="0">
              <a:buNone/>
            </a:pPr>
            <a:endParaRPr lang="es-PE" dirty="0"/>
          </a:p>
          <a:p>
            <a:pPr marL="109728" indent="0">
              <a:buNone/>
            </a:pPr>
            <a:r>
              <a:rPr lang="es-PE" dirty="0" smtClean="0"/>
              <a:t>•Anastasio </a:t>
            </a:r>
            <a:r>
              <a:rPr lang="es-PE" dirty="0"/>
              <a:t>Velásquez, Miguel M. "Model View Controller (MVC)" http://www.informatizate.net/articulos/model_view_controller_mvc_20040324.html, 18 de febrero de 2006</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4" y="510992"/>
            <a:ext cx="2195736" cy="1778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89633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80528" y="764704"/>
            <a:ext cx="8229600" cy="1066800"/>
          </a:xfrm>
        </p:spPr>
        <p:txBody>
          <a:bodyPr/>
          <a:lstStyle/>
          <a:p>
            <a:r>
              <a:rPr lang="es-PE"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               Anexos</a:t>
            </a:r>
            <a:endParaRPr lang="es-PE"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3" name="2 Marcador de contenido"/>
          <p:cNvSpPr>
            <a:spLocks noGrp="1"/>
          </p:cNvSpPr>
          <p:nvPr>
            <p:ph idx="1"/>
          </p:nvPr>
        </p:nvSpPr>
        <p:spPr/>
        <p:txBody>
          <a:bodyPr>
            <a:normAutofit fontScale="77500" lnSpcReduction="20000"/>
          </a:bodyPr>
          <a:lstStyle/>
          <a:p>
            <a:r>
              <a:rPr lang="es-PE" dirty="0"/>
              <a:t>•	https://www.google.com.pe/search?q=MVC&amp;espv=2&amp;biw=911&amp;bih=420&amp;source=lnms&amp;tbm=isch&amp;sa=X&amp;ved=0ahUKEwiOxOTY97rPAhVBmh4KHQqfDWYQ_AUIBigB#tbm=isch&amp;q=modelo+vista+controlador.</a:t>
            </a:r>
          </a:p>
          <a:p>
            <a:endParaRPr lang="es-PE" dirty="0"/>
          </a:p>
          <a:p>
            <a:r>
              <a:rPr lang="es-PE" dirty="0"/>
              <a:t>•	http://image.slidesharecdn.com/poo-introduccionalpatronmvc-reneemoralescalhua-130820142953-phpapp01/95/poo-introduccion-al-patron-mvc-renee-morales-calhua-13-638.jpg?cb=1377009040.</a:t>
            </a:r>
          </a:p>
          <a:p>
            <a:endParaRPr lang="es-PE" dirty="0"/>
          </a:p>
          <a:p>
            <a:r>
              <a:rPr lang="es-PE" dirty="0"/>
              <a:t>•	http://image.slidesharecdn.com/mvcii-160403165451/95/mvc-2-638.jpg?cb=1459702528.</a:t>
            </a:r>
          </a:p>
          <a:p>
            <a:endParaRPr lang="es-PE" dirty="0"/>
          </a:p>
          <a:p>
            <a:endParaRPr lang="es-PE"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620688"/>
            <a:ext cx="1444005" cy="1907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2004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541784"/>
            <a:ext cx="9036496" cy="619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Marcador de contenido"/>
          <p:cNvSpPr>
            <a:spLocks noGrp="1"/>
          </p:cNvSpPr>
          <p:nvPr>
            <p:ph idx="1"/>
          </p:nvPr>
        </p:nvSpPr>
        <p:spPr>
          <a:xfrm>
            <a:off x="4283968" y="1844824"/>
            <a:ext cx="3600400" cy="2880320"/>
          </a:xfrm>
        </p:spPr>
        <p:txBody>
          <a:bodyPr>
            <a:normAutofit fontScale="77500" lnSpcReduction="20000"/>
          </a:bodyPr>
          <a:lstStyle/>
          <a:p>
            <a:pPr marL="109728" indent="0">
              <a:buNone/>
            </a:pPr>
            <a:r>
              <a:rPr lang="es-PE" sz="3600" dirty="0" smtClean="0"/>
              <a:t>Muchas gracias por la atención prestada esperamos que la información proporcionada sea realmente productiva para cada uno de ustedes.</a:t>
            </a:r>
            <a:endParaRPr lang="es-PE" sz="3600" dirty="0"/>
          </a:p>
        </p:txBody>
      </p:sp>
    </p:spTree>
    <p:extLst>
      <p:ext uri="{BB962C8B-B14F-4D97-AF65-F5344CB8AC3E}">
        <p14:creationId xmlns:p14="http://schemas.microsoft.com/office/powerpoint/2010/main" val="3818801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2249424"/>
            <a:ext cx="8435280" cy="4325112"/>
          </a:xfrm>
        </p:spPr>
        <p:txBody>
          <a:bodyPr>
            <a:normAutofit fontScale="92500" lnSpcReduction="20000"/>
          </a:bodyPr>
          <a:lstStyle/>
          <a:p>
            <a:pPr algn="just">
              <a:lnSpc>
                <a:spcPct val="115000"/>
              </a:lnSpc>
              <a:spcAft>
                <a:spcPts val="1000"/>
              </a:spcAft>
            </a:pPr>
            <a:r>
              <a:rPr lang="es-PE" dirty="0">
                <a:latin typeface="Cambria"/>
                <a:ea typeface="Calibri"/>
                <a:cs typeface="Times New Roman"/>
              </a:rPr>
              <a:t>Hoy día en cualquier lugar del mundo los que construyen aplicaciones informáticas centran su atención en dos aspectos fundamentales: cómo lograr construir mejores aplicaciones en menos tiempo, y cómo utilizar mayor cantidad de estándares en el diseño de las aplicaciones que permitan mayor reutilización del código y mejores mantenimientos de los sistemas desarrollados</a:t>
            </a:r>
            <a:r>
              <a:rPr lang="es-PE" dirty="0" smtClean="0">
                <a:latin typeface="Cambria"/>
                <a:ea typeface="Calibri"/>
                <a:cs typeface="Times New Roman"/>
              </a:rPr>
              <a:t>.</a:t>
            </a:r>
            <a:r>
              <a:rPr lang="es-PE" dirty="0">
                <a:latin typeface="Cambria"/>
                <a:ea typeface="Calibri"/>
                <a:cs typeface="Times New Roman"/>
              </a:rPr>
              <a:t> </a:t>
            </a:r>
            <a:endParaRPr lang="es-PE" dirty="0" smtClean="0">
              <a:latin typeface="Cambria"/>
              <a:ea typeface="Calibri"/>
              <a:cs typeface="Times New Roman"/>
            </a:endParaRPr>
          </a:p>
          <a:p>
            <a:pPr algn="just">
              <a:lnSpc>
                <a:spcPct val="115000"/>
              </a:lnSpc>
              <a:spcAft>
                <a:spcPts val="1000"/>
              </a:spcAft>
            </a:pPr>
            <a:r>
              <a:rPr lang="es-PE" dirty="0" smtClean="0">
                <a:latin typeface="Cambria"/>
                <a:ea typeface="Calibri"/>
                <a:cs typeface="Times New Roman"/>
              </a:rPr>
              <a:t>Los </a:t>
            </a:r>
            <a:r>
              <a:rPr lang="es-PE" dirty="0">
                <a:latin typeface="Cambria"/>
                <a:ea typeface="Calibri"/>
                <a:cs typeface="Times New Roman"/>
              </a:rPr>
              <a:t>patrones de diseño son soluciones al problema específico y común del diseño orientado a objetivos.</a:t>
            </a:r>
            <a:endParaRPr lang="es-PE" sz="1800" dirty="0">
              <a:latin typeface="Calibri"/>
              <a:ea typeface="Calibri"/>
              <a:cs typeface="Times New Roman"/>
            </a:endParaRPr>
          </a:p>
          <a:p>
            <a:pPr algn="just">
              <a:lnSpc>
                <a:spcPct val="115000"/>
              </a:lnSpc>
              <a:spcAft>
                <a:spcPts val="1000"/>
              </a:spcAft>
            </a:pPr>
            <a:endParaRPr lang="es-PE" sz="1800" dirty="0">
              <a:latin typeface="Calibri"/>
              <a:ea typeface="Calibri"/>
              <a:cs typeface="Times New Roman"/>
            </a:endParaRPr>
          </a:p>
          <a:p>
            <a:pPr marL="109728" indent="0">
              <a:buNone/>
            </a:pPr>
            <a:endParaRPr lang="es-PE" dirty="0"/>
          </a:p>
        </p:txBody>
      </p:sp>
      <p:sp>
        <p:nvSpPr>
          <p:cNvPr id="4" name="3 Rectángulo"/>
          <p:cNvSpPr/>
          <p:nvPr/>
        </p:nvSpPr>
        <p:spPr>
          <a:xfrm>
            <a:off x="1475656" y="836712"/>
            <a:ext cx="6480720" cy="92333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s-ES" sz="5400" b="1" dirty="0" smtClean="0">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rPr>
              <a:t>INTRODUCCION</a:t>
            </a:r>
            <a:endParaRPr lang="es-ES" sz="5400" b="1" dirty="0">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2518337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41176" y="548680"/>
            <a:ext cx="8229600" cy="1066800"/>
          </a:xfrm>
        </p:spPr>
        <p:txBody>
          <a:bodyPr/>
          <a:lstStyle/>
          <a:p>
            <a:r>
              <a:rPr lang="es-PE"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    HISTORIA DEL PATRON MVC</a:t>
            </a:r>
            <a:endParaRPr lang="es-PE"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348880"/>
            <a:ext cx="3672408" cy="417646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chemeClr val="accent1"/>
                </a:solidFill>
              </a14:hiddenFill>
            </a:ext>
          </a:extLst>
        </p:spPr>
      </p:pic>
      <p:sp>
        <p:nvSpPr>
          <p:cNvPr id="5" name="4 Rectángulo"/>
          <p:cNvSpPr/>
          <p:nvPr/>
        </p:nvSpPr>
        <p:spPr>
          <a:xfrm>
            <a:off x="4716016" y="4869160"/>
            <a:ext cx="4104456" cy="1446550"/>
          </a:xfrm>
          <a:prstGeom prst="rect">
            <a:avLst/>
          </a:prstGeom>
        </p:spPr>
        <p:txBody>
          <a:bodyPr wrap="square">
            <a:spAutoFit/>
          </a:bodyPr>
          <a:lstStyle/>
          <a:p>
            <a:r>
              <a:rPr lang="es-PE" sz="4400" dirty="0" smtClean="0"/>
              <a:t>Trygve Reenskaug</a:t>
            </a:r>
            <a:endParaRPr lang="es-PE" sz="4400" dirty="0"/>
          </a:p>
        </p:txBody>
      </p:sp>
    </p:spTree>
    <p:extLst>
      <p:ext uri="{BB962C8B-B14F-4D97-AF65-F5344CB8AC3E}">
        <p14:creationId xmlns:p14="http://schemas.microsoft.com/office/powerpoint/2010/main" val="2168685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520" y="1124744"/>
            <a:ext cx="8964488" cy="5218192"/>
          </a:xfrm>
        </p:spPr>
        <p:txBody>
          <a:bodyPr>
            <a:normAutofit/>
          </a:bodyPr>
          <a:lstStyle/>
          <a:p>
            <a:pPr algn="just"/>
            <a:r>
              <a:rPr lang="es-PE" dirty="0">
                <a:latin typeface="Arial" pitchFamily="34" charset="0"/>
                <a:cs typeface="Arial" pitchFamily="34" charset="0"/>
              </a:rPr>
              <a:t>El patrón MVC fue una de las primeras ideas en el campo de las interfaces graficas de usuario y uno de los primeros trabajos en describir e implementar aplicaciones software en términos de sus diferentes </a:t>
            </a:r>
            <a:r>
              <a:rPr lang="es-PE" dirty="0" smtClean="0">
                <a:latin typeface="Arial" pitchFamily="34" charset="0"/>
                <a:cs typeface="Arial" pitchFamily="34" charset="0"/>
              </a:rPr>
              <a:t>funciones.</a:t>
            </a:r>
          </a:p>
          <a:p>
            <a:pPr algn="just"/>
            <a:r>
              <a:rPr lang="es-PE" dirty="0" smtClean="0">
                <a:latin typeface="Arial" pitchFamily="34" charset="0"/>
                <a:cs typeface="Arial" pitchFamily="34" charset="0"/>
              </a:rPr>
              <a:t>Fue </a:t>
            </a:r>
            <a:r>
              <a:rPr lang="es-PE" dirty="0">
                <a:latin typeface="Arial" pitchFamily="34" charset="0"/>
                <a:cs typeface="Arial" pitchFamily="34" charset="0"/>
              </a:rPr>
              <a:t>descrito por </a:t>
            </a:r>
            <a:r>
              <a:rPr lang="es-PE" dirty="0" smtClean="0">
                <a:latin typeface="Arial" pitchFamily="34" charset="0"/>
                <a:cs typeface="Arial" pitchFamily="34" charset="0"/>
              </a:rPr>
              <a:t> primera vez  por Trygve Reenskaug  en 1979.</a:t>
            </a:r>
          </a:p>
          <a:p>
            <a:pPr algn="just"/>
            <a:r>
              <a:rPr lang="es-PE" dirty="0" smtClean="0">
                <a:latin typeface="Arial" pitchFamily="34" charset="0"/>
                <a:cs typeface="Arial" pitchFamily="34" charset="0"/>
              </a:rPr>
              <a:t>Se definía como « el modulo que se ocupa de la entrada (de forma similar  a coma la vista «se ocupa de la salida»).</a:t>
            </a:r>
            <a:endParaRPr lang="es-PE" dirty="0">
              <a:latin typeface="Arial" pitchFamily="34" charset="0"/>
              <a:cs typeface="Arial" pitchFamily="34" charset="0"/>
            </a:endParaRPr>
          </a:p>
          <a:p>
            <a:pPr algn="just"/>
            <a:endParaRPr lang="es-PE" sz="2400" dirty="0">
              <a:latin typeface="Arial" pitchFamily="34" charset="0"/>
              <a:cs typeface="Arial" pitchFamily="34" charset="0"/>
            </a:endParaRPr>
          </a:p>
        </p:txBody>
      </p:sp>
    </p:spTree>
    <p:extLst>
      <p:ext uri="{BB962C8B-B14F-4D97-AF65-F5344CB8AC3E}">
        <p14:creationId xmlns:p14="http://schemas.microsoft.com/office/powerpoint/2010/main" val="2532608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55576" y="1196752"/>
            <a:ext cx="8229600" cy="1066800"/>
          </a:xfrm>
        </p:spPr>
        <p:txBody>
          <a:bodyPr/>
          <a:lstStyle/>
          <a:p>
            <a:r>
              <a:rPr lang="es-PE"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           ¿Qué es el  MVC?</a:t>
            </a:r>
            <a:endParaRPr lang="es-PE"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3" name="2 Marcador de contenido"/>
          <p:cNvSpPr>
            <a:spLocks noGrp="1"/>
          </p:cNvSpPr>
          <p:nvPr>
            <p:ph idx="1"/>
          </p:nvPr>
        </p:nvSpPr>
        <p:spPr>
          <a:xfrm>
            <a:off x="395536" y="3212976"/>
            <a:ext cx="8255184" cy="3028968"/>
          </a:xfrm>
        </p:spPr>
        <p:txBody>
          <a:bodyPr>
            <a:normAutofit/>
          </a:bodyPr>
          <a:lstStyle/>
          <a:p>
            <a:r>
              <a:rPr lang="es-PE" sz="3600" dirty="0" smtClean="0"/>
              <a:t>(MODEL VIEW CONTROLLER):Es un patrón de diseño que permite separar en capas nuestra aplicación para lograr  menor acoplamiento entre el  código.</a:t>
            </a:r>
            <a:endParaRPr lang="es-PE" sz="3600" dirty="0"/>
          </a:p>
        </p:txBody>
      </p:sp>
    </p:spTree>
    <p:extLst>
      <p:ext uri="{BB962C8B-B14F-4D97-AF65-F5344CB8AC3E}">
        <p14:creationId xmlns:p14="http://schemas.microsoft.com/office/powerpoint/2010/main" val="3852437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rot="20291134">
            <a:off x="-140083" y="1616360"/>
            <a:ext cx="9187721" cy="1130004"/>
          </a:xfrm>
        </p:spPr>
        <p:style>
          <a:lnRef idx="2">
            <a:schemeClr val="dk1"/>
          </a:lnRef>
          <a:fillRef idx="1">
            <a:schemeClr val="lt1"/>
          </a:fillRef>
          <a:effectRef idx="0">
            <a:schemeClr val="dk1"/>
          </a:effectRef>
          <a:fontRef idx="minor">
            <a:schemeClr val="dk1"/>
          </a:fontRef>
        </p:style>
        <p:txBody>
          <a:bodyPr>
            <a:normAutofit fontScale="90000"/>
          </a:bodyPr>
          <a:lstStyle/>
          <a:p>
            <a:r>
              <a:rPr lang="es-PE"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DESCRIPCION DEL PATRON MVC</a:t>
            </a:r>
            <a:endParaRPr lang="es-PE"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3" name="2 Marcador de contenido"/>
          <p:cNvSpPr>
            <a:spLocks noGrp="1"/>
          </p:cNvSpPr>
          <p:nvPr>
            <p:ph idx="1"/>
          </p:nvPr>
        </p:nvSpPr>
        <p:spPr>
          <a:xfrm>
            <a:off x="1979712" y="3878224"/>
            <a:ext cx="8229600" cy="2979776"/>
          </a:xfrm>
        </p:spPr>
        <p:txBody>
          <a:bodyPr/>
          <a:lstStyle/>
          <a:p>
            <a:r>
              <a:rPr lang="es-PE" dirty="0" smtClean="0"/>
              <a:t>CAPA DE DATOS (MODELO)</a:t>
            </a:r>
          </a:p>
          <a:p>
            <a:pPr marL="109728" indent="0">
              <a:buNone/>
            </a:pPr>
            <a:endParaRPr lang="es-PE" dirty="0" smtClean="0"/>
          </a:p>
          <a:p>
            <a:r>
              <a:rPr lang="es-PE" dirty="0" smtClean="0"/>
              <a:t>CAPA DE INTERFAZ (VISTA).</a:t>
            </a:r>
          </a:p>
          <a:p>
            <a:pPr marL="109728" indent="0">
              <a:buNone/>
            </a:pPr>
            <a:endParaRPr lang="es-PE" dirty="0" smtClean="0"/>
          </a:p>
          <a:p>
            <a:r>
              <a:rPr lang="es-PE" dirty="0" smtClean="0"/>
              <a:t>CAPA LOGICA (CONTROLADOR)</a:t>
            </a:r>
            <a:endParaRPr lang="es-PE" dirty="0"/>
          </a:p>
        </p:txBody>
      </p:sp>
    </p:spTree>
    <p:extLst>
      <p:ext uri="{BB962C8B-B14F-4D97-AF65-F5344CB8AC3E}">
        <p14:creationId xmlns:p14="http://schemas.microsoft.com/office/powerpoint/2010/main" val="3701655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76672"/>
            <a:ext cx="8229600" cy="1944216"/>
          </a:xfrm>
        </p:spPr>
        <p:txBody>
          <a:bodyPr>
            <a:noAutofit/>
          </a:bodyPr>
          <a:lstStyle/>
          <a:p>
            <a:pPr marL="342900" lvl="0" indent="-342900">
              <a:lnSpc>
                <a:spcPct val="115000"/>
              </a:lnSpc>
              <a:spcAft>
                <a:spcPts val="1000"/>
              </a:spcAft>
            </a:pPr>
            <a:r>
              <a:rPr lang="es-PE" sz="2800" dirty="0">
                <a:latin typeface="Arial Black" panose="020B0A04020102020204" pitchFamily="34" charset="0"/>
                <a:ea typeface="Calibri" panose="020F0502020204030204" pitchFamily="34" charset="0"/>
                <a:cs typeface="Times New Roman" panose="02020603050405020304" pitchFamily="18" charset="0"/>
              </a:rPr>
              <a:t>EL MODELO</a:t>
            </a:r>
            <a:r>
              <a:rPr lang="es-ES" sz="2800" dirty="0">
                <a:latin typeface="Calibri" panose="020F0502020204030204" pitchFamily="34" charset="0"/>
                <a:ea typeface="Calibri" panose="020F0502020204030204" pitchFamily="34" charset="0"/>
                <a:cs typeface="Times New Roman" panose="02020603050405020304" pitchFamily="18" charset="0"/>
              </a:rPr>
              <a:t/>
            </a:r>
            <a:br>
              <a:rPr lang="es-ES" sz="2800" dirty="0">
                <a:latin typeface="Calibri" panose="020F0502020204030204" pitchFamily="34" charset="0"/>
                <a:ea typeface="Calibri" panose="020F0502020204030204" pitchFamily="34" charset="0"/>
                <a:cs typeface="Times New Roman" panose="02020603050405020304" pitchFamily="18" charset="0"/>
              </a:rPr>
            </a:br>
            <a:r>
              <a:rPr lang="es-PE" sz="1800" dirty="0">
                <a:latin typeface="Cambria" panose="02040503050406030204" pitchFamily="18" charset="0"/>
                <a:ea typeface="Calibri" panose="020F0502020204030204" pitchFamily="34" charset="0"/>
                <a:cs typeface="Times New Roman" panose="02020603050405020304" pitchFamily="18" charset="0"/>
              </a:rPr>
              <a:t>Es la representación de la información con la cual el sistema opera, por lo tanto, gestiona todos los accesos a dicha información, tanto consultas como </a:t>
            </a:r>
            <a:r>
              <a:rPr lang="es-PE" sz="1800" dirty="0" smtClean="0">
                <a:latin typeface="Cambria" panose="02040503050406030204" pitchFamily="18" charset="0"/>
                <a:ea typeface="Calibri" panose="020F0502020204030204" pitchFamily="34" charset="0"/>
                <a:cs typeface="Times New Roman" panose="02020603050405020304" pitchFamily="18" charset="0"/>
              </a:rPr>
              <a:t>actualizaciones.</a:t>
            </a:r>
            <a:br>
              <a:rPr lang="es-PE" sz="1800" dirty="0" smtClean="0">
                <a:latin typeface="Cambria" panose="02040503050406030204" pitchFamily="18" charset="0"/>
                <a:ea typeface="Calibri" panose="020F0502020204030204" pitchFamily="34" charset="0"/>
                <a:cs typeface="Times New Roman" panose="02020603050405020304" pitchFamily="18" charset="0"/>
              </a:rPr>
            </a:br>
            <a:r>
              <a:rPr lang="es-PE" sz="1800" dirty="0"/>
              <a:t>Envía a la ‘vista’ aquella parte de la información que en cada momento se le solicita para que sea mostrada. </a:t>
            </a:r>
            <a:endParaRPr lang="es-ES" sz="1800" dirty="0"/>
          </a:p>
        </p:txBody>
      </p:sp>
      <p:sp>
        <p:nvSpPr>
          <p:cNvPr id="3" name="Marcador de contenido 2"/>
          <p:cNvSpPr>
            <a:spLocks noGrp="1"/>
          </p:cNvSpPr>
          <p:nvPr>
            <p:ph idx="1"/>
          </p:nvPr>
        </p:nvSpPr>
        <p:spPr>
          <a:xfrm>
            <a:off x="457200" y="2636912"/>
            <a:ext cx="8229600" cy="3937624"/>
          </a:xfrm>
        </p:spPr>
        <p:txBody>
          <a:bodyPr/>
          <a:lstStyle/>
          <a:p>
            <a:r>
              <a:rPr lang="es-PE" dirty="0"/>
              <a:t>EL </a:t>
            </a:r>
            <a:r>
              <a:rPr lang="es-PE" dirty="0" smtClean="0"/>
              <a:t>CONTROLADOR</a:t>
            </a:r>
            <a:endParaRPr lang="es-ES" dirty="0"/>
          </a:p>
          <a:p>
            <a:pPr marL="109728" indent="0">
              <a:buNone/>
            </a:pPr>
            <a:r>
              <a:rPr lang="es-ES" dirty="0" smtClean="0"/>
              <a:t> </a:t>
            </a:r>
            <a:r>
              <a:rPr lang="es-PE" sz="1600" dirty="0"/>
              <a:t>Es un intermediario entre las capas Modelo y Vista, el cual es responsable de actualizar el Modelo cuando el usuario manipula la Vista. También se puede entender que el Controlador lee o recolecta los datos desde la vista y se los envía al modelo. </a:t>
            </a:r>
            <a:endParaRPr lang="es-PE" sz="1600" dirty="0" smtClean="0"/>
          </a:p>
          <a:p>
            <a:pPr marL="109728" indent="0">
              <a:buNone/>
            </a:pPr>
            <a:endParaRPr lang="es-PE" sz="1600" dirty="0"/>
          </a:p>
          <a:p>
            <a:pPr algn="just">
              <a:lnSpc>
                <a:spcPct val="115000"/>
              </a:lnSpc>
              <a:spcAft>
                <a:spcPts val="1000"/>
              </a:spcAft>
            </a:pPr>
            <a:r>
              <a:rPr lang="es-PE" dirty="0"/>
              <a:t>LA VISTA</a:t>
            </a:r>
            <a:endParaRPr lang="es-ES" dirty="0"/>
          </a:p>
          <a:p>
            <a:pPr marL="109728" indent="0" algn="just">
              <a:lnSpc>
                <a:spcPct val="115000"/>
              </a:lnSpc>
              <a:spcAft>
                <a:spcPts val="1000"/>
              </a:spcAft>
              <a:buNone/>
            </a:pPr>
            <a:r>
              <a:rPr lang="es-PE" sz="1600" dirty="0" smtClean="0">
                <a:latin typeface="Cambria" panose="02040503050406030204" pitchFamily="18" charset="0"/>
                <a:ea typeface="Calibri" panose="020F0502020204030204" pitchFamily="34" charset="0"/>
                <a:cs typeface="Times New Roman" panose="02020603050405020304" pitchFamily="18" charset="0"/>
              </a:rPr>
              <a:t> Es </a:t>
            </a:r>
            <a:r>
              <a:rPr lang="es-PE" sz="1600" dirty="0">
                <a:latin typeface="Cambria" panose="02040503050406030204" pitchFamily="18" charset="0"/>
                <a:ea typeface="Calibri" panose="020F0502020204030204" pitchFamily="34" charset="0"/>
                <a:cs typeface="Times New Roman" panose="02020603050405020304" pitchFamily="18" charset="0"/>
              </a:rPr>
              <a:t>el responsable de mostrar toda o una porción de los datos de la aplicación, son los elementos que el usuario recibe y con los que puede interactuar.</a:t>
            </a:r>
            <a:endParaRPr lang="es-ES" sz="1600" dirty="0">
              <a:latin typeface="Calibri" panose="020F0502020204030204" pitchFamily="34" charset="0"/>
              <a:ea typeface="Calibri" panose="020F0502020204030204" pitchFamily="34" charset="0"/>
              <a:cs typeface="Times New Roman" panose="02020603050405020304" pitchFamily="18" charset="0"/>
            </a:endParaRPr>
          </a:p>
          <a:p>
            <a:pPr marL="109728" indent="0">
              <a:buNone/>
            </a:pPr>
            <a:endParaRPr lang="es-ES" sz="1600" dirty="0"/>
          </a:p>
        </p:txBody>
      </p:sp>
    </p:spTree>
    <p:extLst>
      <p:ext uri="{BB962C8B-B14F-4D97-AF65-F5344CB8AC3E}">
        <p14:creationId xmlns:p14="http://schemas.microsoft.com/office/powerpoint/2010/main" val="4236035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rot="20172849">
            <a:off x="-31613" y="2544519"/>
            <a:ext cx="9200922" cy="1780983"/>
          </a:xfrm>
        </p:spPr>
        <p:style>
          <a:lnRef idx="2">
            <a:schemeClr val="dk1"/>
          </a:lnRef>
          <a:fillRef idx="1">
            <a:schemeClr val="lt1"/>
          </a:fillRef>
          <a:effectRef idx="0">
            <a:schemeClr val="dk1"/>
          </a:effectRef>
          <a:fontRef idx="minor">
            <a:schemeClr val="dk1"/>
          </a:fontRef>
        </p:style>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s-PE" b="1" spc="50" dirty="0" smtClean="0">
                <a:ln w="11430"/>
                <a:solidFill>
                  <a:schemeClr val="tx1"/>
                </a:solidFill>
                <a:effectLst>
                  <a:outerShdw blurRad="76200" dist="50800" dir="5400000" algn="tl" rotWithShape="0">
                    <a:srgbClr val="000000">
                      <a:alpha val="65000"/>
                    </a:srgbClr>
                  </a:outerShdw>
                </a:effectLst>
              </a:rPr>
              <a:t>INTERACCION DE LOS                  COMPONENTES MVC</a:t>
            </a:r>
            <a:endParaRPr lang="es-PE" b="1" spc="50" dirty="0">
              <a:ln w="11430"/>
              <a:solidFill>
                <a:schemeClr val="tx1"/>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142484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27864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1006</TotalTime>
  <Words>709</Words>
  <Application>Microsoft Office PowerPoint</Application>
  <PresentationFormat>Presentación en pantalla (4:3)</PresentationFormat>
  <Paragraphs>55</Paragraphs>
  <Slides>16</Slides>
  <Notes>1</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16</vt:i4>
      </vt:variant>
    </vt:vector>
  </HeadingPairs>
  <TitlesOfParts>
    <vt:vector size="26" baseType="lpstr">
      <vt:lpstr>Arial</vt:lpstr>
      <vt:lpstr>Arial Black</vt:lpstr>
      <vt:lpstr>Calibri</vt:lpstr>
      <vt:lpstr>Cambria</vt:lpstr>
      <vt:lpstr>Georgia</vt:lpstr>
      <vt:lpstr>Times New Roman</vt:lpstr>
      <vt:lpstr>Trebuchet MS</vt:lpstr>
      <vt:lpstr>Wingdings</vt:lpstr>
      <vt:lpstr>Wingdings 2</vt:lpstr>
      <vt:lpstr>Urbano</vt:lpstr>
      <vt:lpstr>Presentación de PowerPoint</vt:lpstr>
      <vt:lpstr>Presentación de PowerPoint</vt:lpstr>
      <vt:lpstr>    HISTORIA DEL PATRON MVC</vt:lpstr>
      <vt:lpstr>Presentación de PowerPoint</vt:lpstr>
      <vt:lpstr>           ¿Qué es el  MVC?</vt:lpstr>
      <vt:lpstr>DESCRIPCION DEL PATRON MVC</vt:lpstr>
      <vt:lpstr>EL MODELO Es la representación de la información con la cual el sistema opera, por lo tanto, gestiona todos los accesos a dicha información, tanto consultas como actualizaciones. Envía a la ‘vista’ aquella parte de la información que en cada momento se le solicita para que sea mostrada. </vt:lpstr>
      <vt:lpstr>INTERACCION DE LOS                  COMPONENTES MVC</vt:lpstr>
      <vt:lpstr>Presentación de PowerPoint</vt:lpstr>
      <vt:lpstr>EJEMPLO DEL MVC</vt:lpstr>
      <vt:lpstr>Presentación de PowerPoint</vt:lpstr>
      <vt:lpstr>conclusiones</vt:lpstr>
      <vt:lpstr>Recomendaciones</vt:lpstr>
      <vt:lpstr>bibliografía</vt:lpstr>
      <vt:lpstr>               Anexos</vt:lpstr>
      <vt:lpstr>Presentación de PowerPoint</vt:lpstr>
    </vt:vector>
  </TitlesOfParts>
  <Company>Luffi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Luffi</dc:creator>
  <cp:lastModifiedBy>Docente UCH</cp:lastModifiedBy>
  <cp:revision>17</cp:revision>
  <dcterms:created xsi:type="dcterms:W3CDTF">2016-10-02T03:03:39Z</dcterms:created>
  <dcterms:modified xsi:type="dcterms:W3CDTF">2016-10-03T23:44:52Z</dcterms:modified>
</cp:coreProperties>
</file>