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7" r:id="rId4"/>
    <p:sldId id="268" r:id="rId5"/>
    <p:sldId id="269" r:id="rId6"/>
    <p:sldId id="272" r:id="rId7"/>
    <p:sldId id="273" r:id="rId8"/>
    <p:sldId id="270" r:id="rId9"/>
    <p:sldId id="274" r:id="rId10"/>
    <p:sldId id="271" r:id="rId11"/>
    <p:sldId id="275" r:id="rId12"/>
    <p:sldId id="276" r:id="rId13"/>
    <p:sldId id="26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7" autoAdjust="0"/>
    <p:restoredTop sz="94660"/>
  </p:normalViewPr>
  <p:slideViewPr>
    <p:cSldViewPr snapToGrid="0">
      <p:cViewPr varScale="1">
        <p:scale>
          <a:sx n="70" d="100"/>
          <a:sy n="70" d="100"/>
        </p:scale>
        <p:origin x="53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656A8-1EC0-4BAD-9F41-EE85AC532677}" type="datetimeFigureOut">
              <a:rPr lang="es-ES"/>
              <a:t>11/05/2017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FEABA-EC3A-4654-BAC1-D224DDB3A147}" type="slidenum">
              <a:rPr lang="es-ES"/>
              <a:t>‹Nº›</a:t>
            </a:fld>
            <a:endParaRPr lang="es-ES"/>
          </a:p>
        </p:txBody>
      </p:sp>
    </p:spTree>
    <p:extLst>
      <p:ext uri="{BB962C8B-B14F-4D97-AF65-F5344CB8AC3E}">
        <p14:creationId xmlns:p14="http://schemas.microsoft.com/office/powerpoint/2010/main" val="2773253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F9FEABA-EC3A-4654-BAC1-D224DDB3A147}" type="slidenum">
              <a:rPr lang="es-ES"/>
              <a:t>13</a:t>
            </a:fld>
            <a:endParaRPr lang="es-ES"/>
          </a:p>
        </p:txBody>
      </p:sp>
    </p:spTree>
    <p:extLst>
      <p:ext uri="{BB962C8B-B14F-4D97-AF65-F5344CB8AC3E}">
        <p14:creationId xmlns:p14="http://schemas.microsoft.com/office/powerpoint/2010/main" val="180962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ichelletorres.mx/patron-de-diseno-factory/" TargetMode="External"/><Relationship Id="rId2" Type="http://schemas.openxmlformats.org/officeDocument/2006/relationships/hyperlink" Target="https://vivekcek.wordpress.com/2013/03/17/simple-factory-vs-factory-method-vs-abstract-factory-by-example/" TargetMode="External"/><Relationship Id="rId1" Type="http://schemas.openxmlformats.org/officeDocument/2006/relationships/slideLayout" Target="../slideLayouts/slideLayout2.xml"/><Relationship Id="rId6" Type="http://schemas.openxmlformats.org/officeDocument/2006/relationships/hyperlink" Target="https://www.youtube.com/watch?v=Hv70AkGWhuM" TargetMode="External"/><Relationship Id="rId5" Type="http://schemas.openxmlformats.org/officeDocument/2006/relationships/hyperlink" Target="https://www.ecured.cu/Factory_Method" TargetMode="External"/><Relationship Id="rId4" Type="http://schemas.openxmlformats.org/officeDocument/2006/relationships/hyperlink" Target="http://lineadecodigo.com/patrones/patron-abstract-facto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hyperlink" Target="file:///L:\Archivos\Presentacion%20de%20Power%20Point\SimpleFactoryExample\dist\SimpleFactoryExample.jar"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87465" y="3491345"/>
            <a:ext cx="9433380" cy="1265254"/>
          </a:xfrm>
        </p:spPr>
        <p:txBody>
          <a:bodyPr/>
          <a:lstStyle/>
          <a:p>
            <a:r>
              <a:rPr lang="es-ES" dirty="0" smtClean="0"/>
              <a:t>PATRONES </a:t>
            </a:r>
            <a:r>
              <a:rPr lang="es-ES" dirty="0"/>
              <a:t>FACTORY</a:t>
            </a:r>
          </a:p>
        </p:txBody>
      </p:sp>
      <p:sp>
        <p:nvSpPr>
          <p:cNvPr id="3" name="Subtítulo 2"/>
          <p:cNvSpPr>
            <a:spLocks noGrp="1"/>
          </p:cNvSpPr>
          <p:nvPr>
            <p:ph type="subTitle" idx="1"/>
          </p:nvPr>
        </p:nvSpPr>
        <p:spPr>
          <a:xfrm>
            <a:off x="1154955" y="5208091"/>
            <a:ext cx="4102845" cy="861420"/>
          </a:xfrm>
        </p:spPr>
        <p:txBody>
          <a:bodyPr>
            <a:normAutofit fontScale="70000" lnSpcReduction="20000"/>
          </a:bodyPr>
          <a:lstStyle/>
          <a:p>
            <a:pPr marL="342900" indent="-342900">
              <a:buFont typeface="Arial" panose="020B0604020202020204" pitchFamily="34" charset="0"/>
              <a:buChar char="•"/>
            </a:pPr>
            <a:r>
              <a:rPr lang="es-ES" dirty="0"/>
              <a:t>ESPINOZA PONCIANO DENIS </a:t>
            </a:r>
          </a:p>
          <a:p>
            <a:pPr marL="342900" indent="-342900">
              <a:buFont typeface="Arial" panose="020B0604020202020204" pitchFamily="34" charset="0"/>
              <a:buChar char="•"/>
            </a:pPr>
            <a:r>
              <a:rPr lang="es-ES" dirty="0"/>
              <a:t>VENTOCILLA GOMERO FANNY </a:t>
            </a:r>
          </a:p>
          <a:p>
            <a:pPr marL="342900" indent="-342900">
              <a:buFont typeface="Arial" panose="020B0604020202020204" pitchFamily="34" charset="0"/>
              <a:buChar char="•"/>
            </a:pPr>
            <a:r>
              <a:rPr lang="es-ES" dirty="0"/>
              <a:t>SEÑAS SANDOVAL VALERIA</a:t>
            </a:r>
          </a:p>
          <a:p>
            <a:pPr marL="342900" indent="-342900">
              <a:buFont typeface="Arial" panose="020B0604020202020204" pitchFamily="34" charset="0"/>
              <a:buChar char="•"/>
            </a:pPr>
            <a:endParaRPr lang="es-ES" dirty="0"/>
          </a:p>
        </p:txBody>
      </p:sp>
      <p:pic>
        <p:nvPicPr>
          <p:cNvPr id="4" name="Imagen 3" descr="https://lh4.googleusercontent.com/EGBDsECa7OY_JqXbZ5A_jWJCgl6d04xx8zkUorfHICs6PBchAzZW83OCkInBivq9Rlsrc-qbvGIaRmJBGBxZjqnvfJTbzc3CXNENRm-XNTqsKTEvvGEvJadEThgMJfkzu9Lejn4j"/>
          <p:cNvPicPr/>
          <p:nvPr/>
        </p:nvPicPr>
        <p:blipFill>
          <a:blip r:embed="rId2">
            <a:extLst>
              <a:ext uri="{28A0092B-C50C-407E-A947-70E740481C1C}">
                <a14:useLocalDpi xmlns:a14="http://schemas.microsoft.com/office/drawing/2010/main" val="0"/>
              </a:ext>
            </a:extLst>
          </a:blip>
          <a:srcRect/>
          <a:stretch>
            <a:fillRect/>
          </a:stretch>
        </p:blipFill>
        <p:spPr bwMode="auto">
          <a:xfrm>
            <a:off x="1238682" y="856464"/>
            <a:ext cx="8987271" cy="2256126"/>
          </a:xfrm>
          <a:prstGeom prst="rect">
            <a:avLst/>
          </a:prstGeom>
          <a:noFill/>
          <a:ln>
            <a:noFill/>
          </a:ln>
        </p:spPr>
      </p:pic>
      <p:sp>
        <p:nvSpPr>
          <p:cNvPr id="5" name="Rectángulo 4"/>
          <p:cNvSpPr/>
          <p:nvPr/>
        </p:nvSpPr>
        <p:spPr>
          <a:xfrm>
            <a:off x="4513117" y="5244477"/>
            <a:ext cx="6096000" cy="825034"/>
          </a:xfrm>
          <a:prstGeom prst="rect">
            <a:avLst/>
          </a:prstGeom>
        </p:spPr>
        <p:txBody>
          <a:bodyPr>
            <a:spAutoFit/>
          </a:bodyPr>
          <a:lstStyle/>
          <a:p>
            <a:pPr algn="ctr">
              <a:lnSpc>
                <a:spcPct val="107000"/>
              </a:lnSpc>
              <a:spcAft>
                <a:spcPts val="0"/>
              </a:spcAft>
            </a:pPr>
            <a:r>
              <a:rPr lang="es-E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DOCENTE:</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E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CORONEL CASTILLO ERIC GUSTAVO</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ES" sz="105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p:cNvSpPr txBox="1"/>
          <p:nvPr/>
        </p:nvSpPr>
        <p:spPr>
          <a:xfrm>
            <a:off x="3605645" y="4672286"/>
            <a:ext cx="6915295" cy="369332"/>
          </a:xfrm>
          <a:prstGeom prst="rect">
            <a:avLst/>
          </a:prstGeom>
          <a:noFill/>
        </p:spPr>
        <p:txBody>
          <a:bodyPr wrap="square" rtlCol="0">
            <a:spAutoFit/>
          </a:bodyPr>
          <a:lstStyle/>
          <a:p>
            <a:pPr algn="r"/>
            <a:r>
              <a:rPr lang="es-ES" dirty="0"/>
              <a:t>INGENIERIA DE SISTEMAS E INFORMÀTICA</a:t>
            </a:r>
          </a:p>
        </p:txBody>
      </p:sp>
    </p:spTree>
    <p:extLst>
      <p:ext uri="{BB962C8B-B14F-4D97-AF65-F5344CB8AC3E}">
        <p14:creationId xmlns:p14="http://schemas.microsoft.com/office/powerpoint/2010/main" val="2432003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4400" dirty="0"/>
              <a:t>Fábrica Abstracta ( </a:t>
            </a:r>
            <a:r>
              <a:rPr lang="es-PE" sz="3200" i="1" dirty="0" err="1"/>
              <a:t>Abstract</a:t>
            </a:r>
            <a:r>
              <a:rPr lang="es-PE" sz="3200" i="1" dirty="0"/>
              <a:t> Factory </a:t>
            </a:r>
            <a:r>
              <a:rPr lang="es-PE" sz="4400" dirty="0" smtClean="0"/>
              <a:t>)</a:t>
            </a:r>
            <a:endParaRPr lang="es-PE" dirty="0"/>
          </a:p>
        </p:txBody>
      </p:sp>
      <p:sp>
        <p:nvSpPr>
          <p:cNvPr id="3" name="Marcador de contenido 2"/>
          <p:cNvSpPr>
            <a:spLocks noGrp="1"/>
          </p:cNvSpPr>
          <p:nvPr>
            <p:ph idx="1"/>
          </p:nvPr>
        </p:nvSpPr>
        <p:spPr>
          <a:xfrm>
            <a:off x="508174" y="1732878"/>
            <a:ext cx="2279967" cy="4905666"/>
          </a:xfrm>
        </p:spPr>
        <p:txBody>
          <a:bodyPr>
            <a:normAutofit/>
          </a:bodyPr>
          <a:lstStyle/>
          <a:p>
            <a:endParaRPr lang="es-ES" dirty="0" smtClean="0"/>
          </a:p>
          <a:p>
            <a:r>
              <a:rPr lang="es-PE" dirty="0"/>
              <a:t>Proporcionar una interfaz para crear familias de objetos  relacionados o dependientes  sin especificar sus clases concretas. </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204" y="1168287"/>
            <a:ext cx="9134856" cy="5572944"/>
          </a:xfrm>
          <a:prstGeom prst="rect">
            <a:avLst/>
          </a:prstGeom>
        </p:spPr>
      </p:pic>
    </p:spTree>
    <p:extLst>
      <p:ext uri="{BB962C8B-B14F-4D97-AF65-F5344CB8AC3E}">
        <p14:creationId xmlns:p14="http://schemas.microsoft.com/office/powerpoint/2010/main" val="557816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18882"/>
          </a:xfrm>
        </p:spPr>
        <p:txBody>
          <a:bodyPr/>
          <a:lstStyle/>
          <a:p>
            <a:r>
              <a:rPr lang="es-PE" sz="4000" dirty="0"/>
              <a:t>Fábrica Abstracta ( </a:t>
            </a:r>
            <a:r>
              <a:rPr lang="es-PE" sz="2800" i="1" dirty="0" err="1"/>
              <a:t>Abstract</a:t>
            </a:r>
            <a:r>
              <a:rPr lang="es-PE" sz="2800" i="1" dirty="0"/>
              <a:t> Factory </a:t>
            </a:r>
            <a:r>
              <a:rPr lang="es-PE" sz="4000" dirty="0"/>
              <a:t>)</a:t>
            </a:r>
            <a:endParaRPr lang="es-PE" dirty="0"/>
          </a:p>
        </p:txBody>
      </p:sp>
      <p:sp>
        <p:nvSpPr>
          <p:cNvPr id="3" name="Marcador de contenido 2"/>
          <p:cNvSpPr>
            <a:spLocks noGrp="1"/>
          </p:cNvSpPr>
          <p:nvPr>
            <p:ph sz="half" idx="1"/>
          </p:nvPr>
        </p:nvSpPr>
        <p:spPr>
          <a:xfrm>
            <a:off x="646111" y="1621662"/>
            <a:ext cx="4396339" cy="4834001"/>
          </a:xfrm>
        </p:spPr>
        <p:txBody>
          <a:bodyPr>
            <a:normAutofit fontScale="92500" lnSpcReduction="20000"/>
          </a:bodyPr>
          <a:lstStyle/>
          <a:p>
            <a:r>
              <a:rPr lang="es-ES" sz="2400" dirty="0"/>
              <a:t>Se enfoca en la creación de una interface que facilite la creación de objetos que se organizan por diferentes subclases. Esto ocurre con frecuencia cuando se hace uso de la herencia. Una clase abstracta se genera conteniendo los atributos generales, y después se crean clases para objetos específicos. Para evitar llamar constructores específicos se deben crear interfaces que nos ayuden en estas tareas.</a:t>
            </a:r>
            <a:endParaRPr lang="es-ES" sz="2400" dirty="0">
              <a:solidFill>
                <a:srgbClr val="FFFFFF"/>
              </a:solidFill>
            </a:endParaRPr>
          </a:p>
          <a:p>
            <a:endParaRPr lang="es-PE" dirty="0"/>
          </a:p>
        </p:txBody>
      </p:sp>
      <p:sp>
        <p:nvSpPr>
          <p:cNvPr id="4" name="Marcador de contenido 3"/>
          <p:cNvSpPr>
            <a:spLocks noGrp="1"/>
          </p:cNvSpPr>
          <p:nvPr>
            <p:ph sz="half" idx="2"/>
          </p:nvPr>
        </p:nvSpPr>
        <p:spPr>
          <a:xfrm>
            <a:off x="5654493" y="1621662"/>
            <a:ext cx="4751379" cy="4634675"/>
          </a:xfrm>
        </p:spPr>
        <p:txBody>
          <a:bodyPr>
            <a:normAutofit fontScale="92500" lnSpcReduction="20000"/>
          </a:bodyPr>
          <a:lstStyle/>
          <a:p>
            <a:pPr marL="0" indent="0">
              <a:buNone/>
            </a:pPr>
            <a:r>
              <a:rPr lang="es-PE" sz="2200" b="1" dirty="0"/>
              <a:t>Uso el patrón de Fábrica Abstracto cuando </a:t>
            </a:r>
            <a:r>
              <a:rPr lang="es-PE" sz="2200" b="1" dirty="0" smtClean="0"/>
              <a:t>:</a:t>
            </a:r>
          </a:p>
          <a:p>
            <a:pPr marL="0" indent="0">
              <a:buNone/>
            </a:pPr>
            <a:endParaRPr lang="es-PE" sz="2200" b="1" dirty="0"/>
          </a:p>
          <a:p>
            <a:r>
              <a:rPr lang="es-PE" sz="2200" dirty="0" smtClean="0"/>
              <a:t>Un </a:t>
            </a:r>
            <a:r>
              <a:rPr lang="es-PE" sz="2200" dirty="0"/>
              <a:t>sistema tendría que ser independiente de cómo  sus productos están creados, compuestos, y representó</a:t>
            </a:r>
            <a:r>
              <a:rPr lang="es-PE" sz="2200" dirty="0" smtClean="0"/>
              <a:t>.</a:t>
            </a:r>
          </a:p>
          <a:p>
            <a:r>
              <a:rPr lang="es-PE" sz="2200" dirty="0" smtClean="0"/>
              <a:t>Un </a:t>
            </a:r>
            <a:r>
              <a:rPr lang="es-PE" sz="2200" dirty="0"/>
              <a:t>sistema tendría que ser configurado con  </a:t>
            </a:r>
            <a:r>
              <a:rPr lang="es-PE" sz="2200" dirty="0" smtClean="0"/>
              <a:t>una </a:t>
            </a:r>
            <a:r>
              <a:rPr lang="es-PE" sz="2200" dirty="0"/>
              <a:t>de familias </a:t>
            </a:r>
            <a:r>
              <a:rPr lang="es-PE" sz="2200" dirty="0" smtClean="0"/>
              <a:t>de múltiples productos.</a:t>
            </a:r>
          </a:p>
          <a:p>
            <a:r>
              <a:rPr lang="es-PE" sz="2200" dirty="0" smtClean="0"/>
              <a:t>Quieres </a:t>
            </a:r>
            <a:r>
              <a:rPr lang="es-PE" sz="2200" dirty="0"/>
              <a:t>proporcionar una biblioteca de clase de productos, y  quieres revelar justo sus interfaces, no sus implementaciones. </a:t>
            </a:r>
          </a:p>
        </p:txBody>
      </p:sp>
    </p:spTree>
    <p:extLst>
      <p:ext uri="{BB962C8B-B14F-4D97-AF65-F5344CB8AC3E}">
        <p14:creationId xmlns:p14="http://schemas.microsoft.com/office/powerpoint/2010/main" val="2337857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4400" dirty="0"/>
              <a:t>Fábrica Abstracta ( </a:t>
            </a:r>
            <a:r>
              <a:rPr lang="es-PE" sz="3200" i="1" dirty="0" err="1"/>
              <a:t>Abstract</a:t>
            </a:r>
            <a:r>
              <a:rPr lang="es-PE" sz="3200" i="1" dirty="0"/>
              <a:t> Factory </a:t>
            </a:r>
            <a:r>
              <a:rPr lang="es-PE" sz="4400" dirty="0"/>
              <a:t>)</a:t>
            </a:r>
            <a:endParaRPr lang="es-PE" dirty="0"/>
          </a:p>
        </p:txBody>
      </p:sp>
      <p:sp>
        <p:nvSpPr>
          <p:cNvPr id="3" name="Marcador de contenido 2"/>
          <p:cNvSpPr>
            <a:spLocks noGrp="1"/>
          </p:cNvSpPr>
          <p:nvPr>
            <p:ph idx="1"/>
          </p:nvPr>
        </p:nvSpPr>
        <p:spPr>
          <a:xfrm>
            <a:off x="737552" y="1554480"/>
            <a:ext cx="10299256" cy="4828032"/>
          </a:xfrm>
        </p:spPr>
        <p:txBody>
          <a:bodyPr>
            <a:normAutofit fontScale="92500" lnSpcReduction="10000"/>
          </a:bodyPr>
          <a:lstStyle/>
          <a:p>
            <a:pPr marL="0" indent="0">
              <a:buNone/>
            </a:pPr>
            <a:r>
              <a:rPr lang="es-PE" sz="2200" b="1" dirty="0" smtClean="0"/>
              <a:t>Participantes del patrón:</a:t>
            </a:r>
            <a:endParaRPr lang="es-PE" sz="2200" b="1" dirty="0"/>
          </a:p>
          <a:p>
            <a:r>
              <a:rPr lang="es-PE" b="1" dirty="0" err="1" smtClean="0"/>
              <a:t>AbstractFactory</a:t>
            </a:r>
            <a:r>
              <a:rPr lang="es-PE" dirty="0" smtClean="0"/>
              <a:t> </a:t>
            </a:r>
            <a:endParaRPr lang="es-PE" dirty="0"/>
          </a:p>
          <a:p>
            <a:pPr marL="400050" lvl="1" indent="0">
              <a:buNone/>
            </a:pPr>
            <a:r>
              <a:rPr lang="es-PE" sz="2100" dirty="0" smtClean="0"/>
              <a:t>Declara </a:t>
            </a:r>
            <a:r>
              <a:rPr lang="es-PE" sz="2100" dirty="0"/>
              <a:t>una interfaz para operaciones que crea objetos de </a:t>
            </a:r>
            <a:r>
              <a:rPr lang="es-PE" sz="2100" dirty="0" smtClean="0"/>
              <a:t>producto </a:t>
            </a:r>
            <a:r>
              <a:rPr lang="es-PE" sz="2100" dirty="0"/>
              <a:t>abstracto. </a:t>
            </a:r>
            <a:endParaRPr lang="es-PE" sz="2100" dirty="0" smtClean="0"/>
          </a:p>
          <a:p>
            <a:r>
              <a:rPr lang="es-PE" b="1" dirty="0" err="1" smtClean="0"/>
              <a:t>ConcreteFactory</a:t>
            </a:r>
            <a:endParaRPr lang="es-PE" b="1" dirty="0" smtClean="0"/>
          </a:p>
          <a:p>
            <a:pPr marL="400050" lvl="1" indent="0">
              <a:buNone/>
            </a:pPr>
            <a:r>
              <a:rPr lang="es-PE" sz="2100" dirty="0" smtClean="0"/>
              <a:t>Implementa </a:t>
            </a:r>
            <a:r>
              <a:rPr lang="es-PE" sz="2100" dirty="0"/>
              <a:t>las operaciones para crear objetos de producto concreto. </a:t>
            </a:r>
            <a:endParaRPr lang="es-PE" sz="2100" dirty="0" smtClean="0"/>
          </a:p>
          <a:p>
            <a:r>
              <a:rPr lang="es-PE" b="1" dirty="0" err="1" smtClean="0"/>
              <a:t>AbstractProduct</a:t>
            </a:r>
            <a:endParaRPr lang="es-PE" b="1" dirty="0" smtClean="0"/>
          </a:p>
          <a:p>
            <a:pPr marL="400050" lvl="1" indent="0">
              <a:buNone/>
            </a:pPr>
            <a:r>
              <a:rPr lang="es-PE" sz="2100" dirty="0" smtClean="0"/>
              <a:t>Declara </a:t>
            </a:r>
            <a:r>
              <a:rPr lang="es-PE" sz="2100" dirty="0"/>
              <a:t>una interfaz para un tipo de objeto de producto. </a:t>
            </a:r>
            <a:endParaRPr lang="es-PE" sz="2100" dirty="0" smtClean="0"/>
          </a:p>
          <a:p>
            <a:r>
              <a:rPr lang="es-PE" b="1" dirty="0" err="1" smtClean="0"/>
              <a:t>ConcreteProduct</a:t>
            </a:r>
            <a:endParaRPr lang="es-PE" dirty="0"/>
          </a:p>
          <a:p>
            <a:pPr marL="400050" lvl="1" indent="0">
              <a:buNone/>
            </a:pPr>
            <a:r>
              <a:rPr lang="es-PE" sz="2100" dirty="0" smtClean="0"/>
              <a:t>Define </a:t>
            </a:r>
            <a:r>
              <a:rPr lang="es-PE" sz="2100" dirty="0"/>
              <a:t>un objeto de producto para  ser creado por  la fábrica concreta correspondiente</a:t>
            </a:r>
            <a:r>
              <a:rPr lang="es-PE" dirty="0" smtClean="0"/>
              <a:t>. </a:t>
            </a:r>
          </a:p>
          <a:p>
            <a:r>
              <a:rPr lang="es-PE" b="1" dirty="0" smtClean="0"/>
              <a:t>Cliente</a:t>
            </a:r>
            <a:endParaRPr lang="es-PE" dirty="0"/>
          </a:p>
          <a:p>
            <a:pPr marL="400050" lvl="1" indent="0">
              <a:buNone/>
            </a:pPr>
            <a:r>
              <a:rPr lang="es-PE" sz="2100" dirty="0" smtClean="0"/>
              <a:t>Usos de las </a:t>
            </a:r>
            <a:r>
              <a:rPr lang="es-PE" sz="2100" dirty="0"/>
              <a:t>interfaces únicas </a:t>
            </a:r>
            <a:r>
              <a:rPr lang="es-PE" sz="2100" dirty="0" smtClean="0"/>
              <a:t>declarados </a:t>
            </a:r>
            <a:r>
              <a:rPr lang="es-PE" sz="2100" dirty="0"/>
              <a:t>por </a:t>
            </a:r>
            <a:r>
              <a:rPr lang="es-PE" sz="2100" dirty="0" err="1"/>
              <a:t>AbstractFactory</a:t>
            </a:r>
            <a:r>
              <a:rPr lang="es-PE" sz="2100" dirty="0"/>
              <a:t> y </a:t>
            </a:r>
            <a:r>
              <a:rPr lang="es-PE" sz="2100" dirty="0" err="1"/>
              <a:t>AbstractProduct</a:t>
            </a:r>
            <a:r>
              <a:rPr lang="es-PE" sz="2100" dirty="0"/>
              <a:t> clases. </a:t>
            </a:r>
          </a:p>
        </p:txBody>
      </p:sp>
    </p:spTree>
    <p:extLst>
      <p:ext uri="{BB962C8B-B14F-4D97-AF65-F5344CB8AC3E}">
        <p14:creationId xmlns:p14="http://schemas.microsoft.com/office/powerpoint/2010/main" val="3272655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a:t>
            </a:r>
            <a:endParaRPr lang="es-ES" dirty="0">
              <a:solidFill>
                <a:srgbClr val="EBEBEB"/>
              </a:solidFill>
              <a:latin typeface="Century Gothic"/>
            </a:endParaRPr>
          </a:p>
        </p:txBody>
      </p:sp>
      <p:sp>
        <p:nvSpPr>
          <p:cNvPr id="3" name="Marcador de contenido 2"/>
          <p:cNvSpPr>
            <a:spLocks noGrp="1"/>
          </p:cNvSpPr>
          <p:nvPr>
            <p:ph idx="1"/>
          </p:nvPr>
        </p:nvSpPr>
        <p:spPr>
          <a:xfrm>
            <a:off x="1535112" y="1853248"/>
            <a:ext cx="8946541" cy="4195481"/>
          </a:xfrm>
        </p:spPr>
        <p:txBody>
          <a:bodyPr vert="horz" lIns="91440" tIns="45720" rIns="91440" bIns="45720" rtlCol="0" anchor="t">
            <a:normAutofit/>
          </a:bodyPr>
          <a:lstStyle/>
          <a:p>
            <a:r>
              <a:rPr lang="es-ES" sz="3200" dirty="0" smtClean="0">
                <a:solidFill>
                  <a:srgbClr val="FFFFFF"/>
                </a:solidFill>
              </a:rPr>
              <a:t>Los patrones de diseño son la mejor herramienta para el desarrollo de software.</a:t>
            </a:r>
          </a:p>
          <a:p>
            <a:pPr marL="0" indent="0">
              <a:buNone/>
            </a:pPr>
            <a:r>
              <a:rPr lang="es-ES" sz="3200" dirty="0" smtClean="0">
                <a:solidFill>
                  <a:srgbClr val="FFFFFF"/>
                </a:solidFill>
              </a:rPr>
              <a:t>   Además debemos de tener en cuenta</a:t>
            </a:r>
          </a:p>
          <a:p>
            <a:pPr marL="0" indent="0">
              <a:buNone/>
            </a:pPr>
            <a:r>
              <a:rPr lang="es-ES" sz="3200" dirty="0" smtClean="0">
                <a:solidFill>
                  <a:srgbClr val="FFFFFF"/>
                </a:solidFill>
              </a:rPr>
              <a:t>   cuando debemos aplicar los diferentes</a:t>
            </a:r>
          </a:p>
          <a:p>
            <a:pPr marL="0" indent="0">
              <a:buNone/>
            </a:pPr>
            <a:r>
              <a:rPr lang="es-ES" sz="3200" dirty="0">
                <a:solidFill>
                  <a:srgbClr val="FFFFFF"/>
                </a:solidFill>
              </a:rPr>
              <a:t> </a:t>
            </a:r>
            <a:r>
              <a:rPr lang="es-ES" sz="3200" dirty="0" smtClean="0">
                <a:solidFill>
                  <a:srgbClr val="FFFFFF"/>
                </a:solidFill>
              </a:rPr>
              <a:t>  patrones.</a:t>
            </a:r>
            <a:endParaRPr lang="es-ES" sz="3200" dirty="0">
              <a:solidFill>
                <a:srgbClr val="FFFFFF"/>
              </a:solidFill>
            </a:endParaRPr>
          </a:p>
        </p:txBody>
      </p:sp>
    </p:spTree>
    <p:extLst>
      <p:ext uri="{BB962C8B-B14F-4D97-AF65-F5344CB8AC3E}">
        <p14:creationId xmlns:p14="http://schemas.microsoft.com/office/powerpoint/2010/main" val="2068146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Bibliografías</a:t>
            </a:r>
            <a:endParaRPr lang="es-PE" dirty="0"/>
          </a:p>
        </p:txBody>
      </p:sp>
      <p:sp>
        <p:nvSpPr>
          <p:cNvPr id="3" name="2 Marcador de contenido"/>
          <p:cNvSpPr>
            <a:spLocks noGrp="1"/>
          </p:cNvSpPr>
          <p:nvPr>
            <p:ph idx="1"/>
          </p:nvPr>
        </p:nvSpPr>
        <p:spPr/>
        <p:txBody>
          <a:bodyPr/>
          <a:lstStyle/>
          <a:p>
            <a:r>
              <a:rPr lang="es-PE" dirty="0">
                <a:hlinkClick r:id="rId2"/>
              </a:rPr>
              <a:t>https://vivekcek.wordpress.com/2013/03/17/simple-factory-vs-factory-method-vs-abstract-factory-by-example</a:t>
            </a:r>
            <a:r>
              <a:rPr lang="es-PE" dirty="0" smtClean="0">
                <a:hlinkClick r:id="rId2"/>
              </a:rPr>
              <a:t>/</a:t>
            </a:r>
            <a:endParaRPr lang="es-PE" dirty="0" smtClean="0"/>
          </a:p>
          <a:p>
            <a:r>
              <a:rPr lang="es-PE" dirty="0">
                <a:hlinkClick r:id="rId3"/>
              </a:rPr>
              <a:t>http://michelletorres.mx/patron-de-diseno-factory</a:t>
            </a:r>
            <a:r>
              <a:rPr lang="es-PE" dirty="0" smtClean="0">
                <a:hlinkClick r:id="rId3"/>
              </a:rPr>
              <a:t>/</a:t>
            </a:r>
            <a:endParaRPr lang="es-PE" dirty="0" smtClean="0"/>
          </a:p>
          <a:p>
            <a:r>
              <a:rPr lang="es-PE" dirty="0">
                <a:hlinkClick r:id="rId4"/>
              </a:rPr>
              <a:t>http://lineadecodigo.com/patrones/patron-abstract-factory</a:t>
            </a:r>
            <a:r>
              <a:rPr lang="es-PE" dirty="0" smtClean="0">
                <a:hlinkClick r:id="rId4"/>
              </a:rPr>
              <a:t>/</a:t>
            </a:r>
            <a:endParaRPr lang="es-PE" dirty="0" smtClean="0"/>
          </a:p>
          <a:p>
            <a:r>
              <a:rPr lang="es-PE" dirty="0">
                <a:hlinkClick r:id="rId5"/>
              </a:rPr>
              <a:t>https://</a:t>
            </a:r>
            <a:r>
              <a:rPr lang="es-PE" dirty="0" smtClean="0">
                <a:hlinkClick r:id="rId5"/>
              </a:rPr>
              <a:t>www.ecured.cu/Factory_Method</a:t>
            </a:r>
            <a:endParaRPr lang="es-PE" dirty="0" smtClean="0"/>
          </a:p>
          <a:p>
            <a:r>
              <a:rPr lang="es-PE">
                <a:hlinkClick r:id="rId6"/>
              </a:rPr>
              <a:t>https://</a:t>
            </a:r>
            <a:r>
              <a:rPr lang="es-PE" smtClean="0">
                <a:hlinkClick r:id="rId6"/>
              </a:rPr>
              <a:t>www.youtube.com/watch?v=Hv70AkGWhuM</a:t>
            </a:r>
            <a:endParaRPr lang="es-PE" smtClean="0"/>
          </a:p>
          <a:p>
            <a:endParaRPr lang="es-PE" dirty="0" smtClean="0"/>
          </a:p>
          <a:p>
            <a:endParaRPr lang="es-PE" dirty="0"/>
          </a:p>
        </p:txBody>
      </p:sp>
    </p:spTree>
    <p:extLst>
      <p:ext uri="{BB962C8B-B14F-4D97-AF65-F5344CB8AC3E}">
        <p14:creationId xmlns:p14="http://schemas.microsoft.com/office/powerpoint/2010/main" val="1991335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extLst>
              <p:ext uri="{D42A27DB-BD31-4B8C-83A1-F6EECF244321}">
                <p14:modId xmlns:p14="http://schemas.microsoft.com/office/powerpoint/2010/main" val="2487910048"/>
              </p:ext>
            </p:extLst>
          </p:nvPr>
        </p:nvSpPr>
        <p:spPr>
          <a:xfrm>
            <a:off x="646111" y="452718"/>
            <a:ext cx="9404723" cy="742237"/>
          </a:xfrm>
        </p:spPr>
        <p:txBody>
          <a:bodyPr/>
          <a:lstStyle/>
          <a:p>
            <a:r>
              <a:rPr lang="es-ES" dirty="0" smtClean="0">
                <a:solidFill>
                  <a:srgbClr val="FFFFFF"/>
                </a:solidFill>
              </a:rPr>
              <a:t>¿QUE ES UN PATRON DE DISEÑO?</a:t>
            </a:r>
            <a:endParaRPr lang="es-ES" dirty="0">
              <a:solidFill>
                <a:srgbClr val="FFFFFF"/>
              </a:solidFill>
            </a:endParaRPr>
          </a:p>
          <a:p>
            <a:endParaRPr lang="es-ES" dirty="0"/>
          </a:p>
        </p:txBody>
      </p:sp>
      <p:sp>
        <p:nvSpPr>
          <p:cNvPr id="3" name="Marcador de contenido 2"/>
          <p:cNvSpPr>
            <a:spLocks noGrp="1"/>
          </p:cNvSpPr>
          <p:nvPr>
            <p:ph idx="1"/>
          </p:nvPr>
        </p:nvSpPr>
        <p:spPr>
          <a:xfrm>
            <a:off x="1424066" y="1724025"/>
            <a:ext cx="7674964" cy="4511883"/>
          </a:xfrm>
        </p:spPr>
        <p:txBody>
          <a:bodyPr vert="horz" lIns="91440" tIns="45720" rIns="91440" bIns="45720" rtlCol="0" anchor="t">
            <a:normAutofit/>
          </a:bodyPr>
          <a:lstStyle/>
          <a:p>
            <a:r>
              <a:rPr lang="es-PE" sz="2800" dirty="0" smtClean="0">
                <a:solidFill>
                  <a:srgbClr val="FFFFFF"/>
                </a:solidFill>
              </a:rPr>
              <a:t>Es una solución </a:t>
            </a:r>
            <a:r>
              <a:rPr lang="es-PE" sz="2800" dirty="0">
                <a:solidFill>
                  <a:srgbClr val="FFFFFF"/>
                </a:solidFill>
              </a:rPr>
              <a:t>de diseño a un problema recurrente en </a:t>
            </a:r>
            <a:r>
              <a:rPr lang="es-PE" sz="2800" dirty="0" smtClean="0">
                <a:solidFill>
                  <a:srgbClr val="FFFFFF"/>
                </a:solidFill>
              </a:rPr>
              <a:t>un contexto particular.</a:t>
            </a:r>
          </a:p>
          <a:p>
            <a:pPr marL="0" indent="0">
              <a:buNone/>
            </a:pPr>
            <a:endParaRPr lang="es-ES" sz="2800" dirty="0">
              <a:solidFill>
                <a:srgbClr val="FFFFFF"/>
              </a:solidFill>
            </a:endParaRPr>
          </a:p>
          <a:p>
            <a:pPr marL="0" indent="0">
              <a:buNone/>
            </a:pPr>
            <a:r>
              <a:rPr lang="es-ES" sz="2800" dirty="0" smtClean="0">
                <a:solidFill>
                  <a:srgbClr val="FFFFFF"/>
                </a:solidFill>
              </a:rPr>
              <a:t>Explicación:</a:t>
            </a:r>
          </a:p>
          <a:p>
            <a:pPr marL="0" indent="0">
              <a:buNone/>
            </a:pPr>
            <a:r>
              <a:rPr lang="es-ES" sz="2800" dirty="0" smtClean="0">
                <a:solidFill>
                  <a:srgbClr val="FFFFFF"/>
                </a:solidFill>
              </a:rPr>
              <a:t>Los patrones de diseño son soluciones ya probadas a problemas de desarrollo de software que tienen una estructura similar.</a:t>
            </a:r>
          </a:p>
        </p:txBody>
      </p:sp>
    </p:spTree>
    <p:extLst>
      <p:ext uri="{BB962C8B-B14F-4D97-AF65-F5344CB8AC3E}">
        <p14:creationId xmlns:p14="http://schemas.microsoft.com/office/powerpoint/2010/main" val="9838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2" y="452718"/>
            <a:ext cx="8977574" cy="1400530"/>
          </a:xfrm>
        </p:spPr>
        <p:txBody>
          <a:bodyPr/>
          <a:lstStyle/>
          <a:p>
            <a:r>
              <a:rPr lang="es-PE" dirty="0" smtClean="0"/>
              <a:t>CLASIFICACIÓN DE LOS PATRONES DE DISEÑO</a:t>
            </a:r>
            <a:endParaRPr lang="es-PE" dirty="0"/>
          </a:p>
        </p:txBody>
      </p:sp>
      <p:sp>
        <p:nvSpPr>
          <p:cNvPr id="3" name="Marcador de contenido 2"/>
          <p:cNvSpPr>
            <a:spLocks noGrp="1"/>
          </p:cNvSpPr>
          <p:nvPr>
            <p:ph idx="1"/>
          </p:nvPr>
        </p:nvSpPr>
        <p:spPr>
          <a:xfrm>
            <a:off x="1193252" y="2443396"/>
            <a:ext cx="8670276" cy="4266664"/>
          </a:xfrm>
        </p:spPr>
        <p:txBody>
          <a:bodyPr>
            <a:noAutofit/>
          </a:bodyPr>
          <a:lstStyle/>
          <a:p>
            <a:r>
              <a:rPr lang="es-PE" sz="2400" b="1" dirty="0"/>
              <a:t>De </a:t>
            </a:r>
            <a:r>
              <a:rPr lang="es-PE" sz="2400" b="1" dirty="0" smtClean="0"/>
              <a:t>creación: </a:t>
            </a:r>
            <a:r>
              <a:rPr lang="es-PE" sz="2400" dirty="0" smtClean="0"/>
              <a:t>Se encargan del proceso </a:t>
            </a:r>
            <a:r>
              <a:rPr lang="es-PE" sz="2400" dirty="0"/>
              <a:t>de creación de </a:t>
            </a:r>
            <a:r>
              <a:rPr lang="es-PE" sz="2400" dirty="0" smtClean="0"/>
              <a:t>objetos.</a:t>
            </a:r>
          </a:p>
          <a:p>
            <a:pPr marL="0" indent="0">
              <a:buNone/>
            </a:pPr>
            <a:endParaRPr lang="es-PE" sz="2400" dirty="0" smtClean="0"/>
          </a:p>
          <a:p>
            <a:r>
              <a:rPr lang="es-PE" sz="2400" b="1" dirty="0" smtClean="0"/>
              <a:t>De estructura: </a:t>
            </a:r>
            <a:r>
              <a:rPr lang="es-PE" sz="2400" dirty="0" smtClean="0"/>
              <a:t>Se ocupan de como las clases y objetos se agrupan, para formar estructuras mas grandes.</a:t>
            </a:r>
          </a:p>
          <a:p>
            <a:pPr marL="0" indent="0">
              <a:buNone/>
            </a:pPr>
            <a:endParaRPr lang="es-PE" sz="2400" dirty="0" smtClean="0"/>
          </a:p>
          <a:p>
            <a:r>
              <a:rPr lang="es-PE" sz="2400" b="1" dirty="0" smtClean="0"/>
              <a:t>De comportamiento: </a:t>
            </a:r>
            <a:r>
              <a:rPr lang="es-PE" sz="2400" dirty="0" smtClean="0"/>
              <a:t>Se encargan de la forma en que interactúan las distintas clases u objetos.</a:t>
            </a:r>
          </a:p>
        </p:txBody>
      </p:sp>
    </p:spTree>
    <p:extLst>
      <p:ext uri="{BB962C8B-B14F-4D97-AF65-F5344CB8AC3E}">
        <p14:creationId xmlns:p14="http://schemas.microsoft.com/office/powerpoint/2010/main" val="4240864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865673"/>
            <a:ext cx="9404723" cy="1400530"/>
          </a:xfrm>
        </p:spPr>
        <p:txBody>
          <a:bodyPr/>
          <a:lstStyle/>
          <a:p>
            <a:r>
              <a:rPr lang="es-PE" dirty="0" smtClean="0"/>
              <a:t>PATRONES A TRATAR</a:t>
            </a:r>
            <a:endParaRPr lang="es-PE" dirty="0"/>
          </a:p>
        </p:txBody>
      </p:sp>
      <p:sp>
        <p:nvSpPr>
          <p:cNvPr id="3" name="Marcador de contenido 2"/>
          <p:cNvSpPr>
            <a:spLocks noGrp="1"/>
          </p:cNvSpPr>
          <p:nvPr>
            <p:ph idx="1"/>
          </p:nvPr>
        </p:nvSpPr>
        <p:spPr>
          <a:xfrm>
            <a:off x="1177052" y="2266203"/>
            <a:ext cx="10208702" cy="3898623"/>
          </a:xfrm>
        </p:spPr>
        <p:txBody>
          <a:bodyPr>
            <a:normAutofit/>
          </a:bodyPr>
          <a:lstStyle/>
          <a:p>
            <a:pPr>
              <a:lnSpc>
                <a:spcPct val="150000"/>
              </a:lnSpc>
            </a:pPr>
            <a:r>
              <a:rPr lang="es-PE" sz="4000" dirty="0" smtClean="0"/>
              <a:t>Fábrica Simple ( </a:t>
            </a:r>
            <a:r>
              <a:rPr lang="es-PE" sz="2800" i="1" dirty="0" smtClean="0"/>
              <a:t>Simple Factory</a:t>
            </a:r>
            <a:r>
              <a:rPr lang="es-PE" sz="2800" dirty="0" smtClean="0"/>
              <a:t> </a:t>
            </a:r>
            <a:r>
              <a:rPr lang="es-PE" sz="4000" dirty="0" smtClean="0"/>
              <a:t>)</a:t>
            </a:r>
          </a:p>
          <a:p>
            <a:pPr>
              <a:lnSpc>
                <a:spcPct val="150000"/>
              </a:lnSpc>
            </a:pPr>
            <a:r>
              <a:rPr lang="es-PE" sz="4000" dirty="0" smtClean="0"/>
              <a:t>Método </a:t>
            </a:r>
            <a:r>
              <a:rPr lang="es-PE" sz="4000" dirty="0"/>
              <a:t>de </a:t>
            </a:r>
            <a:r>
              <a:rPr lang="es-PE" sz="4000" dirty="0" smtClean="0"/>
              <a:t>Fabricación ( </a:t>
            </a:r>
            <a:r>
              <a:rPr lang="es-PE" sz="2800" i="1" dirty="0" smtClean="0"/>
              <a:t>Factory </a:t>
            </a:r>
            <a:r>
              <a:rPr lang="es-PE" sz="2800" i="1" dirty="0" err="1"/>
              <a:t>Method</a:t>
            </a:r>
            <a:r>
              <a:rPr lang="es-PE" sz="2800" i="1" dirty="0"/>
              <a:t> </a:t>
            </a:r>
            <a:r>
              <a:rPr lang="es-PE" sz="4000" dirty="0" smtClean="0"/>
              <a:t>)</a:t>
            </a:r>
          </a:p>
          <a:p>
            <a:pPr>
              <a:lnSpc>
                <a:spcPct val="150000"/>
              </a:lnSpc>
            </a:pPr>
            <a:r>
              <a:rPr lang="es-PE" sz="4000" dirty="0" smtClean="0"/>
              <a:t>Fábrica Abstracta ( </a:t>
            </a:r>
            <a:r>
              <a:rPr lang="es-PE" sz="2800" i="1" dirty="0" err="1" smtClean="0"/>
              <a:t>Abstract</a:t>
            </a:r>
            <a:r>
              <a:rPr lang="es-PE" sz="2800" i="1" dirty="0" smtClean="0"/>
              <a:t> Factory </a:t>
            </a:r>
            <a:r>
              <a:rPr lang="es-PE" sz="4000" dirty="0" smtClean="0"/>
              <a:t>)</a:t>
            </a:r>
          </a:p>
        </p:txBody>
      </p:sp>
    </p:spTree>
    <p:extLst>
      <p:ext uri="{BB962C8B-B14F-4D97-AF65-F5344CB8AC3E}">
        <p14:creationId xmlns:p14="http://schemas.microsoft.com/office/powerpoint/2010/main" val="2987242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127" y="1380188"/>
            <a:ext cx="9895072" cy="5602311"/>
          </a:xfrm>
          <a:prstGeom prst="rect">
            <a:avLst/>
          </a:prstGeom>
        </p:spPr>
      </p:pic>
      <p:sp>
        <p:nvSpPr>
          <p:cNvPr id="2" name="Título 1"/>
          <p:cNvSpPr>
            <a:spLocks noGrp="1"/>
          </p:cNvSpPr>
          <p:nvPr>
            <p:ph type="title"/>
          </p:nvPr>
        </p:nvSpPr>
        <p:spPr/>
        <p:txBody>
          <a:bodyPr/>
          <a:lstStyle/>
          <a:p>
            <a:pPr>
              <a:lnSpc>
                <a:spcPct val="150000"/>
              </a:lnSpc>
            </a:pPr>
            <a:r>
              <a:rPr lang="es-PE" sz="4400" dirty="0"/>
              <a:t>Fábrica Simple ( </a:t>
            </a:r>
            <a:r>
              <a:rPr lang="es-PE" sz="3200" i="1" dirty="0"/>
              <a:t>Simple Factory</a:t>
            </a:r>
            <a:r>
              <a:rPr lang="es-PE" sz="3200" dirty="0"/>
              <a:t> </a:t>
            </a:r>
            <a:r>
              <a:rPr lang="es-PE" sz="4400" dirty="0"/>
              <a:t>)</a:t>
            </a:r>
          </a:p>
        </p:txBody>
      </p:sp>
      <p:sp>
        <p:nvSpPr>
          <p:cNvPr id="3" name="Marcador de contenido 2"/>
          <p:cNvSpPr>
            <a:spLocks noGrp="1"/>
          </p:cNvSpPr>
          <p:nvPr>
            <p:ph idx="1"/>
          </p:nvPr>
        </p:nvSpPr>
        <p:spPr>
          <a:xfrm>
            <a:off x="857778" y="3539066"/>
            <a:ext cx="5178956" cy="2891019"/>
          </a:xfrm>
        </p:spPr>
        <p:txBody>
          <a:bodyPr>
            <a:normAutofit/>
          </a:bodyPr>
          <a:lstStyle/>
          <a:p>
            <a:pPr marL="0" indent="0">
              <a:buNone/>
            </a:pPr>
            <a:r>
              <a:rPr lang="es-PE" sz="2800" dirty="0" smtClean="0"/>
              <a:t>En </a:t>
            </a:r>
            <a:r>
              <a:rPr lang="es-PE" sz="2800" dirty="0"/>
              <a:t>el patrón de la fábrica simple, tenemos una clase de fábrica que tiene un método que devuelve </a:t>
            </a:r>
            <a:r>
              <a:rPr lang="es-PE" sz="2800" dirty="0" smtClean="0"/>
              <a:t>un tipo </a:t>
            </a:r>
            <a:r>
              <a:rPr lang="es-PE" sz="2800" dirty="0"/>
              <a:t>de </a:t>
            </a:r>
            <a:r>
              <a:rPr lang="es-PE" sz="2800" dirty="0" smtClean="0"/>
              <a:t>objeto según lo que decida el cliente.</a:t>
            </a:r>
            <a:endParaRPr lang="es-PE" sz="2800" dirty="0"/>
          </a:p>
        </p:txBody>
      </p:sp>
    </p:spTree>
    <p:extLst>
      <p:ext uri="{BB962C8B-B14F-4D97-AF65-F5344CB8AC3E}">
        <p14:creationId xmlns:p14="http://schemas.microsoft.com/office/powerpoint/2010/main" val="3975729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138287"/>
          </a:xfrm>
        </p:spPr>
        <p:txBody>
          <a:bodyPr/>
          <a:lstStyle/>
          <a:p>
            <a:r>
              <a:rPr lang="es-PE" sz="4000" dirty="0"/>
              <a:t>Fábrica Simple ( </a:t>
            </a:r>
            <a:r>
              <a:rPr lang="es-PE" sz="2800" i="1" dirty="0"/>
              <a:t>Simple Factory</a:t>
            </a:r>
            <a:r>
              <a:rPr lang="es-PE" sz="2800" dirty="0"/>
              <a:t> </a:t>
            </a:r>
            <a:r>
              <a:rPr lang="es-PE" sz="4000" dirty="0" smtClean="0"/>
              <a:t>)</a:t>
            </a:r>
            <a:br>
              <a:rPr lang="es-PE" sz="4000" dirty="0" smtClean="0"/>
            </a:br>
            <a:r>
              <a:rPr lang="es-PE" sz="2800" dirty="0" smtClean="0"/>
              <a:t>Ejemplo en java</a:t>
            </a:r>
            <a:endParaRPr lang="es-PE" sz="2800"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0122" y="2107248"/>
            <a:ext cx="2890545" cy="4460849"/>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744678" y="2107247"/>
            <a:ext cx="3247383" cy="1660419"/>
          </a:xfrm>
        </p:spPr>
      </p:pic>
      <p:pic>
        <p:nvPicPr>
          <p:cNvPr id="7" name="Imagen 6"/>
          <p:cNvPicPr>
            <a:picLocks noChangeAspect="1"/>
          </p:cNvPicPr>
          <p:nvPr/>
        </p:nvPicPr>
        <p:blipFill rotWithShape="1">
          <a:blip r:embed="rId4"/>
          <a:srcRect l="29854" t="13918" r="46047" b="56585"/>
          <a:stretch/>
        </p:blipFill>
        <p:spPr>
          <a:xfrm>
            <a:off x="3744678" y="4309532"/>
            <a:ext cx="3247383" cy="2258565"/>
          </a:xfrm>
          <a:prstGeom prst="rect">
            <a:avLst/>
          </a:prstGeom>
        </p:spPr>
      </p:pic>
      <p:pic>
        <p:nvPicPr>
          <p:cNvPr id="8" name="Imagen 7"/>
          <p:cNvPicPr>
            <a:picLocks noChangeAspect="1"/>
          </p:cNvPicPr>
          <p:nvPr/>
        </p:nvPicPr>
        <p:blipFill rotWithShape="1">
          <a:blip r:embed="rId5"/>
          <a:srcRect l="30120" t="14089" r="41354" b="51843"/>
          <a:stretch/>
        </p:blipFill>
        <p:spPr>
          <a:xfrm>
            <a:off x="7096072" y="2101221"/>
            <a:ext cx="4156128" cy="4466876"/>
          </a:xfrm>
          <a:prstGeom prst="rect">
            <a:avLst/>
          </a:prstGeom>
        </p:spPr>
      </p:pic>
      <p:sp>
        <p:nvSpPr>
          <p:cNvPr id="10" name="CuadroTexto 9"/>
          <p:cNvSpPr txBox="1"/>
          <p:nvPr/>
        </p:nvSpPr>
        <p:spPr>
          <a:xfrm>
            <a:off x="698116" y="1799471"/>
            <a:ext cx="2994556" cy="307777"/>
          </a:xfrm>
          <a:prstGeom prst="rect">
            <a:avLst/>
          </a:prstGeom>
          <a:noFill/>
        </p:spPr>
        <p:txBody>
          <a:bodyPr wrap="square" rtlCol="0">
            <a:spAutoFit/>
          </a:bodyPr>
          <a:lstStyle/>
          <a:p>
            <a:r>
              <a:rPr lang="es-PE" sz="1400" dirty="0" smtClean="0"/>
              <a:t>Creación de la clase Modelo</a:t>
            </a:r>
            <a:endParaRPr lang="es-PE" sz="1400" dirty="0"/>
          </a:p>
        </p:txBody>
      </p:sp>
      <p:sp>
        <p:nvSpPr>
          <p:cNvPr id="11" name="CuadroTexto 10"/>
          <p:cNvSpPr txBox="1"/>
          <p:nvPr/>
        </p:nvSpPr>
        <p:spPr>
          <a:xfrm>
            <a:off x="3640667" y="1793444"/>
            <a:ext cx="3807590" cy="307777"/>
          </a:xfrm>
          <a:prstGeom prst="rect">
            <a:avLst/>
          </a:prstGeom>
          <a:noFill/>
        </p:spPr>
        <p:txBody>
          <a:bodyPr wrap="square" rtlCol="0">
            <a:spAutoFit/>
          </a:bodyPr>
          <a:lstStyle/>
          <a:p>
            <a:r>
              <a:rPr lang="es-PE" sz="1400" dirty="0" smtClean="0"/>
              <a:t>Creación de la clase interface</a:t>
            </a:r>
            <a:endParaRPr lang="es-PE" sz="1400" dirty="0"/>
          </a:p>
        </p:txBody>
      </p:sp>
      <p:sp>
        <p:nvSpPr>
          <p:cNvPr id="12" name="CuadroTexto 11"/>
          <p:cNvSpPr txBox="1"/>
          <p:nvPr/>
        </p:nvSpPr>
        <p:spPr>
          <a:xfrm>
            <a:off x="3640667" y="4001755"/>
            <a:ext cx="4934861" cy="307777"/>
          </a:xfrm>
          <a:prstGeom prst="rect">
            <a:avLst/>
          </a:prstGeom>
          <a:noFill/>
        </p:spPr>
        <p:txBody>
          <a:bodyPr wrap="square" rtlCol="0">
            <a:spAutoFit/>
          </a:bodyPr>
          <a:lstStyle/>
          <a:p>
            <a:r>
              <a:rPr lang="es-PE" sz="1400" dirty="0" smtClean="0"/>
              <a:t>Creación de las clases concretas</a:t>
            </a:r>
            <a:endParaRPr lang="es-PE" sz="1400" dirty="0"/>
          </a:p>
        </p:txBody>
      </p:sp>
      <p:sp>
        <p:nvSpPr>
          <p:cNvPr id="13" name="CuadroTexto 12"/>
          <p:cNvSpPr txBox="1"/>
          <p:nvPr/>
        </p:nvSpPr>
        <p:spPr>
          <a:xfrm>
            <a:off x="6992061" y="1825094"/>
            <a:ext cx="3281668" cy="307777"/>
          </a:xfrm>
          <a:prstGeom prst="rect">
            <a:avLst/>
          </a:prstGeom>
          <a:noFill/>
        </p:spPr>
        <p:txBody>
          <a:bodyPr wrap="none" rtlCol="0">
            <a:spAutoFit/>
          </a:bodyPr>
          <a:lstStyle/>
          <a:p>
            <a:r>
              <a:rPr lang="es-PE" sz="1400" dirty="0" smtClean="0"/>
              <a:t>Creación de la clase </a:t>
            </a:r>
            <a:r>
              <a:rPr lang="es-PE" sz="1400" dirty="0" err="1" smtClean="0"/>
              <a:t>SimpleFactory</a:t>
            </a:r>
            <a:endParaRPr lang="es-PE" sz="1400" dirty="0"/>
          </a:p>
        </p:txBody>
      </p:sp>
    </p:spTree>
    <p:extLst>
      <p:ext uri="{BB962C8B-B14F-4D97-AF65-F5344CB8AC3E}">
        <p14:creationId xmlns:p14="http://schemas.microsoft.com/office/powerpoint/2010/main" val="3437221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10893956" cy="1400530"/>
          </a:xfrm>
        </p:spPr>
        <p:txBody>
          <a:bodyPr/>
          <a:lstStyle/>
          <a:p>
            <a:r>
              <a:rPr lang="es-PE" sz="4000" dirty="0"/>
              <a:t>Fábrica Simple ( </a:t>
            </a:r>
            <a:r>
              <a:rPr lang="es-PE" sz="4000" i="1" dirty="0"/>
              <a:t>Simple Factory</a:t>
            </a:r>
            <a:r>
              <a:rPr lang="es-PE" sz="4000" dirty="0"/>
              <a:t> )</a:t>
            </a:r>
            <a:r>
              <a:rPr lang="es-PE" sz="2800" dirty="0"/>
              <a:t/>
            </a:r>
            <a:br>
              <a:rPr lang="es-PE" sz="2800" dirty="0"/>
            </a:br>
            <a:r>
              <a:rPr lang="es-PE" sz="2800" dirty="0"/>
              <a:t>Ejemplo en java</a:t>
            </a:r>
          </a:p>
        </p:txBody>
      </p:sp>
      <p:pic>
        <p:nvPicPr>
          <p:cNvPr id="6" name="Marcador de contenido 5"/>
          <p:cNvPicPr>
            <a:picLocks noGrp="1" noChangeAspect="1"/>
          </p:cNvPicPr>
          <p:nvPr>
            <p:ph sz="half" idx="2"/>
          </p:nvPr>
        </p:nvPicPr>
        <p:blipFill rotWithShape="1">
          <a:blip r:embed="rId2"/>
          <a:srcRect l="29035" t="14286" r="35604" b="46864"/>
          <a:stretch/>
        </p:blipFill>
        <p:spPr>
          <a:xfrm>
            <a:off x="646111" y="2370244"/>
            <a:ext cx="4924956" cy="3899358"/>
          </a:xfrm>
          <a:prstGeom prst="rect">
            <a:avLst/>
          </a:prstGeom>
        </p:spPr>
      </p:pic>
      <p:pic>
        <p:nvPicPr>
          <p:cNvPr id="8" name="Imagen 7"/>
          <p:cNvPicPr>
            <a:picLocks noChangeAspect="1"/>
          </p:cNvPicPr>
          <p:nvPr/>
        </p:nvPicPr>
        <p:blipFill rotWithShape="1">
          <a:blip r:embed="rId3"/>
          <a:srcRect l="27493" t="14218" r="40578" b="59464"/>
          <a:stretch/>
        </p:blipFill>
        <p:spPr>
          <a:xfrm>
            <a:off x="5724556" y="2370244"/>
            <a:ext cx="4326278" cy="1602123"/>
          </a:xfrm>
          <a:prstGeom prst="rect">
            <a:avLst/>
          </a:prstGeom>
        </p:spPr>
      </p:pic>
      <p:pic>
        <p:nvPicPr>
          <p:cNvPr id="9" name="Imagen 8"/>
          <p:cNvPicPr>
            <a:picLocks noChangeAspect="1"/>
          </p:cNvPicPr>
          <p:nvPr/>
        </p:nvPicPr>
        <p:blipFill rotWithShape="1">
          <a:blip r:embed="rId4"/>
          <a:srcRect l="31351" t="41656" r="34486" b="34621"/>
          <a:stretch/>
        </p:blipFill>
        <p:spPr>
          <a:xfrm>
            <a:off x="5724556" y="4444999"/>
            <a:ext cx="4326278" cy="1824603"/>
          </a:xfrm>
          <a:prstGeom prst="rect">
            <a:avLst/>
          </a:prstGeom>
        </p:spPr>
      </p:pic>
      <p:sp>
        <p:nvSpPr>
          <p:cNvPr id="10" name="Botón de acción: Personalizar 9">
            <a:hlinkClick r:id="rId5" action="ppaction://hlinkfile" highlightClick="1"/>
          </p:cNvPr>
          <p:cNvSpPr/>
          <p:nvPr/>
        </p:nvSpPr>
        <p:spPr>
          <a:xfrm rot="5400000">
            <a:off x="8523809" y="4050758"/>
            <a:ext cx="3943192" cy="582164"/>
          </a:xfrm>
          <a:prstGeom prst="actionButtonBlan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EJECUTAR PROGRAMA</a:t>
            </a:r>
            <a:endParaRPr lang="es-PE" dirty="0"/>
          </a:p>
        </p:txBody>
      </p:sp>
      <p:sp>
        <p:nvSpPr>
          <p:cNvPr id="11" name="CuadroTexto 10"/>
          <p:cNvSpPr txBox="1"/>
          <p:nvPr/>
        </p:nvSpPr>
        <p:spPr>
          <a:xfrm>
            <a:off x="571116" y="2062467"/>
            <a:ext cx="4305684" cy="307777"/>
          </a:xfrm>
          <a:prstGeom prst="rect">
            <a:avLst/>
          </a:prstGeom>
          <a:noFill/>
        </p:spPr>
        <p:txBody>
          <a:bodyPr wrap="square" rtlCol="0">
            <a:spAutoFit/>
          </a:bodyPr>
          <a:lstStyle/>
          <a:p>
            <a:r>
              <a:rPr lang="es-PE" sz="1400" dirty="0" smtClean="0"/>
              <a:t>Crear una  clase </a:t>
            </a:r>
            <a:r>
              <a:rPr lang="es-PE" sz="1400" dirty="0" err="1" smtClean="0"/>
              <a:t>main</a:t>
            </a:r>
            <a:r>
              <a:rPr lang="es-PE" sz="1400" dirty="0" smtClean="0"/>
              <a:t>() para realizar la prueba</a:t>
            </a:r>
            <a:endParaRPr lang="es-PE" sz="1400" dirty="0"/>
          </a:p>
        </p:txBody>
      </p:sp>
      <p:sp>
        <p:nvSpPr>
          <p:cNvPr id="12" name="CuadroTexto 11"/>
          <p:cNvSpPr txBox="1"/>
          <p:nvPr/>
        </p:nvSpPr>
        <p:spPr>
          <a:xfrm>
            <a:off x="5642649" y="2042551"/>
            <a:ext cx="2994556" cy="307777"/>
          </a:xfrm>
          <a:prstGeom prst="rect">
            <a:avLst/>
          </a:prstGeom>
          <a:noFill/>
        </p:spPr>
        <p:txBody>
          <a:bodyPr wrap="square" rtlCol="0">
            <a:spAutoFit/>
          </a:bodyPr>
          <a:lstStyle/>
          <a:p>
            <a:r>
              <a:rPr lang="es-PE" sz="1400" dirty="0" smtClean="0"/>
              <a:t>Diseño del </a:t>
            </a:r>
            <a:r>
              <a:rPr lang="es-PE" sz="1400" dirty="0" err="1" smtClean="0"/>
              <a:t>view</a:t>
            </a:r>
            <a:endParaRPr lang="es-PE" sz="1400" dirty="0" smtClean="0"/>
          </a:p>
        </p:txBody>
      </p:sp>
      <p:sp>
        <p:nvSpPr>
          <p:cNvPr id="13" name="CuadroTexto 12"/>
          <p:cNvSpPr txBox="1"/>
          <p:nvPr/>
        </p:nvSpPr>
        <p:spPr>
          <a:xfrm>
            <a:off x="5642649" y="4137222"/>
            <a:ext cx="4561674" cy="307777"/>
          </a:xfrm>
          <a:prstGeom prst="rect">
            <a:avLst/>
          </a:prstGeom>
          <a:noFill/>
        </p:spPr>
        <p:txBody>
          <a:bodyPr wrap="square" rtlCol="0">
            <a:spAutoFit/>
          </a:bodyPr>
          <a:lstStyle/>
          <a:p>
            <a:r>
              <a:rPr lang="es-PE" sz="1400" dirty="0" smtClean="0"/>
              <a:t>Método que se encuentra en el botón </a:t>
            </a:r>
            <a:r>
              <a:rPr lang="es-PE" sz="1400" b="1" dirty="0" smtClean="0"/>
              <a:t>PROCESAR</a:t>
            </a:r>
            <a:endParaRPr lang="es-PE" sz="1400" b="1" dirty="0"/>
          </a:p>
        </p:txBody>
      </p:sp>
    </p:spTree>
    <p:extLst>
      <p:ext uri="{BB962C8B-B14F-4D97-AF65-F5344CB8AC3E}">
        <p14:creationId xmlns:p14="http://schemas.microsoft.com/office/powerpoint/2010/main" val="2633515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10761404" cy="1400530"/>
          </a:xfrm>
        </p:spPr>
        <p:txBody>
          <a:bodyPr/>
          <a:lstStyle/>
          <a:p>
            <a:r>
              <a:rPr lang="es-PE" sz="4400" dirty="0"/>
              <a:t>Método de Fabricación ( </a:t>
            </a:r>
            <a:r>
              <a:rPr lang="es-PE" sz="3200" i="1" dirty="0"/>
              <a:t>Factory </a:t>
            </a:r>
            <a:r>
              <a:rPr lang="es-PE" sz="3200" i="1" dirty="0" err="1"/>
              <a:t>Method</a:t>
            </a:r>
            <a:r>
              <a:rPr lang="es-PE" sz="3200" i="1" dirty="0"/>
              <a:t> </a:t>
            </a:r>
            <a:r>
              <a:rPr lang="es-PE" sz="4400" dirty="0"/>
              <a:t>)</a:t>
            </a:r>
            <a:br>
              <a:rPr lang="es-PE" sz="4400" dirty="0"/>
            </a:br>
            <a:endParaRPr lang="es-PE"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133" y="1498600"/>
            <a:ext cx="9439498" cy="5029199"/>
          </a:xfrm>
        </p:spPr>
      </p:pic>
      <p:sp>
        <p:nvSpPr>
          <p:cNvPr id="9" name="Rectángulo 8"/>
          <p:cNvSpPr/>
          <p:nvPr/>
        </p:nvSpPr>
        <p:spPr>
          <a:xfrm>
            <a:off x="646110" y="1975800"/>
            <a:ext cx="5195889" cy="4031873"/>
          </a:xfrm>
          <a:prstGeom prst="rect">
            <a:avLst/>
          </a:prstGeom>
        </p:spPr>
        <p:txBody>
          <a:bodyPr wrap="square">
            <a:spAutoFit/>
          </a:bodyPr>
          <a:lstStyle/>
          <a:p>
            <a:r>
              <a:rPr lang="es-PE" sz="3200" dirty="0"/>
              <a:t>Definir una interfaz para crear un objeto, pero dejar las </a:t>
            </a:r>
            <a:endParaRPr lang="es-PE" sz="3200" dirty="0" smtClean="0"/>
          </a:p>
          <a:p>
            <a:r>
              <a:rPr lang="es-PE" sz="3200" dirty="0" smtClean="0"/>
              <a:t>subclases </a:t>
            </a:r>
          </a:p>
          <a:p>
            <a:r>
              <a:rPr lang="es-PE" sz="3200" dirty="0"/>
              <a:t>d</a:t>
            </a:r>
            <a:r>
              <a:rPr lang="es-PE" sz="3200" dirty="0" smtClean="0"/>
              <a:t>ecidan</a:t>
            </a:r>
          </a:p>
          <a:p>
            <a:r>
              <a:rPr lang="es-PE" sz="3200" dirty="0" smtClean="0"/>
              <a:t>que</a:t>
            </a:r>
          </a:p>
          <a:p>
            <a:r>
              <a:rPr lang="es-PE" sz="3200" dirty="0" smtClean="0"/>
              <a:t>clase </a:t>
            </a:r>
          </a:p>
          <a:p>
            <a:r>
              <a:rPr lang="es-PE" sz="3200" dirty="0" smtClean="0"/>
              <a:t>instanciar. </a:t>
            </a:r>
            <a:endParaRPr lang="es-PE" sz="3200" dirty="0"/>
          </a:p>
        </p:txBody>
      </p:sp>
    </p:spTree>
    <p:extLst>
      <p:ext uri="{BB962C8B-B14F-4D97-AF65-F5344CB8AC3E}">
        <p14:creationId xmlns:p14="http://schemas.microsoft.com/office/powerpoint/2010/main" val="421452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10857041" cy="1400530"/>
          </a:xfrm>
        </p:spPr>
        <p:txBody>
          <a:bodyPr/>
          <a:lstStyle/>
          <a:p>
            <a:r>
              <a:rPr lang="es-PE" sz="4000" dirty="0"/>
              <a:t>Método de Fabricación ( </a:t>
            </a:r>
            <a:r>
              <a:rPr lang="es-PE" sz="2800" i="1" dirty="0"/>
              <a:t>Factory </a:t>
            </a:r>
            <a:r>
              <a:rPr lang="es-PE" sz="2800" i="1" dirty="0" err="1"/>
              <a:t>Method</a:t>
            </a:r>
            <a:r>
              <a:rPr lang="es-PE" sz="2800" i="1" dirty="0"/>
              <a:t> </a:t>
            </a:r>
            <a:r>
              <a:rPr lang="es-PE" sz="4000" dirty="0"/>
              <a:t>)</a:t>
            </a:r>
            <a:endParaRPr lang="es-PE" dirty="0"/>
          </a:p>
        </p:txBody>
      </p:sp>
      <p:sp>
        <p:nvSpPr>
          <p:cNvPr id="3" name="Marcador de contenido 2"/>
          <p:cNvSpPr>
            <a:spLocks noGrp="1"/>
          </p:cNvSpPr>
          <p:nvPr>
            <p:ph sz="half" idx="1"/>
          </p:nvPr>
        </p:nvSpPr>
        <p:spPr/>
        <p:txBody>
          <a:bodyPr>
            <a:normAutofit fontScale="92500" lnSpcReduction="20000"/>
          </a:bodyPr>
          <a:lstStyle/>
          <a:p>
            <a:pPr marL="0" indent="0">
              <a:buNone/>
            </a:pPr>
            <a:r>
              <a:rPr lang="es-PE" b="1" dirty="0" smtClean="0"/>
              <a:t>Usar el </a:t>
            </a:r>
            <a:r>
              <a:rPr lang="es-PE" b="1" dirty="0"/>
              <a:t>patrón M</a:t>
            </a:r>
            <a:r>
              <a:rPr lang="es-PE" b="1" dirty="0" smtClean="0"/>
              <a:t>étodo </a:t>
            </a:r>
            <a:r>
              <a:rPr lang="es-PE" b="1" dirty="0"/>
              <a:t>de la Fábrica </a:t>
            </a:r>
            <a:r>
              <a:rPr lang="es-PE" b="1" dirty="0" smtClean="0"/>
              <a:t>cuando :   </a:t>
            </a:r>
            <a:endParaRPr lang="es-PE" b="1" dirty="0"/>
          </a:p>
          <a:p>
            <a:pPr marL="0" indent="0">
              <a:buNone/>
            </a:pPr>
            <a:r>
              <a:rPr lang="es-PE" dirty="0"/>
              <a:t>• Una clase no puede anticipar la clase </a:t>
            </a:r>
            <a:r>
              <a:rPr lang="es-PE" dirty="0" smtClean="0"/>
              <a:t>   </a:t>
            </a:r>
          </a:p>
          <a:p>
            <a:pPr marL="0" indent="0">
              <a:buNone/>
            </a:pPr>
            <a:r>
              <a:rPr lang="es-PE" dirty="0"/>
              <a:t> </a:t>
            </a:r>
            <a:r>
              <a:rPr lang="es-PE" dirty="0" smtClean="0"/>
              <a:t>  de </a:t>
            </a:r>
            <a:r>
              <a:rPr lang="es-PE" dirty="0"/>
              <a:t>objetos </a:t>
            </a:r>
            <a:r>
              <a:rPr lang="es-PE" dirty="0" smtClean="0"/>
              <a:t>que </a:t>
            </a:r>
            <a:r>
              <a:rPr lang="es-PE" dirty="0"/>
              <a:t>tenga que crear</a:t>
            </a:r>
            <a:r>
              <a:rPr lang="es-PE" dirty="0" smtClean="0"/>
              <a:t>.</a:t>
            </a:r>
          </a:p>
          <a:p>
            <a:pPr marL="0" indent="0">
              <a:buNone/>
            </a:pPr>
            <a:r>
              <a:rPr lang="es-PE" dirty="0" smtClean="0"/>
              <a:t>• Quieres que  las sus </a:t>
            </a:r>
            <a:r>
              <a:rPr lang="es-PE" dirty="0"/>
              <a:t>subclases </a:t>
            </a:r>
            <a:r>
              <a:rPr lang="es-PE" dirty="0" smtClean="0"/>
              <a:t>puedan </a:t>
            </a:r>
          </a:p>
          <a:p>
            <a:pPr marL="0" indent="0">
              <a:buNone/>
            </a:pPr>
            <a:r>
              <a:rPr lang="es-PE" dirty="0"/>
              <a:t> </a:t>
            </a:r>
            <a:r>
              <a:rPr lang="es-PE" dirty="0" smtClean="0"/>
              <a:t>  especificar </a:t>
            </a:r>
            <a:r>
              <a:rPr lang="es-PE" dirty="0"/>
              <a:t>los objetos </a:t>
            </a:r>
            <a:r>
              <a:rPr lang="es-PE" dirty="0" smtClean="0"/>
              <a:t>a crear. </a:t>
            </a:r>
          </a:p>
          <a:p>
            <a:pPr marL="0" indent="0">
              <a:buNone/>
            </a:pPr>
            <a:endParaRPr lang="es-PE" dirty="0"/>
          </a:p>
          <a:p>
            <a:pPr marL="0" indent="0">
              <a:buNone/>
            </a:pPr>
            <a:r>
              <a:rPr lang="es-PE" b="1" dirty="0"/>
              <a:t>Clases que participan en el uso del Método de fabricación</a:t>
            </a:r>
            <a:r>
              <a:rPr lang="es-PE" b="1" dirty="0" smtClean="0"/>
              <a:t>.</a:t>
            </a:r>
          </a:p>
          <a:p>
            <a:pPr marL="0" indent="0">
              <a:buNone/>
            </a:pPr>
            <a:endParaRPr lang="es-PE" b="1" dirty="0"/>
          </a:p>
          <a:p>
            <a:r>
              <a:rPr lang="es-PE" b="1" dirty="0"/>
              <a:t> Producto </a:t>
            </a:r>
          </a:p>
          <a:p>
            <a:pPr marL="400050" lvl="2" indent="0">
              <a:buNone/>
            </a:pPr>
            <a:r>
              <a:rPr lang="es-PE" sz="1700" dirty="0"/>
              <a:t>Define la interfaz de objetos del método de fábrica que crea.</a:t>
            </a:r>
            <a:endParaRPr lang="es-PE" sz="1700" b="1" dirty="0"/>
          </a:p>
          <a:p>
            <a:pPr marL="0" indent="0">
              <a:buNone/>
            </a:pPr>
            <a:endParaRPr lang="es-PE" dirty="0" smtClean="0"/>
          </a:p>
        </p:txBody>
      </p:sp>
      <p:sp>
        <p:nvSpPr>
          <p:cNvPr id="4" name="Marcador de contenido 3"/>
          <p:cNvSpPr>
            <a:spLocks noGrp="1"/>
          </p:cNvSpPr>
          <p:nvPr>
            <p:ph sz="half" idx="2"/>
          </p:nvPr>
        </p:nvSpPr>
        <p:spPr>
          <a:xfrm>
            <a:off x="5654493" y="2056092"/>
            <a:ext cx="4934259" cy="4200245"/>
          </a:xfrm>
        </p:spPr>
        <p:txBody>
          <a:bodyPr>
            <a:normAutofit fontScale="92500" lnSpcReduction="20000"/>
          </a:bodyPr>
          <a:lstStyle/>
          <a:p>
            <a:r>
              <a:rPr lang="es-PE" b="1" dirty="0" smtClean="0"/>
              <a:t>Producto Concreto</a:t>
            </a:r>
          </a:p>
          <a:p>
            <a:pPr marL="400050" lvl="1" indent="0">
              <a:buNone/>
            </a:pPr>
            <a:r>
              <a:rPr lang="es-PE" sz="1700" dirty="0" smtClean="0"/>
              <a:t>Implementa </a:t>
            </a:r>
            <a:r>
              <a:rPr lang="es-PE" sz="1700" dirty="0"/>
              <a:t>la interfaz de Producto</a:t>
            </a:r>
            <a:r>
              <a:rPr lang="es-PE" sz="1700" dirty="0" smtClean="0"/>
              <a:t>.</a:t>
            </a:r>
          </a:p>
          <a:p>
            <a:pPr marL="400050" lvl="1" indent="0">
              <a:buNone/>
            </a:pPr>
            <a:endParaRPr lang="es-PE" sz="1700" dirty="0" smtClean="0"/>
          </a:p>
          <a:p>
            <a:r>
              <a:rPr lang="es-PE" dirty="0" smtClean="0"/>
              <a:t> </a:t>
            </a:r>
            <a:r>
              <a:rPr lang="es-PE" b="1" dirty="0"/>
              <a:t>Creador </a:t>
            </a:r>
            <a:endParaRPr lang="es-PE" b="1" dirty="0" smtClean="0"/>
          </a:p>
          <a:p>
            <a:pPr marL="400050" lvl="1" indent="0">
              <a:buNone/>
            </a:pPr>
            <a:r>
              <a:rPr lang="es-PE" sz="1700" dirty="0" smtClean="0"/>
              <a:t>Declara </a:t>
            </a:r>
            <a:r>
              <a:rPr lang="es-PE" sz="1700" dirty="0"/>
              <a:t>el método de fábrica, </a:t>
            </a:r>
            <a:r>
              <a:rPr lang="es-PE" sz="1700" dirty="0" smtClean="0"/>
              <a:t>el cual </a:t>
            </a:r>
            <a:r>
              <a:rPr lang="es-PE" sz="1700" dirty="0"/>
              <a:t>regresa un objeto </a:t>
            </a:r>
            <a:r>
              <a:rPr lang="es-PE" sz="1700" dirty="0" smtClean="0"/>
              <a:t>de tipo Producto. </a:t>
            </a:r>
            <a:r>
              <a:rPr lang="es-PE" sz="1700" dirty="0"/>
              <a:t>El creador también puede definir </a:t>
            </a:r>
            <a:r>
              <a:rPr lang="es-PE" sz="1700" dirty="0" smtClean="0"/>
              <a:t>una implementación por default </a:t>
            </a:r>
            <a:r>
              <a:rPr lang="es-PE" sz="1700" dirty="0"/>
              <a:t>del método de </a:t>
            </a:r>
            <a:r>
              <a:rPr lang="es-PE" sz="1700" dirty="0" smtClean="0"/>
              <a:t>fábrica. Puede </a:t>
            </a:r>
            <a:r>
              <a:rPr lang="es-PE" sz="1700" dirty="0"/>
              <a:t>llamar el método de fábrica para crear un objeto de Producto. </a:t>
            </a:r>
            <a:endParaRPr lang="es-PE" sz="1700" dirty="0" smtClean="0"/>
          </a:p>
          <a:p>
            <a:pPr marL="400050" lvl="1" indent="0">
              <a:buNone/>
            </a:pPr>
            <a:endParaRPr lang="es-PE" sz="1700" dirty="0" smtClean="0"/>
          </a:p>
          <a:p>
            <a:r>
              <a:rPr lang="es-PE" b="1" dirty="0" smtClean="0"/>
              <a:t>Creador Concreto</a:t>
            </a:r>
          </a:p>
          <a:p>
            <a:pPr marL="400050" lvl="1" indent="0">
              <a:buNone/>
            </a:pPr>
            <a:r>
              <a:rPr lang="es-PE" sz="1700" dirty="0" smtClean="0"/>
              <a:t>Que definirá la creación de cada una de los objetos producto concreto.</a:t>
            </a:r>
          </a:p>
        </p:txBody>
      </p:sp>
    </p:spTree>
    <p:extLst>
      <p:ext uri="{BB962C8B-B14F-4D97-AF65-F5344CB8AC3E}">
        <p14:creationId xmlns:p14="http://schemas.microsoft.com/office/powerpoint/2010/main" val="2744500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1244</TotalTime>
  <Words>677</Words>
  <Application>Microsoft Office PowerPoint</Application>
  <PresentationFormat>Panorámica</PresentationFormat>
  <Paragraphs>95</Paragraphs>
  <Slides>14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Century Gothic</vt:lpstr>
      <vt:lpstr>Times New Roman</vt:lpstr>
      <vt:lpstr>Wingdings 3</vt:lpstr>
      <vt:lpstr>Ion</vt:lpstr>
      <vt:lpstr>PATRONES FACTORY</vt:lpstr>
      <vt:lpstr>¿QUE ES UN PATRON DE DISEÑO? </vt:lpstr>
      <vt:lpstr>CLASIFICACIÓN DE LOS PATRONES DE DISEÑO</vt:lpstr>
      <vt:lpstr>PATRONES A TRATAR</vt:lpstr>
      <vt:lpstr>Fábrica Simple ( Simple Factory )</vt:lpstr>
      <vt:lpstr>Fábrica Simple ( Simple Factory ) Ejemplo en java</vt:lpstr>
      <vt:lpstr>Fábrica Simple ( Simple Factory ) Ejemplo en java</vt:lpstr>
      <vt:lpstr>Método de Fabricación ( Factory Method ) </vt:lpstr>
      <vt:lpstr>Método de Fabricación ( Factory Method )</vt:lpstr>
      <vt:lpstr>Fábrica Abstracta ( Abstract Factory )</vt:lpstr>
      <vt:lpstr>Fábrica Abstracta ( Abstract Factory )</vt:lpstr>
      <vt:lpstr>Fábrica Abstracta ( Abstract Factory )</vt:lpstr>
      <vt:lpstr>CONCLUSIÓN</vt:lpstr>
      <vt:lpstr>Bibliografías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FACTORY</dc:title>
  <dc:creator>Alumno</dc:creator>
  <cp:lastModifiedBy>Luffi</cp:lastModifiedBy>
  <cp:revision>129</cp:revision>
  <dcterms:created xsi:type="dcterms:W3CDTF">2017-04-27T23:17:45Z</dcterms:created>
  <dcterms:modified xsi:type="dcterms:W3CDTF">2017-05-11T22:13:12Z</dcterms:modified>
</cp:coreProperties>
</file>