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715D988-670E-498C-A030-A8A3C6317ED1}" type="datetimeFigureOut">
              <a:rPr lang="es-PE" smtClean="0"/>
              <a:t>05/05/2017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331D54D-73A9-4DBE-B048-E731B8306B5D}" type="slidenum">
              <a:rPr lang="es-PE" smtClean="0"/>
              <a:t>‹Nº›</a:t>
            </a:fld>
            <a:endParaRPr lang="es-PE"/>
          </a:p>
        </p:txBody>
      </p:sp>
    </p:spTree>
    <p:extLst>
      <p:ext uri="{BB962C8B-B14F-4D97-AF65-F5344CB8AC3E}">
        <p14:creationId xmlns:p14="http://schemas.microsoft.com/office/powerpoint/2010/main" val="135146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715D988-670E-498C-A030-A8A3C6317ED1}" type="datetimeFigureOut">
              <a:rPr lang="es-PE" smtClean="0"/>
              <a:t>05/05/2017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5331D54D-73A9-4DBE-B048-E731B8306B5D}" type="slidenum">
              <a:rPr lang="es-PE" smtClean="0"/>
              <a:t>‹Nº›</a:t>
            </a:fld>
            <a:endParaRPr lang="es-PE"/>
          </a:p>
        </p:txBody>
      </p:sp>
    </p:spTree>
    <p:extLst>
      <p:ext uri="{BB962C8B-B14F-4D97-AF65-F5344CB8AC3E}">
        <p14:creationId xmlns:p14="http://schemas.microsoft.com/office/powerpoint/2010/main" val="2587259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715D988-670E-498C-A030-A8A3C6317ED1}" type="datetimeFigureOut">
              <a:rPr lang="es-PE" smtClean="0"/>
              <a:t>05/05/2017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331D54D-73A9-4DBE-B048-E731B8306B5D}" type="slidenum">
              <a:rPr lang="es-PE" smtClean="0"/>
              <a:t>‹Nº›</a:t>
            </a:fld>
            <a:endParaRPr lang="es-PE"/>
          </a:p>
        </p:txBody>
      </p:sp>
    </p:spTree>
    <p:extLst>
      <p:ext uri="{BB962C8B-B14F-4D97-AF65-F5344CB8AC3E}">
        <p14:creationId xmlns:p14="http://schemas.microsoft.com/office/powerpoint/2010/main" val="2004335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715D988-670E-498C-A030-A8A3C6317ED1}" type="datetimeFigureOut">
              <a:rPr lang="es-PE" smtClean="0"/>
              <a:t>05/05/2017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331D54D-73A9-4DBE-B048-E731B8306B5D}" type="slidenum">
              <a:rPr lang="es-PE" smtClean="0"/>
              <a:t>‹Nº›</a:t>
            </a:fld>
            <a:endParaRPr lang="es-PE"/>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663532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715D988-670E-498C-A030-A8A3C6317ED1}" type="datetimeFigureOut">
              <a:rPr lang="es-PE" smtClean="0"/>
              <a:t>05/05/2017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331D54D-73A9-4DBE-B048-E731B8306B5D}" type="slidenum">
              <a:rPr lang="es-PE" smtClean="0"/>
              <a:t>‹Nº›</a:t>
            </a:fld>
            <a:endParaRPr lang="es-PE"/>
          </a:p>
        </p:txBody>
      </p:sp>
    </p:spTree>
    <p:extLst>
      <p:ext uri="{BB962C8B-B14F-4D97-AF65-F5344CB8AC3E}">
        <p14:creationId xmlns:p14="http://schemas.microsoft.com/office/powerpoint/2010/main" val="914580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715D988-670E-498C-A030-A8A3C6317ED1}" type="datetimeFigureOut">
              <a:rPr lang="es-PE" smtClean="0"/>
              <a:t>05/05/2017</a:t>
            </a:fld>
            <a:endParaRPr lang="es-PE"/>
          </a:p>
        </p:txBody>
      </p:sp>
      <p:sp>
        <p:nvSpPr>
          <p:cNvPr id="4"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331D54D-73A9-4DBE-B048-E731B8306B5D}" type="slidenum">
              <a:rPr lang="es-PE" smtClean="0"/>
              <a:t>‹Nº›</a:t>
            </a:fld>
            <a:endParaRPr lang="es-PE"/>
          </a:p>
        </p:txBody>
      </p:sp>
    </p:spTree>
    <p:extLst>
      <p:ext uri="{BB962C8B-B14F-4D97-AF65-F5344CB8AC3E}">
        <p14:creationId xmlns:p14="http://schemas.microsoft.com/office/powerpoint/2010/main" val="2914918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715D988-670E-498C-A030-A8A3C6317ED1}" type="datetimeFigureOut">
              <a:rPr lang="es-PE" smtClean="0"/>
              <a:t>05/05/2017</a:t>
            </a:fld>
            <a:endParaRPr lang="es-PE"/>
          </a:p>
        </p:txBody>
      </p:sp>
      <p:sp>
        <p:nvSpPr>
          <p:cNvPr id="4"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331D54D-73A9-4DBE-B048-E731B8306B5D}" type="slidenum">
              <a:rPr lang="es-PE" smtClean="0"/>
              <a:t>‹Nº›</a:t>
            </a:fld>
            <a:endParaRPr lang="es-PE"/>
          </a:p>
        </p:txBody>
      </p:sp>
    </p:spTree>
    <p:extLst>
      <p:ext uri="{BB962C8B-B14F-4D97-AF65-F5344CB8AC3E}">
        <p14:creationId xmlns:p14="http://schemas.microsoft.com/office/powerpoint/2010/main" val="1129629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715D988-670E-498C-A030-A8A3C6317ED1}" type="datetimeFigureOut">
              <a:rPr lang="es-PE" smtClean="0"/>
              <a:t>05/05/2017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331D54D-73A9-4DBE-B048-E731B8306B5D}" type="slidenum">
              <a:rPr lang="es-PE" smtClean="0"/>
              <a:t>‹Nº›</a:t>
            </a:fld>
            <a:endParaRPr lang="es-PE"/>
          </a:p>
        </p:txBody>
      </p:sp>
    </p:spTree>
    <p:extLst>
      <p:ext uri="{BB962C8B-B14F-4D97-AF65-F5344CB8AC3E}">
        <p14:creationId xmlns:p14="http://schemas.microsoft.com/office/powerpoint/2010/main" val="2095130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715D988-670E-498C-A030-A8A3C6317ED1}" type="datetimeFigureOut">
              <a:rPr lang="es-PE" smtClean="0"/>
              <a:t>05/05/2017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331D54D-73A9-4DBE-B048-E731B8306B5D}" type="slidenum">
              <a:rPr lang="es-PE" smtClean="0"/>
              <a:t>‹Nº›</a:t>
            </a:fld>
            <a:endParaRPr lang="es-PE"/>
          </a:p>
        </p:txBody>
      </p:sp>
    </p:spTree>
    <p:extLst>
      <p:ext uri="{BB962C8B-B14F-4D97-AF65-F5344CB8AC3E}">
        <p14:creationId xmlns:p14="http://schemas.microsoft.com/office/powerpoint/2010/main" val="283070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4715D988-670E-498C-A030-A8A3C6317ED1}" type="datetimeFigureOut">
              <a:rPr lang="es-PE" smtClean="0"/>
              <a:t>05/05/2017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331D54D-73A9-4DBE-B048-E731B8306B5D}" type="slidenum">
              <a:rPr lang="es-PE" smtClean="0"/>
              <a:t>‹Nº›</a:t>
            </a:fld>
            <a:endParaRPr lang="es-PE"/>
          </a:p>
        </p:txBody>
      </p:sp>
    </p:spTree>
    <p:extLst>
      <p:ext uri="{BB962C8B-B14F-4D97-AF65-F5344CB8AC3E}">
        <p14:creationId xmlns:p14="http://schemas.microsoft.com/office/powerpoint/2010/main" val="459938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715D988-670E-498C-A030-A8A3C6317ED1}" type="datetimeFigureOut">
              <a:rPr lang="es-PE" smtClean="0"/>
              <a:t>05/05/2017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331D54D-73A9-4DBE-B048-E731B8306B5D}" type="slidenum">
              <a:rPr lang="es-PE" smtClean="0"/>
              <a:t>‹Nº›</a:t>
            </a:fld>
            <a:endParaRPr lang="es-PE"/>
          </a:p>
        </p:txBody>
      </p:sp>
    </p:spTree>
    <p:extLst>
      <p:ext uri="{BB962C8B-B14F-4D97-AF65-F5344CB8AC3E}">
        <p14:creationId xmlns:p14="http://schemas.microsoft.com/office/powerpoint/2010/main" val="4021896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715D988-670E-498C-A030-A8A3C6317ED1}" type="datetimeFigureOut">
              <a:rPr lang="es-PE" smtClean="0"/>
              <a:t>05/05/2017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5331D54D-73A9-4DBE-B048-E731B8306B5D}" type="slidenum">
              <a:rPr lang="es-PE" smtClean="0"/>
              <a:t>‹Nº›</a:t>
            </a:fld>
            <a:endParaRPr lang="es-PE"/>
          </a:p>
        </p:txBody>
      </p:sp>
    </p:spTree>
    <p:extLst>
      <p:ext uri="{BB962C8B-B14F-4D97-AF65-F5344CB8AC3E}">
        <p14:creationId xmlns:p14="http://schemas.microsoft.com/office/powerpoint/2010/main" val="1698854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715D988-670E-498C-A030-A8A3C6317ED1}" type="datetimeFigureOut">
              <a:rPr lang="es-PE" smtClean="0"/>
              <a:t>05/05/2017</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5331D54D-73A9-4DBE-B048-E731B8306B5D}" type="slidenum">
              <a:rPr lang="es-PE" smtClean="0"/>
              <a:t>‹Nº›</a:t>
            </a:fld>
            <a:endParaRPr lang="es-PE"/>
          </a:p>
        </p:txBody>
      </p:sp>
    </p:spTree>
    <p:extLst>
      <p:ext uri="{BB962C8B-B14F-4D97-AF65-F5344CB8AC3E}">
        <p14:creationId xmlns:p14="http://schemas.microsoft.com/office/powerpoint/2010/main" val="3452826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715D988-670E-498C-A030-A8A3C6317ED1}" type="datetimeFigureOut">
              <a:rPr lang="es-PE" smtClean="0"/>
              <a:t>05/05/2017</a:t>
            </a:fld>
            <a:endParaRPr lang="es-PE"/>
          </a:p>
        </p:txBody>
      </p:sp>
      <p:sp>
        <p:nvSpPr>
          <p:cNvPr id="5" name="Footer Placeholder 3"/>
          <p:cNvSpPr>
            <a:spLocks noGrp="1"/>
          </p:cNvSpPr>
          <p:nvPr>
            <p:ph type="ftr" sz="quarter" idx="11"/>
          </p:nvPr>
        </p:nvSpPr>
        <p:spPr/>
        <p:txBody>
          <a:bodyPr/>
          <a:lstStyle/>
          <a:p>
            <a:endParaRPr lang="es-PE"/>
          </a:p>
        </p:txBody>
      </p:sp>
      <p:sp>
        <p:nvSpPr>
          <p:cNvPr id="6" name="Slide Number Placeholder 4"/>
          <p:cNvSpPr>
            <a:spLocks noGrp="1"/>
          </p:cNvSpPr>
          <p:nvPr>
            <p:ph type="sldNum" sz="quarter" idx="12"/>
          </p:nvPr>
        </p:nvSpPr>
        <p:spPr/>
        <p:txBody>
          <a:bodyPr/>
          <a:lstStyle/>
          <a:p>
            <a:fld id="{5331D54D-73A9-4DBE-B048-E731B8306B5D}" type="slidenum">
              <a:rPr lang="es-PE" smtClean="0"/>
              <a:t>‹Nº›</a:t>
            </a:fld>
            <a:endParaRPr lang="es-PE"/>
          </a:p>
        </p:txBody>
      </p:sp>
    </p:spTree>
    <p:extLst>
      <p:ext uri="{BB962C8B-B14F-4D97-AF65-F5344CB8AC3E}">
        <p14:creationId xmlns:p14="http://schemas.microsoft.com/office/powerpoint/2010/main" val="1527151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715D988-670E-498C-A030-A8A3C6317ED1}" type="datetimeFigureOut">
              <a:rPr lang="es-PE" smtClean="0"/>
              <a:t>05/05/2017</a:t>
            </a:fld>
            <a:endParaRPr lang="es-PE"/>
          </a:p>
        </p:txBody>
      </p:sp>
      <p:sp>
        <p:nvSpPr>
          <p:cNvPr id="5" name="Footer Placeholder 2"/>
          <p:cNvSpPr>
            <a:spLocks noGrp="1"/>
          </p:cNvSpPr>
          <p:nvPr>
            <p:ph type="ftr" sz="quarter" idx="11"/>
          </p:nvPr>
        </p:nvSpPr>
        <p:spPr/>
        <p:txBody>
          <a:bodyPr/>
          <a:lstStyle/>
          <a:p>
            <a:endParaRPr lang="es-PE"/>
          </a:p>
        </p:txBody>
      </p:sp>
      <p:sp>
        <p:nvSpPr>
          <p:cNvPr id="6" name="Slide Number Placeholder 3"/>
          <p:cNvSpPr>
            <a:spLocks noGrp="1"/>
          </p:cNvSpPr>
          <p:nvPr>
            <p:ph type="sldNum" sz="quarter" idx="12"/>
          </p:nvPr>
        </p:nvSpPr>
        <p:spPr/>
        <p:txBody>
          <a:bodyPr/>
          <a:lstStyle/>
          <a:p>
            <a:fld id="{5331D54D-73A9-4DBE-B048-E731B8306B5D}" type="slidenum">
              <a:rPr lang="es-PE" smtClean="0"/>
              <a:t>‹Nº›</a:t>
            </a:fld>
            <a:endParaRPr lang="es-PE"/>
          </a:p>
        </p:txBody>
      </p:sp>
    </p:spTree>
    <p:extLst>
      <p:ext uri="{BB962C8B-B14F-4D97-AF65-F5344CB8AC3E}">
        <p14:creationId xmlns:p14="http://schemas.microsoft.com/office/powerpoint/2010/main" val="2687896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4715D988-670E-498C-A030-A8A3C6317ED1}" type="datetimeFigureOut">
              <a:rPr lang="es-PE" smtClean="0"/>
              <a:t>05/05/2017</a:t>
            </a:fld>
            <a:endParaRPr lang="es-PE"/>
          </a:p>
        </p:txBody>
      </p:sp>
      <p:sp>
        <p:nvSpPr>
          <p:cNvPr id="5" name="Footer Placeholder 5"/>
          <p:cNvSpPr>
            <a:spLocks noGrp="1"/>
          </p:cNvSpPr>
          <p:nvPr>
            <p:ph type="ftr" sz="quarter" idx="11"/>
          </p:nvPr>
        </p:nvSpPr>
        <p:spPr/>
        <p:txBody>
          <a:bodyPr/>
          <a:lstStyle/>
          <a:p>
            <a:endParaRPr lang="es-PE"/>
          </a:p>
        </p:txBody>
      </p:sp>
      <p:sp>
        <p:nvSpPr>
          <p:cNvPr id="6" name="Slide Number Placeholder 6"/>
          <p:cNvSpPr>
            <a:spLocks noGrp="1"/>
          </p:cNvSpPr>
          <p:nvPr>
            <p:ph type="sldNum" sz="quarter" idx="12"/>
          </p:nvPr>
        </p:nvSpPr>
        <p:spPr/>
        <p:txBody>
          <a:bodyPr/>
          <a:lstStyle/>
          <a:p>
            <a:fld id="{5331D54D-73A9-4DBE-B048-E731B8306B5D}" type="slidenum">
              <a:rPr lang="es-PE" smtClean="0"/>
              <a:t>‹Nº›</a:t>
            </a:fld>
            <a:endParaRPr lang="es-PE"/>
          </a:p>
        </p:txBody>
      </p:sp>
    </p:spTree>
    <p:extLst>
      <p:ext uri="{BB962C8B-B14F-4D97-AF65-F5344CB8AC3E}">
        <p14:creationId xmlns:p14="http://schemas.microsoft.com/office/powerpoint/2010/main" val="2819846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715D988-670E-498C-A030-A8A3C6317ED1}" type="datetimeFigureOut">
              <a:rPr lang="es-PE" smtClean="0"/>
              <a:t>05/05/2017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5331D54D-73A9-4DBE-B048-E731B8306B5D}" type="slidenum">
              <a:rPr lang="es-PE" smtClean="0"/>
              <a:t>‹Nº›</a:t>
            </a:fld>
            <a:endParaRPr lang="es-PE"/>
          </a:p>
        </p:txBody>
      </p:sp>
    </p:spTree>
    <p:extLst>
      <p:ext uri="{BB962C8B-B14F-4D97-AF65-F5344CB8AC3E}">
        <p14:creationId xmlns:p14="http://schemas.microsoft.com/office/powerpoint/2010/main" val="3733462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715D988-670E-498C-A030-A8A3C6317ED1}" type="datetimeFigureOut">
              <a:rPr lang="es-PE" smtClean="0"/>
              <a:t>05/05/2017</a:t>
            </a:fld>
            <a:endParaRPr lang="es-P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PE"/>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331D54D-73A9-4DBE-B048-E731B8306B5D}" type="slidenum">
              <a:rPr lang="es-PE" smtClean="0"/>
              <a:t>‹Nº›</a:t>
            </a:fld>
            <a:endParaRPr lang="es-PE"/>
          </a:p>
        </p:txBody>
      </p:sp>
    </p:spTree>
    <p:extLst>
      <p:ext uri="{BB962C8B-B14F-4D97-AF65-F5344CB8AC3E}">
        <p14:creationId xmlns:p14="http://schemas.microsoft.com/office/powerpoint/2010/main" val="1913442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54955" y="1447800"/>
            <a:ext cx="8825658" cy="1811767"/>
          </a:xfrm>
        </p:spPr>
        <p:txBody>
          <a:bodyPr/>
          <a:lstStyle/>
          <a:p>
            <a:r>
              <a:rPr lang="es-PE" b="1" dirty="0" smtClean="0">
                <a:solidFill>
                  <a:srgbClr val="FF0000"/>
                </a:solidFill>
              </a:rPr>
              <a:t>PRINCIPIOS SOLID</a:t>
            </a:r>
            <a:endParaRPr lang="es-PE" b="1" dirty="0">
              <a:solidFill>
                <a:srgbClr val="FF0000"/>
              </a:solidFill>
            </a:endParaRPr>
          </a:p>
        </p:txBody>
      </p:sp>
      <p:sp>
        <p:nvSpPr>
          <p:cNvPr id="3" name="Subtítulo 2"/>
          <p:cNvSpPr>
            <a:spLocks noGrp="1"/>
          </p:cNvSpPr>
          <p:nvPr>
            <p:ph type="subTitle" idx="1"/>
          </p:nvPr>
        </p:nvSpPr>
        <p:spPr>
          <a:xfrm>
            <a:off x="1154955" y="3765177"/>
            <a:ext cx="8825658" cy="1873624"/>
          </a:xfrm>
        </p:spPr>
        <p:txBody>
          <a:bodyPr>
            <a:normAutofit/>
          </a:bodyPr>
          <a:lstStyle/>
          <a:p>
            <a:r>
              <a:rPr lang="es-PE" b="1" dirty="0" smtClean="0">
                <a:solidFill>
                  <a:srgbClr val="FF0000"/>
                </a:solidFill>
              </a:rPr>
              <a:t>INTEGRANTES:</a:t>
            </a:r>
          </a:p>
          <a:p>
            <a:r>
              <a:rPr lang="es-PE" dirty="0"/>
              <a:t>	</a:t>
            </a:r>
            <a:r>
              <a:rPr lang="es-PE" dirty="0" smtClean="0"/>
              <a:t>				</a:t>
            </a:r>
            <a:r>
              <a:rPr lang="es-PE" b="1" dirty="0" smtClean="0">
                <a:solidFill>
                  <a:schemeClr val="tx1"/>
                </a:solidFill>
              </a:rPr>
              <a:t>Santiago Hermosilla, Antony</a:t>
            </a:r>
          </a:p>
          <a:p>
            <a:r>
              <a:rPr lang="es-PE" b="1" dirty="0" smtClean="0">
                <a:solidFill>
                  <a:schemeClr val="tx1"/>
                </a:solidFill>
              </a:rPr>
              <a:t>					Taipe Jara, José</a:t>
            </a:r>
          </a:p>
          <a:p>
            <a:r>
              <a:rPr lang="es-PE" b="1" dirty="0" smtClean="0">
                <a:solidFill>
                  <a:schemeClr val="tx1"/>
                </a:solidFill>
              </a:rPr>
              <a:t>					Macclena ,Gerson</a:t>
            </a:r>
            <a:endParaRPr lang="es-PE" b="1" dirty="0">
              <a:solidFill>
                <a:schemeClr val="tx1"/>
              </a:solidFill>
            </a:endParaRPr>
          </a:p>
        </p:txBody>
      </p:sp>
      <p:pic>
        <p:nvPicPr>
          <p:cNvPr id="4" name="Imagen 3"/>
          <p:cNvPicPr>
            <a:picLocks noChangeAspect="1"/>
          </p:cNvPicPr>
          <p:nvPr/>
        </p:nvPicPr>
        <p:blipFill>
          <a:blip r:embed="rId2"/>
          <a:stretch>
            <a:fillRect/>
          </a:stretch>
        </p:blipFill>
        <p:spPr>
          <a:xfrm>
            <a:off x="3510355" y="580633"/>
            <a:ext cx="4762500" cy="1228725"/>
          </a:xfrm>
          <a:prstGeom prst="rect">
            <a:avLst/>
          </a:prstGeom>
        </p:spPr>
      </p:pic>
      <p:pic>
        <p:nvPicPr>
          <p:cNvPr id="5" name="Imagen 4"/>
          <p:cNvPicPr>
            <a:picLocks noChangeAspect="1"/>
          </p:cNvPicPr>
          <p:nvPr/>
        </p:nvPicPr>
        <p:blipFill>
          <a:blip r:embed="rId3"/>
          <a:stretch>
            <a:fillRect/>
          </a:stretch>
        </p:blipFill>
        <p:spPr>
          <a:xfrm>
            <a:off x="8155697" y="3333302"/>
            <a:ext cx="3649832" cy="2737374"/>
          </a:xfrm>
          <a:prstGeom prst="rect">
            <a:avLst/>
          </a:prstGeom>
        </p:spPr>
      </p:pic>
    </p:spTree>
    <p:extLst>
      <p:ext uri="{BB962C8B-B14F-4D97-AF65-F5344CB8AC3E}">
        <p14:creationId xmlns:p14="http://schemas.microsoft.com/office/powerpoint/2010/main" val="2171922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a:solidFill>
                  <a:srgbClr val="FF0000"/>
                </a:solidFill>
              </a:rPr>
              <a:t>CONCLUCIONES Y BENEFICIOS SOLID</a:t>
            </a:r>
            <a:r>
              <a:rPr lang="es-PE" dirty="0"/>
              <a:t/>
            </a:r>
            <a:br>
              <a:rPr lang="es-PE" dirty="0"/>
            </a:br>
            <a:endParaRPr lang="es-PE" dirty="0"/>
          </a:p>
        </p:txBody>
      </p:sp>
      <p:sp>
        <p:nvSpPr>
          <p:cNvPr id="3" name="Marcador de contenido 2"/>
          <p:cNvSpPr>
            <a:spLocks noGrp="1"/>
          </p:cNvSpPr>
          <p:nvPr>
            <p:ph idx="1"/>
          </p:nvPr>
        </p:nvSpPr>
        <p:spPr>
          <a:xfrm>
            <a:off x="1103313" y="2302136"/>
            <a:ext cx="6566890" cy="3946263"/>
          </a:xfrm>
        </p:spPr>
        <p:txBody>
          <a:bodyPr>
            <a:normAutofit lnSpcReduction="10000"/>
          </a:bodyPr>
          <a:lstStyle/>
          <a:p>
            <a:r>
              <a:rPr lang="es-PE" dirty="0" smtClean="0"/>
              <a:t>Acoplamiento </a:t>
            </a:r>
            <a:r>
              <a:rPr lang="es-PE" dirty="0"/>
              <a:t>bajo al resumir muchas de nuestras necesidades de implementación en varias interfaces e introducir los conceptos en OCP y DIP, hemos creado un sistema que tiene acoplamiento muy bajo. Muchas de estas piezas individuales ser sacado del sistema con poco o ningún desorden del espagueti que arrastra después de él. Separando los distintos nos ha ayudado a asegurar que podemos cambiar el comportamiento como sea necesario, con poca modificación al sistema general, sólo actualizar la pieza única que contiene el comportamiento en cuestión.</a:t>
            </a:r>
          </a:p>
          <a:p>
            <a:endParaRPr lang="es-PE" dirty="0"/>
          </a:p>
        </p:txBody>
      </p:sp>
      <p:pic>
        <p:nvPicPr>
          <p:cNvPr id="4" name="Imagen 3"/>
          <p:cNvPicPr>
            <a:picLocks noChangeAspect="1"/>
          </p:cNvPicPr>
          <p:nvPr/>
        </p:nvPicPr>
        <p:blipFill>
          <a:blip r:embed="rId2"/>
          <a:stretch>
            <a:fillRect/>
          </a:stretch>
        </p:blipFill>
        <p:spPr>
          <a:xfrm>
            <a:off x="7819351" y="2700170"/>
            <a:ext cx="4083122" cy="2296756"/>
          </a:xfrm>
          <a:prstGeom prst="rect">
            <a:avLst/>
          </a:prstGeom>
        </p:spPr>
      </p:pic>
    </p:spTree>
    <p:extLst>
      <p:ext uri="{BB962C8B-B14F-4D97-AF65-F5344CB8AC3E}">
        <p14:creationId xmlns:p14="http://schemas.microsoft.com/office/powerpoint/2010/main" val="375463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solidFill>
                  <a:srgbClr val="FF0000"/>
                </a:solidFill>
              </a:rPr>
              <a:t>¿QUE SON LOS PRINCIPIOS SOLID?</a:t>
            </a:r>
            <a:endParaRPr lang="es-PE" b="1" dirty="0">
              <a:solidFill>
                <a:srgbClr val="FF0000"/>
              </a:solidFill>
            </a:endParaRPr>
          </a:p>
        </p:txBody>
      </p:sp>
      <p:sp>
        <p:nvSpPr>
          <p:cNvPr id="3" name="Marcador de contenido 2"/>
          <p:cNvSpPr>
            <a:spLocks noGrp="1"/>
          </p:cNvSpPr>
          <p:nvPr>
            <p:ph idx="1"/>
          </p:nvPr>
        </p:nvSpPr>
        <p:spPr>
          <a:xfrm>
            <a:off x="1103312" y="1853248"/>
            <a:ext cx="7223107" cy="4395151"/>
          </a:xfrm>
        </p:spPr>
        <p:txBody>
          <a:bodyPr/>
          <a:lstStyle/>
          <a:p>
            <a:r>
              <a:rPr lang="es-PE" dirty="0"/>
              <a:t>Son un preparativo del </a:t>
            </a:r>
            <a:r>
              <a:rPr lang="es-PE" dirty="0" err="1"/>
              <a:t>Code</a:t>
            </a:r>
            <a:r>
              <a:rPr lang="es-PE" dirty="0"/>
              <a:t> Camp de Tarragona ‘2009 cuando surgió la idea de escribir esta serie de artículos para describir cinco principios fundamentales de la Programación Orientada a Objetos (POO) cuyas iniciales conforman las siglas SOLID. La comprensión de dichos principios nos permitirá mejorar la percepción del no siempre fácil campo de la POO, evitando así malas prácticas que la gran flexibilidad que ofrece esta metodología otorga, fundamentalmente a través de los lenguajes y herramientas que la soportan.</a:t>
            </a:r>
          </a:p>
        </p:txBody>
      </p:sp>
      <p:pic>
        <p:nvPicPr>
          <p:cNvPr id="4" name="Imagen 3"/>
          <p:cNvPicPr>
            <a:picLocks noChangeAspect="1"/>
          </p:cNvPicPr>
          <p:nvPr/>
        </p:nvPicPr>
        <p:blipFill>
          <a:blip r:embed="rId2"/>
          <a:stretch>
            <a:fillRect/>
          </a:stretch>
        </p:blipFill>
        <p:spPr>
          <a:xfrm>
            <a:off x="8783620" y="2157636"/>
            <a:ext cx="2857500" cy="2857500"/>
          </a:xfrm>
          <a:prstGeom prst="rect">
            <a:avLst/>
          </a:prstGeom>
        </p:spPr>
      </p:pic>
    </p:spTree>
    <p:extLst>
      <p:ext uri="{BB962C8B-B14F-4D97-AF65-F5344CB8AC3E}">
        <p14:creationId xmlns:p14="http://schemas.microsoft.com/office/powerpoint/2010/main" val="3084043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b="1" dirty="0" smtClean="0">
                <a:solidFill>
                  <a:srgbClr val="FF0000"/>
                </a:solidFill>
              </a:rPr>
              <a:t>S- </a:t>
            </a:r>
            <a:r>
              <a:rPr lang="es-PE" b="1" dirty="0">
                <a:solidFill>
                  <a:srgbClr val="FF0000"/>
                </a:solidFill>
              </a:rPr>
              <a:t>RESPONSABILIDAD SIMPLE (SINGLE RESPONSIBILITY)</a:t>
            </a:r>
            <a:r>
              <a:rPr lang="es-PE" dirty="0"/>
              <a:t/>
            </a:r>
            <a:br>
              <a:rPr lang="es-PE" dirty="0"/>
            </a:br>
            <a:endParaRPr lang="es-PE" dirty="0"/>
          </a:p>
        </p:txBody>
      </p:sp>
      <p:sp>
        <p:nvSpPr>
          <p:cNvPr id="3" name="Marcador de contenido 2"/>
          <p:cNvSpPr>
            <a:spLocks noGrp="1"/>
          </p:cNvSpPr>
          <p:nvPr>
            <p:ph idx="1"/>
          </p:nvPr>
        </p:nvSpPr>
        <p:spPr>
          <a:xfrm>
            <a:off x="1103312" y="1853248"/>
            <a:ext cx="7459775" cy="4395151"/>
          </a:xfrm>
        </p:spPr>
        <p:txBody>
          <a:bodyPr>
            <a:normAutofit lnSpcReduction="10000"/>
          </a:bodyPr>
          <a:lstStyle/>
          <a:p>
            <a:r>
              <a:rPr lang="es-PE" dirty="0"/>
              <a:t>Este principio trata de destinar cada clase a una </a:t>
            </a:r>
            <a:r>
              <a:rPr lang="es-PE" b="1" dirty="0"/>
              <a:t>finalidad sencilla y concreta</a:t>
            </a:r>
            <a:r>
              <a:rPr lang="es-PE" dirty="0"/>
              <a:t>. En muchas ocasiones estamos tentados a poner un método reutilizable que no tienen nada que ver con la clase simplemente porque lo utiliza y nos pilla más a mano. En ese momento pensamos "Ya que estamos aquí, para que voy a crear una clase para realizar esto. Directamente lo pongo aquí".</a:t>
            </a:r>
          </a:p>
          <a:p>
            <a:r>
              <a:rPr lang="es-PE" dirty="0"/>
              <a:t>El problema surge cuando tenemos la necesidad de utilizar ese mismo método desde otra clase. Si no se </a:t>
            </a:r>
            <a:r>
              <a:rPr lang="es-PE" dirty="0" smtClean="0"/>
              <a:t>re factoriza </a:t>
            </a:r>
            <a:r>
              <a:rPr lang="es-PE" dirty="0"/>
              <a:t>en ese momento y se crea una clase destinada para la </a:t>
            </a:r>
            <a:r>
              <a:rPr lang="es-PE" b="1" dirty="0"/>
              <a:t>finalidad del método</a:t>
            </a:r>
            <a:r>
              <a:rPr lang="es-PE" dirty="0"/>
              <a:t>, nos toparemos a largo plazo con que las clases realizan tareas que no deberían ser de su responsabilidad.</a:t>
            </a:r>
          </a:p>
        </p:txBody>
      </p:sp>
      <p:pic>
        <p:nvPicPr>
          <p:cNvPr id="4" name="Imagen 3"/>
          <p:cNvPicPr>
            <a:picLocks noChangeAspect="1"/>
          </p:cNvPicPr>
          <p:nvPr/>
        </p:nvPicPr>
        <p:blipFill>
          <a:blip r:embed="rId2"/>
          <a:stretch>
            <a:fillRect/>
          </a:stretch>
        </p:blipFill>
        <p:spPr>
          <a:xfrm>
            <a:off x="9020288" y="2511013"/>
            <a:ext cx="2658316" cy="2658316"/>
          </a:xfrm>
          <a:prstGeom prst="rect">
            <a:avLst/>
          </a:prstGeom>
        </p:spPr>
      </p:pic>
    </p:spTree>
    <p:extLst>
      <p:ext uri="{BB962C8B-B14F-4D97-AF65-F5344CB8AC3E}">
        <p14:creationId xmlns:p14="http://schemas.microsoft.com/office/powerpoint/2010/main" val="3573554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956534"/>
          </a:xfrm>
        </p:spPr>
        <p:txBody>
          <a:bodyPr>
            <a:normAutofit fontScale="90000"/>
          </a:bodyPr>
          <a:lstStyle/>
          <a:p>
            <a:r>
              <a:rPr lang="es-PE" b="1" dirty="0" smtClean="0">
                <a:solidFill>
                  <a:srgbClr val="FF0000"/>
                </a:solidFill>
              </a:rPr>
              <a:t>O-ABIERTO/CERRADO </a:t>
            </a:r>
            <a:r>
              <a:rPr lang="es-PE" b="1" dirty="0">
                <a:solidFill>
                  <a:srgbClr val="FF0000"/>
                </a:solidFill>
              </a:rPr>
              <a:t>(OPEN/CLOSED)</a:t>
            </a:r>
            <a:r>
              <a:rPr lang="es-PE" dirty="0"/>
              <a:t/>
            </a:r>
            <a:br>
              <a:rPr lang="es-PE" dirty="0"/>
            </a:br>
            <a:endParaRPr lang="es-PE" dirty="0"/>
          </a:p>
        </p:txBody>
      </p:sp>
      <p:sp>
        <p:nvSpPr>
          <p:cNvPr id="3" name="Marcador de contenido 2"/>
          <p:cNvSpPr>
            <a:spLocks noGrp="1"/>
          </p:cNvSpPr>
          <p:nvPr>
            <p:ph idx="1"/>
          </p:nvPr>
        </p:nvSpPr>
        <p:spPr>
          <a:xfrm>
            <a:off x="1103313" y="2086984"/>
            <a:ext cx="7685686" cy="4161415"/>
          </a:xfrm>
        </p:spPr>
        <p:txBody>
          <a:bodyPr>
            <a:normAutofit fontScale="92500" lnSpcReduction="20000"/>
          </a:bodyPr>
          <a:lstStyle/>
          <a:p>
            <a:r>
              <a:rPr lang="es-PE" dirty="0"/>
              <a:t>Principio atribuido a </a:t>
            </a:r>
            <a:r>
              <a:rPr lang="es-PE" b="1" dirty="0"/>
              <a:t>Bertrand Meyer</a:t>
            </a:r>
            <a:r>
              <a:rPr lang="es-PE" dirty="0"/>
              <a:t> que habla de crear clases extensibles sin necesidad de entrar al código fuente a modificarlo. Es decir, el diseño debe ser abierto para poderse extender pero cerrado para poderse modificar. Aunque dicho parece fácil, lo complicado es predecir por donde se debe extender y que no tengamos que modificarlo. Para conseguir este principio hay que tener muy claro cómo va a funcionar la aplicación, por donde se puede extender y cómo van a interactuar las clases.</a:t>
            </a:r>
          </a:p>
          <a:p>
            <a:r>
              <a:rPr lang="es-PE" dirty="0"/>
              <a:t>El uso más común de extensión es mediante la </a:t>
            </a:r>
            <a:r>
              <a:rPr lang="es-PE" b="1" dirty="0"/>
              <a:t>herencia </a:t>
            </a:r>
            <a:r>
              <a:rPr lang="es-PE" dirty="0"/>
              <a:t>y la </a:t>
            </a:r>
            <a:r>
              <a:rPr lang="es-PE" dirty="0" err="1"/>
              <a:t>reimplementación</a:t>
            </a:r>
            <a:r>
              <a:rPr lang="es-PE" dirty="0"/>
              <a:t> de métodos. Existe otra alternativa que consiste en utilizar métodos que acepten una </a:t>
            </a:r>
            <a:r>
              <a:rPr lang="es-PE" b="1" dirty="0"/>
              <a:t>interface </a:t>
            </a:r>
            <a:r>
              <a:rPr lang="es-PE" dirty="0"/>
              <a:t>de manera que podemos ejecutar cualquier clase que implemente ese interface. En todos los casos, el comportamiento de la clase cambia sin que hayamos tenido que tocar código interno.</a:t>
            </a:r>
          </a:p>
          <a:p>
            <a:endParaRPr lang="es-PE" dirty="0"/>
          </a:p>
        </p:txBody>
      </p:sp>
      <p:pic>
        <p:nvPicPr>
          <p:cNvPr id="4" name="Imagen 3"/>
          <p:cNvPicPr>
            <a:picLocks noChangeAspect="1"/>
          </p:cNvPicPr>
          <p:nvPr/>
        </p:nvPicPr>
        <p:blipFill>
          <a:blip r:embed="rId2"/>
          <a:stretch>
            <a:fillRect/>
          </a:stretch>
        </p:blipFill>
        <p:spPr>
          <a:xfrm>
            <a:off x="9301218" y="2861814"/>
            <a:ext cx="2152650" cy="2124075"/>
          </a:xfrm>
          <a:prstGeom prst="rect">
            <a:avLst/>
          </a:prstGeom>
        </p:spPr>
      </p:pic>
    </p:spTree>
    <p:extLst>
      <p:ext uri="{BB962C8B-B14F-4D97-AF65-F5344CB8AC3E}">
        <p14:creationId xmlns:p14="http://schemas.microsoft.com/office/powerpoint/2010/main" val="2936472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b="1" dirty="0" smtClean="0">
                <a:solidFill>
                  <a:srgbClr val="FF0000"/>
                </a:solidFill>
              </a:rPr>
              <a:t>L-SUSTITUCION LISOV (LISKOV SUSTITUTION)</a:t>
            </a:r>
            <a:r>
              <a:rPr lang="es-PE" dirty="0" smtClean="0"/>
              <a:t/>
            </a:r>
            <a:br>
              <a:rPr lang="es-PE" dirty="0" smtClean="0"/>
            </a:br>
            <a:endParaRPr lang="es-PE" dirty="0"/>
          </a:p>
        </p:txBody>
      </p:sp>
      <p:sp>
        <p:nvSpPr>
          <p:cNvPr id="3" name="Marcador de contenido 2"/>
          <p:cNvSpPr>
            <a:spLocks noGrp="1"/>
          </p:cNvSpPr>
          <p:nvPr>
            <p:ph idx="1"/>
          </p:nvPr>
        </p:nvSpPr>
        <p:spPr>
          <a:xfrm>
            <a:off x="1103312" y="2517289"/>
            <a:ext cx="7405987" cy="3731110"/>
          </a:xfrm>
        </p:spPr>
        <p:txBody>
          <a:bodyPr/>
          <a:lstStyle/>
          <a:p>
            <a:r>
              <a:rPr lang="es-PE" dirty="0" smtClean="0"/>
              <a:t>Este </a:t>
            </a:r>
            <a:r>
              <a:rPr lang="es-PE" dirty="0"/>
              <a:t>principio fue creado por </a:t>
            </a:r>
            <a:r>
              <a:rPr lang="es-PE" b="1" dirty="0" err="1"/>
              <a:t>Barbara</a:t>
            </a:r>
            <a:r>
              <a:rPr lang="es-PE" b="1" dirty="0"/>
              <a:t> </a:t>
            </a:r>
            <a:r>
              <a:rPr lang="es-PE" b="1" dirty="0" err="1"/>
              <a:t>Liskov</a:t>
            </a:r>
            <a:r>
              <a:rPr lang="es-PE" dirty="0"/>
              <a:t> y habla de la importancia de crear todas las clases derivadas para que también puedan ser tratadas como la propia clase base. Cuando creamos clases derivadas debemos asegurarnos de no </a:t>
            </a:r>
            <a:r>
              <a:rPr lang="es-PE" dirty="0" err="1"/>
              <a:t>reimplementar</a:t>
            </a:r>
            <a:r>
              <a:rPr lang="es-PE" dirty="0"/>
              <a:t> métodos que hagan que los métodos de la clase base no funcionases si se tratasen como un objeto de esa clase base.</a:t>
            </a:r>
          </a:p>
          <a:p>
            <a:endParaRPr lang="es-PE" dirty="0"/>
          </a:p>
        </p:txBody>
      </p:sp>
      <p:pic>
        <p:nvPicPr>
          <p:cNvPr id="4" name="Imagen 3"/>
          <p:cNvPicPr>
            <a:picLocks noChangeAspect="1"/>
          </p:cNvPicPr>
          <p:nvPr/>
        </p:nvPicPr>
        <p:blipFill>
          <a:blip r:embed="rId2"/>
          <a:stretch>
            <a:fillRect/>
          </a:stretch>
        </p:blipFill>
        <p:spPr>
          <a:xfrm>
            <a:off x="9203504" y="3042620"/>
            <a:ext cx="2337936" cy="1823590"/>
          </a:xfrm>
          <a:prstGeom prst="rect">
            <a:avLst/>
          </a:prstGeom>
        </p:spPr>
      </p:pic>
    </p:spTree>
    <p:extLst>
      <p:ext uri="{BB962C8B-B14F-4D97-AF65-F5344CB8AC3E}">
        <p14:creationId xmlns:p14="http://schemas.microsoft.com/office/powerpoint/2010/main" val="3106410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b="1" dirty="0" smtClean="0">
                <a:solidFill>
                  <a:srgbClr val="FF0000"/>
                </a:solidFill>
              </a:rPr>
              <a:t>I.SEGREGACION DEL INTERFACE (INTERFACES SEGREGATION)</a:t>
            </a:r>
            <a:r>
              <a:rPr lang="es-PE" dirty="0" smtClean="0"/>
              <a:t/>
            </a:r>
            <a:br>
              <a:rPr lang="es-PE" dirty="0" smtClean="0"/>
            </a:br>
            <a:endParaRPr lang="es-PE" dirty="0"/>
          </a:p>
        </p:txBody>
      </p:sp>
      <p:sp>
        <p:nvSpPr>
          <p:cNvPr id="3" name="Marcador de contenido 2"/>
          <p:cNvSpPr>
            <a:spLocks noGrp="1"/>
          </p:cNvSpPr>
          <p:nvPr>
            <p:ph idx="1"/>
          </p:nvPr>
        </p:nvSpPr>
        <p:spPr>
          <a:xfrm>
            <a:off x="1103312" y="2194560"/>
            <a:ext cx="6663709" cy="4053839"/>
          </a:xfrm>
        </p:spPr>
        <p:txBody>
          <a:bodyPr/>
          <a:lstStyle/>
          <a:p>
            <a:r>
              <a:rPr lang="es-PE" dirty="0" smtClean="0"/>
              <a:t>Este </a:t>
            </a:r>
            <a:r>
              <a:rPr lang="es-PE" dirty="0"/>
              <a:t>principio fue formulado por </a:t>
            </a:r>
            <a:r>
              <a:rPr lang="es-PE" b="1" dirty="0"/>
              <a:t>Robert C. Martin</a:t>
            </a:r>
            <a:r>
              <a:rPr lang="es-PE" dirty="0"/>
              <a:t> y trata de algo parecido al primer principio. Cuando se definen interfaces estos deben ser específicos a una finalidad concreta. Por ello, si tenemos que definir una serie de métodos abstractos que debe utilizar una clase a través de interfaces, es preferible tener muchos interfaces que definan pocos métodos que tener un interface con muchos métodos.</a:t>
            </a:r>
          </a:p>
          <a:p>
            <a:endParaRPr lang="es-PE" dirty="0"/>
          </a:p>
        </p:txBody>
      </p:sp>
      <p:pic>
        <p:nvPicPr>
          <p:cNvPr id="4" name="Imagen 3"/>
          <p:cNvPicPr>
            <a:picLocks noChangeAspect="1"/>
          </p:cNvPicPr>
          <p:nvPr/>
        </p:nvPicPr>
        <p:blipFill>
          <a:blip r:embed="rId2"/>
          <a:stretch>
            <a:fillRect/>
          </a:stretch>
        </p:blipFill>
        <p:spPr>
          <a:xfrm>
            <a:off x="8376285" y="2355924"/>
            <a:ext cx="3097866" cy="2478293"/>
          </a:xfrm>
          <a:prstGeom prst="rect">
            <a:avLst/>
          </a:prstGeom>
        </p:spPr>
      </p:pic>
    </p:spTree>
    <p:extLst>
      <p:ext uri="{BB962C8B-B14F-4D97-AF65-F5344CB8AC3E}">
        <p14:creationId xmlns:p14="http://schemas.microsoft.com/office/powerpoint/2010/main" val="897538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b="1" dirty="0" smtClean="0">
                <a:solidFill>
                  <a:srgbClr val="FF0000"/>
                </a:solidFill>
              </a:rPr>
              <a:t>D.INVENCION DE DEPENDENCIAS (DEPENDENCY INVERSION)</a:t>
            </a:r>
            <a:r>
              <a:rPr lang="es-PE" dirty="0" smtClean="0"/>
              <a:t/>
            </a:r>
            <a:br>
              <a:rPr lang="es-PE" dirty="0" smtClean="0"/>
            </a:br>
            <a:endParaRPr lang="es-PE" dirty="0"/>
          </a:p>
        </p:txBody>
      </p:sp>
      <p:sp>
        <p:nvSpPr>
          <p:cNvPr id="3" name="Marcador de contenido 2"/>
          <p:cNvSpPr>
            <a:spLocks noGrp="1"/>
          </p:cNvSpPr>
          <p:nvPr>
            <p:ph idx="1"/>
          </p:nvPr>
        </p:nvSpPr>
        <p:spPr>
          <a:xfrm>
            <a:off x="1286192" y="1989785"/>
            <a:ext cx="8645311" cy="4054219"/>
          </a:xfrm>
        </p:spPr>
        <p:txBody>
          <a:bodyPr/>
          <a:lstStyle/>
          <a:p>
            <a:r>
              <a:rPr lang="es-PE" dirty="0" smtClean="0"/>
              <a:t>También </a:t>
            </a:r>
            <a:r>
              <a:rPr lang="es-PE" dirty="0"/>
              <a:t>fue definido por </a:t>
            </a:r>
            <a:r>
              <a:rPr lang="es-PE" b="1" dirty="0"/>
              <a:t>Robert C. Martin</a:t>
            </a:r>
            <a:r>
              <a:rPr lang="es-PE" dirty="0"/>
              <a:t>. El objetivo de este principio conseguir desacoplar las clases. En todo diseño siempre debe existir un acoplamiento pero hay que evitarlo en la medida de lo posible. Un sistema no acoplado no hace nada pero un sistema altamente acoplado es muy difícil de mantener.</a:t>
            </a:r>
          </a:p>
          <a:p>
            <a:endParaRPr lang="es-PE" dirty="0"/>
          </a:p>
        </p:txBody>
      </p:sp>
      <p:pic>
        <p:nvPicPr>
          <p:cNvPr id="4" name="Imagen 3"/>
          <p:cNvPicPr>
            <a:picLocks noChangeAspect="1"/>
          </p:cNvPicPr>
          <p:nvPr/>
        </p:nvPicPr>
        <p:blipFill>
          <a:blip r:embed="rId2"/>
          <a:stretch>
            <a:fillRect/>
          </a:stretch>
        </p:blipFill>
        <p:spPr>
          <a:xfrm>
            <a:off x="4073226" y="3836267"/>
            <a:ext cx="3521673" cy="2817338"/>
          </a:xfrm>
          <a:prstGeom prst="rect">
            <a:avLst/>
          </a:prstGeom>
        </p:spPr>
      </p:pic>
    </p:spTree>
    <p:extLst>
      <p:ext uri="{BB962C8B-B14F-4D97-AF65-F5344CB8AC3E}">
        <p14:creationId xmlns:p14="http://schemas.microsoft.com/office/powerpoint/2010/main" val="365167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a:solidFill>
                  <a:srgbClr val="FF0000"/>
                </a:solidFill>
              </a:rPr>
              <a:t>PLANTEAMIENTO DE SOLUCION</a:t>
            </a:r>
            <a:r>
              <a:rPr lang="es-PE" dirty="0"/>
              <a:t/>
            </a:r>
            <a:br>
              <a:rPr lang="es-PE" dirty="0"/>
            </a:br>
            <a:endParaRPr lang="es-PE" dirty="0"/>
          </a:p>
        </p:txBody>
      </p:sp>
      <p:sp>
        <p:nvSpPr>
          <p:cNvPr id="3" name="Marcador de contenido 2"/>
          <p:cNvSpPr>
            <a:spLocks noGrp="1"/>
          </p:cNvSpPr>
          <p:nvPr>
            <p:ph idx="1"/>
          </p:nvPr>
        </p:nvSpPr>
        <p:spPr/>
        <p:txBody>
          <a:bodyPr/>
          <a:lstStyle/>
          <a:p>
            <a:pPr lvl="0"/>
            <a:r>
              <a:rPr lang="es-PE" dirty="0" smtClean="0"/>
              <a:t>Los </a:t>
            </a:r>
            <a:r>
              <a:rPr lang="es-PE" dirty="0"/>
              <a:t>principios SOLID pretenden ser una guía a seguir durante la fase de desarrollo para facilitar el mantenimiento de las aplicaciones.</a:t>
            </a:r>
          </a:p>
          <a:p>
            <a:pPr lvl="0"/>
            <a:r>
              <a:rPr lang="es-PE" dirty="0"/>
              <a:t>Los  principios SOLID tratan de eliminar el impacto de las inevitables modificaciones que éstas sufren durante su ciclo de vida, además de facilitar el uso de las unidades de testeo, entre otras ventajas.</a:t>
            </a:r>
          </a:p>
          <a:p>
            <a:pPr lvl="0"/>
            <a:r>
              <a:rPr lang="es-PE" dirty="0"/>
              <a:t>La correcta aplicación del SRP simplifica el código y se traduce en facilidad de mantenimiento, mayores posibilidades de reutilización de código y de crear unidades de testeo específicas para cada responsabilidad.</a:t>
            </a:r>
          </a:p>
          <a:p>
            <a:endParaRPr lang="es-PE" dirty="0"/>
          </a:p>
        </p:txBody>
      </p:sp>
    </p:spTree>
    <p:extLst>
      <p:ext uri="{BB962C8B-B14F-4D97-AF65-F5344CB8AC3E}">
        <p14:creationId xmlns:p14="http://schemas.microsoft.com/office/powerpoint/2010/main" val="463198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a:solidFill>
                  <a:srgbClr val="FF0000"/>
                </a:solidFill>
              </a:rPr>
              <a:t>COMO IMPLEMENTAR LA SOLUCION</a:t>
            </a:r>
            <a:r>
              <a:rPr lang="es-PE" dirty="0"/>
              <a:t/>
            </a:r>
            <a:br>
              <a:rPr lang="es-PE" dirty="0"/>
            </a:br>
            <a:endParaRPr lang="es-PE" dirty="0"/>
          </a:p>
        </p:txBody>
      </p:sp>
      <p:sp>
        <p:nvSpPr>
          <p:cNvPr id="3" name="Marcador de contenido 2"/>
          <p:cNvSpPr>
            <a:spLocks noGrp="1"/>
          </p:cNvSpPr>
          <p:nvPr>
            <p:ph idx="1"/>
          </p:nvPr>
        </p:nvSpPr>
        <p:spPr>
          <a:xfrm>
            <a:off x="565430" y="1979408"/>
            <a:ext cx="7520447" cy="3526714"/>
          </a:xfrm>
        </p:spPr>
        <p:txBody>
          <a:bodyPr>
            <a:normAutofit lnSpcReduction="10000"/>
          </a:bodyPr>
          <a:lstStyle/>
          <a:p>
            <a:pPr lvl="0"/>
            <a:r>
              <a:rPr lang="es-PE" dirty="0" smtClean="0"/>
              <a:t>Buscar </a:t>
            </a:r>
            <a:r>
              <a:rPr lang="es-PE" dirty="0"/>
              <a:t>información en libros,  páginas web,  foros y revistas  sobre la los principios SOLID.</a:t>
            </a:r>
          </a:p>
          <a:p>
            <a:pPr lvl="0"/>
            <a:r>
              <a:rPr lang="es-PE" dirty="0"/>
              <a:t>Escuchando información de fuente de entrevistas  para analizar  como la programación ha ido mejorando durante el pasar  de los años, y la ayuda que ha brindado a la humanidad.</a:t>
            </a:r>
          </a:p>
          <a:p>
            <a:pPr lvl="0"/>
            <a:r>
              <a:rPr lang="es-PE" dirty="0"/>
              <a:t>Utilización del programa Java </a:t>
            </a:r>
            <a:r>
              <a:rPr lang="es-PE" dirty="0" err="1"/>
              <a:t>netbeans</a:t>
            </a:r>
            <a:r>
              <a:rPr lang="es-PE" dirty="0"/>
              <a:t>.</a:t>
            </a:r>
          </a:p>
          <a:p>
            <a:pPr lvl="0"/>
            <a:r>
              <a:rPr lang="es-PE" dirty="0"/>
              <a:t>Investigando códigos para utilizar en nuestra programación con ayuda del profesor.</a:t>
            </a:r>
          </a:p>
          <a:p>
            <a:pPr lvl="0"/>
            <a:r>
              <a:rPr lang="es-PE" dirty="0"/>
              <a:t>Leer analizar y comprender el programa realizado.</a:t>
            </a:r>
          </a:p>
          <a:p>
            <a:endParaRPr lang="es-PE" dirty="0"/>
          </a:p>
        </p:txBody>
      </p:sp>
      <p:pic>
        <p:nvPicPr>
          <p:cNvPr id="4" name="Imagen 3"/>
          <p:cNvPicPr>
            <a:picLocks noChangeAspect="1"/>
          </p:cNvPicPr>
          <p:nvPr/>
        </p:nvPicPr>
        <p:blipFill>
          <a:blip r:embed="rId2"/>
          <a:stretch>
            <a:fillRect/>
          </a:stretch>
        </p:blipFill>
        <p:spPr>
          <a:xfrm>
            <a:off x="8240187" y="2280620"/>
            <a:ext cx="3621293" cy="2715970"/>
          </a:xfrm>
          <a:prstGeom prst="rect">
            <a:avLst/>
          </a:prstGeom>
        </p:spPr>
      </p:pic>
    </p:spTree>
    <p:extLst>
      <p:ext uri="{BB962C8B-B14F-4D97-AF65-F5344CB8AC3E}">
        <p14:creationId xmlns:p14="http://schemas.microsoft.com/office/powerpoint/2010/main" val="21613559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TotalTime>
  <Words>420</Words>
  <Application>Microsoft Office PowerPoint</Application>
  <PresentationFormat>Panorámica</PresentationFormat>
  <Paragraphs>31</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Century Gothic</vt:lpstr>
      <vt:lpstr>Wingdings 3</vt:lpstr>
      <vt:lpstr>Ion</vt:lpstr>
      <vt:lpstr>PRINCIPIOS SOLID</vt:lpstr>
      <vt:lpstr>¿QUE SON LOS PRINCIPIOS SOLID?</vt:lpstr>
      <vt:lpstr>S- RESPONSABILIDAD SIMPLE (SINGLE RESPONSIBILITY) </vt:lpstr>
      <vt:lpstr>O-ABIERTO/CERRADO (OPEN/CLOSED) </vt:lpstr>
      <vt:lpstr>L-SUSTITUCION LISOV (LISKOV SUSTITUTION) </vt:lpstr>
      <vt:lpstr>I.SEGREGACION DEL INTERFACE (INTERFACES SEGREGATION) </vt:lpstr>
      <vt:lpstr>D.INVENCION DE DEPENDENCIAS (DEPENDENCY INVERSION) </vt:lpstr>
      <vt:lpstr>PLANTEAMIENTO DE SOLUCION </vt:lpstr>
      <vt:lpstr>COMO IMPLEMENTAR LA SOLUCION </vt:lpstr>
      <vt:lpstr>CONCLUCIONES Y BENEFICIOS SOLID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PRINCIPIOS SOLID</dc:title>
  <dc:creator>Biblioteca</dc:creator>
  <cp:lastModifiedBy>Biblioteca</cp:lastModifiedBy>
  <cp:revision>3</cp:revision>
  <dcterms:created xsi:type="dcterms:W3CDTF">2017-05-05T22:33:53Z</dcterms:created>
  <dcterms:modified xsi:type="dcterms:W3CDTF">2017-05-05T22:47:36Z</dcterms:modified>
</cp:coreProperties>
</file>