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sldIdLst>
    <p:sldId id="312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868"/>
    <a:srgbClr val="000066"/>
    <a:srgbClr val="000000"/>
    <a:srgbClr val="870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9" autoAdjust="0"/>
    <p:restoredTop sz="93886" autoAdjust="0"/>
  </p:normalViewPr>
  <p:slideViewPr>
    <p:cSldViewPr>
      <p:cViewPr>
        <p:scale>
          <a:sx n="70" d="100"/>
          <a:sy n="70" d="100"/>
        </p:scale>
        <p:origin x="726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54F9-9FB0-47AB-9950-612F956ACC3F}" type="datetimeFigureOut">
              <a:rPr lang="es-PE" smtClean="0"/>
              <a:t>5/10/2017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D0F44-23DF-470E-8164-57022E99AE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236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63098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2986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0607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246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733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359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6033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7313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378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0511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0128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651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34FB-B973-4946-A197-5B7F9BE1968C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4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1A76-360F-43A8-B9E9-46213F113E75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4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A60D-6992-4C15-9E70-75CA98B99118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1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51A2-F518-4F16-93C0-D3D73D894706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0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87D4-7904-46ED-9AE8-A930EFD86718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0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9C60-442B-4E0B-B4ED-7787672614AA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6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E07D-C042-43D2-BCD7-0F9A4F4CD2CC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2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A184-B1CB-4E49-8772-264F7490B50A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943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5036-FF1D-4A85-A0DB-30C7E10FDA7A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0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B8CA-3A32-43ED-9332-C11897E7B57D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5C03-95E4-457A-94FC-FBA9002B686C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AFBD-1C9D-46D1-A402-EC1D5885649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2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386E4-EC96-4C9C-A4CC-0E07551C3D6F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DD8C-85A1-415E-98F7-34B0C13A3963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9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ch.edu.pe/sites/default/files/uch_vistadrone_800.jp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758" y="336994"/>
            <a:ext cx="10560496" cy="45365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12500"/>
          </a:effectLst>
          <a:extLst/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099556" y="4849100"/>
            <a:ext cx="6480720" cy="1470025"/>
          </a:xfrm>
          <a:noFill/>
        </p:spPr>
        <p:txBody>
          <a:bodyPr anchor="ctr" anchorCtr="0">
            <a:normAutofit/>
          </a:bodyPr>
          <a:lstStyle/>
          <a:p>
            <a:r>
              <a:rPr lang="es-PE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ESCUELA PROFESIONAL DE INGENIERÍA DE SISTEMAS E    INFORMÁTICA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8760296" y="4725144"/>
            <a:ext cx="3168352" cy="1470025"/>
          </a:xfrm>
          <a:noFill/>
        </p:spPr>
        <p:txBody>
          <a:bodyPr anchor="ctr" anchorCtr="0">
            <a:normAutofit/>
          </a:bodyPr>
          <a:lstStyle/>
          <a:p>
            <a:r>
              <a:rPr lang="es-PE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Docente: </a:t>
            </a:r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Coronel Castillo Eric Gustavo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8688288" y="4869161"/>
            <a:ext cx="0" cy="118199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315682"/>
            <a:ext cx="4579671" cy="119071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55B6A68-CB90-4C3F-894B-493ED1C74FDB}"/>
              </a:ext>
            </a:extLst>
          </p:cNvPr>
          <p:cNvSpPr/>
          <p:nvPr/>
        </p:nvSpPr>
        <p:spPr>
          <a:xfrm>
            <a:off x="1919536" y="1143823"/>
            <a:ext cx="9649072" cy="420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s-PE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TEMA:  		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Patrones Factory</a:t>
            </a:r>
            <a:endParaRPr lang="es-PE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s-PE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CURSO: </a:t>
            </a:r>
            <a:r>
              <a:rPr lang="es-PE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Programación I</a:t>
            </a:r>
            <a:endParaRPr lang="es-PE" sz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s-PE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AUTORES:      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Aguila Ruiz Bengy	     Código: 16201005</a:t>
            </a:r>
          </a:p>
          <a:p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Vicente Rosas Noe	     Código: 16201040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Acosta Espinoza Max	     Código: 16201003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	</a:t>
            </a:r>
          </a:p>
          <a:p>
            <a:pPr algn="ctr"/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Olivos – Perú</a:t>
            </a:r>
          </a:p>
          <a:p>
            <a:pPr algn="ctr"/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2017-II</a:t>
            </a:r>
          </a:p>
          <a:p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Aft>
                <a:spcPts val="800"/>
              </a:spcAft>
            </a:pPr>
            <a:endParaRPr lang="es-PE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4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144463"/>
            <a:ext cx="12192000" cy="909168"/>
            <a:chOff x="0" y="-144463"/>
            <a:chExt cx="12192000" cy="909168"/>
          </a:xfrm>
        </p:grpSpPr>
        <p:grpSp>
          <p:nvGrpSpPr>
            <p:cNvPr id="2" name="Grupo 1"/>
            <p:cNvGrpSpPr/>
            <p:nvPr/>
          </p:nvGrpSpPr>
          <p:grpSpPr>
            <a:xfrm>
              <a:off x="0" y="-2901"/>
              <a:ext cx="12192000" cy="767606"/>
              <a:chOff x="0" y="-2901"/>
              <a:chExt cx="12192000" cy="767606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-1"/>
                <a:ext cx="12192000" cy="76470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83844">
                  <a:defRPr/>
                </a:pPr>
                <a:endParaRPr lang="es-PE" sz="1149" kern="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36" y="-2901"/>
                <a:ext cx="2952328" cy="767606"/>
              </a:xfrm>
              <a:prstGeom prst="rect">
                <a:avLst/>
              </a:prstGeom>
            </p:spPr>
          </p:pic>
        </p:grpSp>
        <p:sp>
          <p:nvSpPr>
            <p:cNvPr id="3" name="AutoShape 2" descr="Resultado de imagen para Albert Einstein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>
                <a:solidFill>
                  <a:prstClr val="black"/>
                </a:solidFill>
              </a:endParaRPr>
            </a:p>
          </p:txBody>
        </p: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601984AE-20CF-4669-95D5-96C0AED13CCE}"/>
              </a:ext>
            </a:extLst>
          </p:cNvPr>
          <p:cNvSpPr/>
          <p:nvPr/>
        </p:nvSpPr>
        <p:spPr>
          <a:xfrm>
            <a:off x="1703512" y="1143035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 Abstracta ( </a:t>
            </a:r>
            <a:r>
              <a:rPr lang="es-PE" sz="4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s-PE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Factory )</a:t>
            </a:r>
            <a:endParaRPr lang="es-PE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4E3A172-F753-4A94-95AA-6B4825CE9D70}"/>
              </a:ext>
            </a:extLst>
          </p:cNvPr>
          <p:cNvSpPr/>
          <p:nvPr/>
        </p:nvSpPr>
        <p:spPr>
          <a:xfrm>
            <a:off x="2495600" y="2924944"/>
            <a:ext cx="5976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Proporciona una interfaz para crear familias de objetos relacionados sin especificar sus clases concretas </a:t>
            </a:r>
          </a:p>
        </p:txBody>
      </p:sp>
    </p:spTree>
    <p:extLst>
      <p:ext uri="{BB962C8B-B14F-4D97-AF65-F5344CB8AC3E}">
        <p14:creationId xmlns:p14="http://schemas.microsoft.com/office/powerpoint/2010/main" val="294958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144463"/>
            <a:ext cx="12192000" cy="909168"/>
            <a:chOff x="0" y="-144463"/>
            <a:chExt cx="12192000" cy="909168"/>
          </a:xfrm>
        </p:grpSpPr>
        <p:grpSp>
          <p:nvGrpSpPr>
            <p:cNvPr id="2" name="Grupo 1"/>
            <p:cNvGrpSpPr/>
            <p:nvPr/>
          </p:nvGrpSpPr>
          <p:grpSpPr>
            <a:xfrm>
              <a:off x="0" y="-2901"/>
              <a:ext cx="12192000" cy="767606"/>
              <a:chOff x="0" y="-2901"/>
              <a:chExt cx="12192000" cy="767606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-1"/>
                <a:ext cx="12192000" cy="76470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83844">
                  <a:defRPr/>
                </a:pPr>
                <a:endParaRPr lang="es-PE" sz="1149" kern="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36" y="-2901"/>
                <a:ext cx="2952328" cy="767606"/>
              </a:xfrm>
              <a:prstGeom prst="rect">
                <a:avLst/>
              </a:prstGeom>
            </p:spPr>
          </p:pic>
        </p:grpSp>
        <p:sp>
          <p:nvSpPr>
            <p:cNvPr id="3" name="AutoShape 2" descr="Resultado de imagen para Albert Einstein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>
                <a:solidFill>
                  <a:prstClr val="black"/>
                </a:solidFill>
              </a:endParaRPr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190A6390-9537-4D41-BAEB-FB2D6A7E1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6" y="1628800"/>
            <a:ext cx="8058960" cy="47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96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144463"/>
            <a:ext cx="12192000" cy="909168"/>
            <a:chOff x="0" y="-144463"/>
            <a:chExt cx="12192000" cy="909168"/>
          </a:xfrm>
        </p:grpSpPr>
        <p:grpSp>
          <p:nvGrpSpPr>
            <p:cNvPr id="2" name="Grupo 1"/>
            <p:cNvGrpSpPr/>
            <p:nvPr/>
          </p:nvGrpSpPr>
          <p:grpSpPr>
            <a:xfrm>
              <a:off x="0" y="-2901"/>
              <a:ext cx="12192000" cy="767606"/>
              <a:chOff x="0" y="-2901"/>
              <a:chExt cx="12192000" cy="767606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-1"/>
                <a:ext cx="12192000" cy="76470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83844">
                  <a:defRPr/>
                </a:pPr>
                <a:endParaRPr lang="es-PE" sz="1149" kern="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36" y="-2901"/>
                <a:ext cx="2952328" cy="767606"/>
              </a:xfrm>
              <a:prstGeom prst="rect">
                <a:avLst/>
              </a:prstGeom>
            </p:spPr>
          </p:pic>
        </p:grpSp>
        <p:sp>
          <p:nvSpPr>
            <p:cNvPr id="3" name="AutoShape 2" descr="Resultado de imagen para Albert Einstein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>
                <a:solidFill>
                  <a:prstClr val="black"/>
                </a:solidFill>
              </a:endParaRP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576B4A5-8F96-4CF5-9728-BF3687422F4E}"/>
              </a:ext>
            </a:extLst>
          </p:cNvPr>
          <p:cNvSpPr/>
          <p:nvPr/>
        </p:nvSpPr>
        <p:spPr>
          <a:xfrm>
            <a:off x="973560" y="884599"/>
            <a:ext cx="32896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APLICACION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1ACC6BF-7284-4C43-9DDB-044DBBE86955}"/>
              </a:ext>
            </a:extLst>
          </p:cNvPr>
          <p:cNvSpPr/>
          <p:nvPr/>
        </p:nvSpPr>
        <p:spPr>
          <a:xfrm>
            <a:off x="695400" y="1712379"/>
            <a:ext cx="96490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sistemas independientes de cómo se crean, componen y representan sus productos.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sistemas que pueden configurarse con una de varias familias de productos.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obligar a utilizar juntos objetos de una familia de productos.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ofrecer una librería de clases, mostrando sólo sus interfaces y no sus implementaciones.</a:t>
            </a:r>
          </a:p>
        </p:txBody>
      </p:sp>
    </p:spTree>
    <p:extLst>
      <p:ext uri="{BB962C8B-B14F-4D97-AF65-F5344CB8AC3E}">
        <p14:creationId xmlns:p14="http://schemas.microsoft.com/office/powerpoint/2010/main" val="5926746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144463"/>
            <a:ext cx="12192000" cy="909168"/>
            <a:chOff x="0" y="-144463"/>
            <a:chExt cx="12192000" cy="909168"/>
          </a:xfrm>
        </p:grpSpPr>
        <p:grpSp>
          <p:nvGrpSpPr>
            <p:cNvPr id="2" name="Grupo 1"/>
            <p:cNvGrpSpPr/>
            <p:nvPr/>
          </p:nvGrpSpPr>
          <p:grpSpPr>
            <a:xfrm>
              <a:off x="0" y="-2901"/>
              <a:ext cx="12192000" cy="767606"/>
              <a:chOff x="0" y="-2901"/>
              <a:chExt cx="12192000" cy="767606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-1"/>
                <a:ext cx="12192000" cy="76470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83844">
                  <a:defRPr/>
                </a:pPr>
                <a:endParaRPr lang="es-PE" sz="1149" kern="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36" y="-2901"/>
                <a:ext cx="2952328" cy="767606"/>
              </a:xfrm>
              <a:prstGeom prst="rect">
                <a:avLst/>
              </a:prstGeom>
            </p:spPr>
          </p:pic>
        </p:grpSp>
        <p:sp>
          <p:nvSpPr>
            <p:cNvPr id="3" name="AutoShape 2" descr="Resultado de imagen para Albert Einstein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>
                <a:solidFill>
                  <a:prstClr val="black"/>
                </a:solidFill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CCF70670-E5A7-4108-91E7-926EE62348DD}"/>
              </a:ext>
            </a:extLst>
          </p:cNvPr>
          <p:cNvSpPr txBox="1"/>
          <p:nvPr/>
        </p:nvSpPr>
        <p:spPr>
          <a:xfrm>
            <a:off x="2351584" y="92091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¿QUE ES UN PATRON FACTORY?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B9E9B46-01E5-40EB-9CA9-8A5F34521575}"/>
              </a:ext>
            </a:extLst>
          </p:cNvPr>
          <p:cNvSpPr/>
          <p:nvPr/>
        </p:nvSpPr>
        <p:spPr>
          <a:xfrm>
            <a:off x="2135560" y="2060848"/>
            <a:ext cx="792088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000066"/>
              </a:buClr>
              <a:buFont typeface="Wingdings" panose="05000000000000000000" pitchFamily="2" charset="2"/>
              <a:buChar char="v"/>
            </a:pPr>
            <a:r>
              <a:rPr lang="es-PE" sz="2800" dirty="0">
                <a:latin typeface="Times New Roman" panose="02020603050405020304" pitchFamily="18" charset="0"/>
              </a:rPr>
              <a:t> El patron Factory es un patrón de diseño creacional y que sirve para construir una jerarquía de clases.</a:t>
            </a:r>
          </a:p>
          <a:p>
            <a:pPr algn="just"/>
            <a:endParaRPr lang="es-PE" sz="2800" dirty="0">
              <a:latin typeface="Times New Roman" panose="02020603050405020304" pitchFamily="18" charset="0"/>
            </a:endParaRPr>
          </a:p>
          <a:p>
            <a:pPr algn="just"/>
            <a:r>
              <a:rPr lang="es-PE" sz="3200" b="1" dirty="0">
                <a:latin typeface="Times New Roman" panose="02020603050405020304" pitchFamily="18" charset="0"/>
              </a:rPr>
              <a:t>Explicación:</a:t>
            </a:r>
          </a:p>
          <a:p>
            <a:pPr algn="just"/>
            <a:endParaRPr lang="es-PE" sz="2800" dirty="0">
              <a:latin typeface="Times New Roman" panose="02020603050405020304" pitchFamily="18" charset="0"/>
            </a:endParaRPr>
          </a:p>
          <a:p>
            <a:pPr algn="just"/>
            <a:r>
              <a:rPr lang="es-PE" sz="2800" dirty="0">
                <a:latin typeface="Times New Roman" panose="02020603050405020304" pitchFamily="18" charset="0"/>
              </a:rPr>
              <a:t>Los patrones de diseño son soluciones ya probadas a problemas de desarrollo de software que tienen una estructura similar.</a:t>
            </a:r>
          </a:p>
          <a:p>
            <a:pPr algn="just"/>
            <a:endParaRPr lang="es-PE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7969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144463"/>
            <a:ext cx="12192000" cy="909168"/>
            <a:chOff x="0" y="-144463"/>
            <a:chExt cx="12192000" cy="909168"/>
          </a:xfrm>
        </p:grpSpPr>
        <p:grpSp>
          <p:nvGrpSpPr>
            <p:cNvPr id="2" name="Grupo 1"/>
            <p:cNvGrpSpPr/>
            <p:nvPr/>
          </p:nvGrpSpPr>
          <p:grpSpPr>
            <a:xfrm>
              <a:off x="0" y="-2901"/>
              <a:ext cx="12192000" cy="767606"/>
              <a:chOff x="0" y="-2901"/>
              <a:chExt cx="12192000" cy="767606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-1"/>
                <a:ext cx="12192000" cy="76470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83844">
                  <a:defRPr/>
                </a:pPr>
                <a:endParaRPr lang="es-PE" sz="1149" kern="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36" y="-2901"/>
                <a:ext cx="2952328" cy="767606"/>
              </a:xfrm>
              <a:prstGeom prst="rect">
                <a:avLst/>
              </a:prstGeom>
            </p:spPr>
          </p:pic>
        </p:grpSp>
        <p:sp>
          <p:nvSpPr>
            <p:cNvPr id="3" name="AutoShape 2" descr="Resultado de imagen para Albert Einstein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>
                <a:solidFill>
                  <a:prstClr val="black"/>
                </a:solidFill>
              </a:endParaRP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13939D6E-3EC1-4DE5-BBC2-13C88897A8E2}"/>
              </a:ext>
            </a:extLst>
          </p:cNvPr>
          <p:cNvSpPr/>
          <p:nvPr/>
        </p:nvSpPr>
        <p:spPr>
          <a:xfrm>
            <a:off x="352151" y="906267"/>
            <a:ext cx="114876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CLASIFICACIÓN DE LOS PATRONES DE DISEÑO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402062E-B315-4C27-9DB7-C41996C12F69}"/>
              </a:ext>
            </a:extLst>
          </p:cNvPr>
          <p:cNvSpPr txBox="1">
            <a:spLocks/>
          </p:cNvSpPr>
          <p:nvPr/>
        </p:nvSpPr>
        <p:spPr>
          <a:xfrm>
            <a:off x="1221766" y="1916832"/>
            <a:ext cx="9748465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 algn="just">
              <a:buClr>
                <a:srgbClr val="000066"/>
              </a:buClr>
              <a:buFont typeface="Wingdings" panose="05000000000000000000" pitchFamily="2" charset="2"/>
              <a:buChar char="v"/>
            </a:pP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 creación:</a:t>
            </a:r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encargan del proceso de creación de objetos.</a:t>
            </a:r>
          </a:p>
          <a:p>
            <a:pPr lvl="0" algn="just">
              <a:buClr>
                <a:srgbClr val="000066"/>
              </a:buClr>
              <a:buFont typeface="Wingdings" panose="05000000000000000000" pitchFamily="2" charset="2"/>
              <a:buChar char="v"/>
            </a:pPr>
            <a:endParaRPr kumimoji="0" lang="es-PE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000066"/>
              </a:buClr>
              <a:buFont typeface="Wingdings" panose="05000000000000000000" pitchFamily="2" charset="2"/>
              <a:buChar char="v"/>
            </a:pP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 estructura: </a:t>
            </a:r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Describen las formas comunes en que diferentes tipos de objetos pueden ser organizados para trabajar unos con otros.</a:t>
            </a:r>
          </a:p>
          <a:p>
            <a:pPr lvl="0" algn="just">
              <a:buClr>
                <a:srgbClr val="000066"/>
              </a:buClr>
              <a:buFont typeface="Wingdings" panose="05000000000000000000" pitchFamily="2" charset="2"/>
              <a:buChar char="v"/>
            </a:pPr>
            <a:endParaRPr kumimoji="0" lang="es-PE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000066"/>
              </a:buClr>
              <a:buFont typeface="Wingdings" panose="05000000000000000000" pitchFamily="2" charset="2"/>
              <a:buChar char="v"/>
            </a:pPr>
            <a:r>
              <a:rPr kumimoji="0" lang="es-P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 comportamiento: </a:t>
            </a:r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 permiten definir la comunicación entre los objetos de nuestro sistema y el flujo de la información entre los mismos.</a:t>
            </a:r>
            <a:endParaRPr kumimoji="0" lang="es-PE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88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144463"/>
            <a:ext cx="12192000" cy="909168"/>
            <a:chOff x="0" y="-144463"/>
            <a:chExt cx="12192000" cy="909168"/>
          </a:xfrm>
        </p:grpSpPr>
        <p:grpSp>
          <p:nvGrpSpPr>
            <p:cNvPr id="2" name="Grupo 1"/>
            <p:cNvGrpSpPr/>
            <p:nvPr/>
          </p:nvGrpSpPr>
          <p:grpSpPr>
            <a:xfrm>
              <a:off x="0" y="-2901"/>
              <a:ext cx="12192000" cy="767606"/>
              <a:chOff x="0" y="-2901"/>
              <a:chExt cx="12192000" cy="767606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-1"/>
                <a:ext cx="12192000" cy="76470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83844">
                  <a:defRPr/>
                </a:pPr>
                <a:endParaRPr lang="es-PE" sz="1149" kern="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36" y="-2901"/>
                <a:ext cx="2952328" cy="767606"/>
              </a:xfrm>
              <a:prstGeom prst="rect">
                <a:avLst/>
              </a:prstGeom>
            </p:spPr>
          </p:pic>
        </p:grpSp>
        <p:sp>
          <p:nvSpPr>
            <p:cNvPr id="3" name="AutoShape 2" descr="Resultado de imagen para Albert Einstein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>
                <a:solidFill>
                  <a:prstClr val="black"/>
                </a:solidFill>
              </a:endParaRP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13939D6E-3EC1-4DE5-BBC2-13C88897A8E2}"/>
              </a:ext>
            </a:extLst>
          </p:cNvPr>
          <p:cNvSpPr/>
          <p:nvPr/>
        </p:nvSpPr>
        <p:spPr>
          <a:xfrm>
            <a:off x="2679540" y="729488"/>
            <a:ext cx="71833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 Simple ( Simple Factory 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5666A6F-954F-494F-8B71-B2F098A6DA2C}"/>
              </a:ext>
            </a:extLst>
          </p:cNvPr>
          <p:cNvSpPr/>
          <p:nvPr/>
        </p:nvSpPr>
        <p:spPr>
          <a:xfrm>
            <a:off x="460375" y="3082627"/>
            <a:ext cx="5568280" cy="3323987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es-PE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Una fábrica Simple normalmente es llamada por el cliente mediante un método estático, y devuelve uno de varios objetos que heredan / implementan el mismo padre.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6BA5F0-A82F-486F-8B02-2A26C7CE6E2A}"/>
              </a:ext>
            </a:extLst>
          </p:cNvPr>
          <p:cNvSpPr txBox="1"/>
          <p:nvPr/>
        </p:nvSpPr>
        <p:spPr>
          <a:xfrm>
            <a:off x="3071664" y="2031231"/>
            <a:ext cx="122879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8DD6D4-2D4A-4973-93BA-CA6C5688B61B}"/>
              </a:ext>
            </a:extLst>
          </p:cNvPr>
          <p:cNvSpPr txBox="1"/>
          <p:nvPr/>
        </p:nvSpPr>
        <p:spPr>
          <a:xfrm>
            <a:off x="5839180" y="1772816"/>
            <a:ext cx="220103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SimpleFactory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D611697-5C3B-4F76-AA9A-4FF91F64B71E}"/>
              </a:ext>
            </a:extLst>
          </p:cNvPr>
          <p:cNvSpPr txBox="1"/>
          <p:nvPr/>
        </p:nvSpPr>
        <p:spPr>
          <a:xfrm>
            <a:off x="5839181" y="2232503"/>
            <a:ext cx="220103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CrearProducto()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2A8821-9F49-446F-9E98-CADD4E079EED}"/>
              </a:ext>
            </a:extLst>
          </p:cNvPr>
          <p:cNvSpPr txBox="1"/>
          <p:nvPr/>
        </p:nvSpPr>
        <p:spPr>
          <a:xfrm>
            <a:off x="9578931" y="1701636"/>
            <a:ext cx="220103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&lt;Interface&gt;</a:t>
            </a:r>
          </a:p>
          <a:p>
            <a:pPr algn="ctr"/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1B6E5A2-93A7-4F0C-B7B4-E7836E8AE2E7}"/>
              </a:ext>
            </a:extLst>
          </p:cNvPr>
          <p:cNvSpPr txBox="1"/>
          <p:nvPr/>
        </p:nvSpPr>
        <p:spPr>
          <a:xfrm>
            <a:off x="6542862" y="3495692"/>
            <a:ext cx="256107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ProductoConcreto1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CE54B1-2A44-4E3C-8525-F10CCBDF4146}"/>
              </a:ext>
            </a:extLst>
          </p:cNvPr>
          <p:cNvSpPr txBox="1"/>
          <p:nvPr/>
        </p:nvSpPr>
        <p:spPr>
          <a:xfrm>
            <a:off x="6535849" y="4191964"/>
            <a:ext cx="256107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ProductoConcreto2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FD91294-410A-4C0F-B413-58EBEF9220CF}"/>
              </a:ext>
            </a:extLst>
          </p:cNvPr>
          <p:cNvSpPr txBox="1"/>
          <p:nvPr/>
        </p:nvSpPr>
        <p:spPr>
          <a:xfrm>
            <a:off x="6528048" y="4872409"/>
            <a:ext cx="256107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ProductoConcreto3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CDA2A0EA-2DF6-40FD-A938-DD56DC4592C2}"/>
              </a:ext>
            </a:extLst>
          </p:cNvPr>
          <p:cNvSpPr/>
          <p:nvPr/>
        </p:nvSpPr>
        <p:spPr>
          <a:xfrm>
            <a:off x="4424081" y="2117135"/>
            <a:ext cx="1291481" cy="22465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411C473E-5692-46D6-87A0-B2476040E897}"/>
              </a:ext>
            </a:extLst>
          </p:cNvPr>
          <p:cNvSpPr/>
          <p:nvPr/>
        </p:nvSpPr>
        <p:spPr>
          <a:xfrm>
            <a:off x="8163833" y="2053763"/>
            <a:ext cx="1291481" cy="22465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03E4953-5030-45F8-8ACA-FDB6CB1B4BA6}"/>
              </a:ext>
            </a:extLst>
          </p:cNvPr>
          <p:cNvCxnSpPr>
            <a:cxnSpLocks/>
          </p:cNvCxnSpPr>
          <p:nvPr/>
        </p:nvCxnSpPr>
        <p:spPr>
          <a:xfrm>
            <a:off x="9120336" y="3726524"/>
            <a:ext cx="1440160" cy="0"/>
          </a:xfrm>
          <a:prstGeom prst="line">
            <a:avLst/>
          </a:prstGeom>
          <a:ln w="571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90497D9-F9D8-4CDB-AA86-8E6C6CE4FC7D}"/>
              </a:ext>
            </a:extLst>
          </p:cNvPr>
          <p:cNvCxnSpPr>
            <a:cxnSpLocks/>
          </p:cNvCxnSpPr>
          <p:nvPr/>
        </p:nvCxnSpPr>
        <p:spPr>
          <a:xfrm>
            <a:off x="9120336" y="4422796"/>
            <a:ext cx="1800200" cy="0"/>
          </a:xfrm>
          <a:prstGeom prst="line">
            <a:avLst/>
          </a:prstGeom>
          <a:ln w="571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D45B87D-73C3-4D4D-8B0C-5A938F7B532A}"/>
              </a:ext>
            </a:extLst>
          </p:cNvPr>
          <p:cNvCxnSpPr>
            <a:cxnSpLocks/>
          </p:cNvCxnSpPr>
          <p:nvPr/>
        </p:nvCxnSpPr>
        <p:spPr>
          <a:xfrm>
            <a:off x="9120336" y="5103241"/>
            <a:ext cx="2160240" cy="0"/>
          </a:xfrm>
          <a:prstGeom prst="line">
            <a:avLst/>
          </a:prstGeom>
          <a:ln w="571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C7CD2FE-34FE-4DB6-B78F-964FB411311D}"/>
              </a:ext>
            </a:extLst>
          </p:cNvPr>
          <p:cNvCxnSpPr>
            <a:cxnSpLocks/>
          </p:cNvCxnSpPr>
          <p:nvPr/>
        </p:nvCxnSpPr>
        <p:spPr>
          <a:xfrm flipV="1">
            <a:off x="10560496" y="2852936"/>
            <a:ext cx="0" cy="873588"/>
          </a:xfrm>
          <a:prstGeom prst="straightConnector1">
            <a:avLst/>
          </a:prstGeom>
          <a:ln w="571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C5661F4F-7DFC-4241-A9EF-C2624F0D8CF2}"/>
              </a:ext>
            </a:extLst>
          </p:cNvPr>
          <p:cNvCxnSpPr>
            <a:cxnSpLocks/>
          </p:cNvCxnSpPr>
          <p:nvPr/>
        </p:nvCxnSpPr>
        <p:spPr>
          <a:xfrm flipV="1">
            <a:off x="10920536" y="2852936"/>
            <a:ext cx="0" cy="1593668"/>
          </a:xfrm>
          <a:prstGeom prst="straightConnector1">
            <a:avLst/>
          </a:prstGeom>
          <a:ln w="571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829B20C2-3317-48CB-BD2C-8B69A1B658BA}"/>
              </a:ext>
            </a:extLst>
          </p:cNvPr>
          <p:cNvCxnSpPr>
            <a:cxnSpLocks/>
          </p:cNvCxnSpPr>
          <p:nvPr/>
        </p:nvCxnSpPr>
        <p:spPr>
          <a:xfrm flipV="1">
            <a:off x="11280576" y="2694168"/>
            <a:ext cx="0" cy="2409074"/>
          </a:xfrm>
          <a:prstGeom prst="straightConnector1">
            <a:avLst/>
          </a:prstGeom>
          <a:ln w="571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Flecha: cheurón 47">
            <a:extLst>
              <a:ext uri="{FF2B5EF4-FFF2-40B4-BE49-F238E27FC236}">
                <a16:creationId xmlns:a16="http://schemas.microsoft.com/office/drawing/2014/main" id="{8395A2BA-4DE8-4363-87A3-7C04AD52C5C8}"/>
              </a:ext>
            </a:extLst>
          </p:cNvPr>
          <p:cNvSpPr/>
          <p:nvPr/>
        </p:nvSpPr>
        <p:spPr>
          <a:xfrm rot="16200000">
            <a:off x="10855904" y="2602845"/>
            <a:ext cx="129264" cy="216024"/>
          </a:xfrm>
          <a:prstGeom prst="chevr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49" name="Flecha: cheurón 48">
            <a:extLst>
              <a:ext uri="{FF2B5EF4-FFF2-40B4-BE49-F238E27FC236}">
                <a16:creationId xmlns:a16="http://schemas.microsoft.com/office/drawing/2014/main" id="{8FE4C580-E326-4050-9044-DB54BA2244A5}"/>
              </a:ext>
            </a:extLst>
          </p:cNvPr>
          <p:cNvSpPr/>
          <p:nvPr/>
        </p:nvSpPr>
        <p:spPr>
          <a:xfrm rot="16200000">
            <a:off x="10490285" y="2597103"/>
            <a:ext cx="129264" cy="216024"/>
          </a:xfrm>
          <a:prstGeom prst="chevr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0" name="Flecha: cheurón 49">
            <a:extLst>
              <a:ext uri="{FF2B5EF4-FFF2-40B4-BE49-F238E27FC236}">
                <a16:creationId xmlns:a16="http://schemas.microsoft.com/office/drawing/2014/main" id="{0D910144-BD69-4661-A604-B7D8B34C347E}"/>
              </a:ext>
            </a:extLst>
          </p:cNvPr>
          <p:cNvSpPr/>
          <p:nvPr/>
        </p:nvSpPr>
        <p:spPr>
          <a:xfrm rot="16200000">
            <a:off x="11221523" y="2586156"/>
            <a:ext cx="129264" cy="216024"/>
          </a:xfrm>
          <a:prstGeom prst="chevr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677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144463"/>
            <a:ext cx="12192000" cy="909168"/>
            <a:chOff x="0" y="-144463"/>
            <a:chExt cx="12192000" cy="909168"/>
          </a:xfrm>
        </p:grpSpPr>
        <p:grpSp>
          <p:nvGrpSpPr>
            <p:cNvPr id="2" name="Grupo 1"/>
            <p:cNvGrpSpPr/>
            <p:nvPr/>
          </p:nvGrpSpPr>
          <p:grpSpPr>
            <a:xfrm>
              <a:off x="0" y="-2901"/>
              <a:ext cx="12192000" cy="767606"/>
              <a:chOff x="0" y="-2901"/>
              <a:chExt cx="12192000" cy="767606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-1"/>
                <a:ext cx="12192000" cy="76470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83844">
                  <a:defRPr/>
                </a:pPr>
                <a:endParaRPr lang="es-PE" sz="1149" kern="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36" y="-2901"/>
                <a:ext cx="2952328" cy="767606"/>
              </a:xfrm>
              <a:prstGeom prst="rect">
                <a:avLst/>
              </a:prstGeom>
            </p:spPr>
          </p:pic>
        </p:grpSp>
        <p:sp>
          <p:nvSpPr>
            <p:cNvPr id="3" name="AutoShape 2" descr="Resultado de imagen para Albert Einstein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>
                <a:solidFill>
                  <a:prstClr val="black"/>
                </a:solidFill>
              </a:endParaRP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13939D6E-3EC1-4DE5-BBC2-13C88897A8E2}"/>
              </a:ext>
            </a:extLst>
          </p:cNvPr>
          <p:cNvSpPr/>
          <p:nvPr/>
        </p:nvSpPr>
        <p:spPr>
          <a:xfrm>
            <a:off x="2135560" y="789179"/>
            <a:ext cx="89643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de Fabricación ( Factory </a:t>
            </a:r>
            <a:r>
              <a:rPr lang="es-PE" sz="4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s-PE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5666A6F-954F-494F-8B71-B2F098A6DA2C}"/>
              </a:ext>
            </a:extLst>
          </p:cNvPr>
          <p:cNvSpPr/>
          <p:nvPr/>
        </p:nvSpPr>
        <p:spPr>
          <a:xfrm>
            <a:off x="757907" y="2420888"/>
            <a:ext cx="4627514" cy="2677656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es-PE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Define una interfaz para crear un objeto, pero deja que sean las subclases las que decidan que clase instanciar.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281FEE-A5AF-4CF0-8B2A-47A42F8A2CB2}"/>
              </a:ext>
            </a:extLst>
          </p:cNvPr>
          <p:cNvSpPr/>
          <p:nvPr/>
        </p:nvSpPr>
        <p:spPr>
          <a:xfrm>
            <a:off x="6533701" y="2420888"/>
            <a:ext cx="4566172" cy="2677656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s-PE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El método factoría es un método abstracto que encapsula el conocimiento</a:t>
            </a:r>
          </a:p>
          <a:p>
            <a:r>
              <a:rPr lang="es-PE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 qué subclase se va a crear y pone este conocimiento fuera del armazón</a:t>
            </a:r>
          </a:p>
        </p:txBody>
      </p:sp>
    </p:spTree>
    <p:extLst>
      <p:ext uri="{BB962C8B-B14F-4D97-AF65-F5344CB8AC3E}">
        <p14:creationId xmlns:p14="http://schemas.microsoft.com/office/powerpoint/2010/main" val="124920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144463"/>
            <a:ext cx="12192000" cy="909168"/>
            <a:chOff x="0" y="-144463"/>
            <a:chExt cx="12192000" cy="909168"/>
          </a:xfrm>
        </p:grpSpPr>
        <p:grpSp>
          <p:nvGrpSpPr>
            <p:cNvPr id="2" name="Grupo 1"/>
            <p:cNvGrpSpPr/>
            <p:nvPr/>
          </p:nvGrpSpPr>
          <p:grpSpPr>
            <a:xfrm>
              <a:off x="0" y="-2901"/>
              <a:ext cx="12192000" cy="767606"/>
              <a:chOff x="0" y="-2901"/>
              <a:chExt cx="12192000" cy="767606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-1"/>
                <a:ext cx="12192000" cy="76470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83844">
                  <a:defRPr/>
                </a:pPr>
                <a:endParaRPr lang="es-PE" sz="1149" kern="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36" y="-2901"/>
                <a:ext cx="2952328" cy="767606"/>
              </a:xfrm>
              <a:prstGeom prst="rect">
                <a:avLst/>
              </a:prstGeom>
            </p:spPr>
          </p:pic>
        </p:grpSp>
        <p:sp>
          <p:nvSpPr>
            <p:cNvPr id="3" name="AutoShape 2" descr="Resultado de imagen para Albert Einstein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>
                <a:solidFill>
                  <a:prstClr val="black"/>
                </a:solidFill>
              </a:endParaRP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DC3BD094-DEF0-45F3-AEC4-7DE9B523F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1052736"/>
            <a:ext cx="10053980" cy="5184576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66D3056-40BF-42A5-B085-C2E4A12AB580}"/>
              </a:ext>
            </a:extLst>
          </p:cNvPr>
          <p:cNvSpPr/>
          <p:nvPr/>
        </p:nvSpPr>
        <p:spPr>
          <a:xfrm>
            <a:off x="1127448" y="5373216"/>
            <a:ext cx="316835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1F98F54-C200-4188-9A0F-ABF082BCBB1C}"/>
              </a:ext>
            </a:extLst>
          </p:cNvPr>
          <p:cNvSpPr/>
          <p:nvPr/>
        </p:nvSpPr>
        <p:spPr>
          <a:xfrm>
            <a:off x="10200456" y="5625244"/>
            <a:ext cx="132082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88104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144463"/>
            <a:ext cx="12192000" cy="909168"/>
            <a:chOff x="0" y="-144463"/>
            <a:chExt cx="12192000" cy="909168"/>
          </a:xfrm>
        </p:grpSpPr>
        <p:grpSp>
          <p:nvGrpSpPr>
            <p:cNvPr id="2" name="Grupo 1"/>
            <p:cNvGrpSpPr/>
            <p:nvPr/>
          </p:nvGrpSpPr>
          <p:grpSpPr>
            <a:xfrm>
              <a:off x="0" y="-2901"/>
              <a:ext cx="12192000" cy="767606"/>
              <a:chOff x="0" y="-2901"/>
              <a:chExt cx="12192000" cy="767606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-1"/>
                <a:ext cx="12192000" cy="76470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83844">
                  <a:defRPr/>
                </a:pPr>
                <a:endParaRPr lang="es-PE" sz="1149" kern="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36" y="-2901"/>
                <a:ext cx="2952328" cy="767606"/>
              </a:xfrm>
              <a:prstGeom prst="rect">
                <a:avLst/>
              </a:prstGeom>
            </p:spPr>
          </p:pic>
        </p:grpSp>
        <p:sp>
          <p:nvSpPr>
            <p:cNvPr id="3" name="AutoShape 2" descr="Resultado de imagen para Albert Einstein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>
                <a:solidFill>
                  <a:prstClr val="black"/>
                </a:solidFill>
              </a:endParaRP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576B4A5-8F96-4CF5-9728-BF3687422F4E}"/>
              </a:ext>
            </a:extLst>
          </p:cNvPr>
          <p:cNvSpPr/>
          <p:nvPr/>
        </p:nvSpPr>
        <p:spPr>
          <a:xfrm>
            <a:off x="839416" y="1124744"/>
            <a:ext cx="32896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APLICACION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1ACC6BF-7284-4C43-9DDB-044DBBE86955}"/>
              </a:ext>
            </a:extLst>
          </p:cNvPr>
          <p:cNvSpPr/>
          <p:nvPr/>
        </p:nvSpPr>
        <p:spPr>
          <a:xfrm>
            <a:off x="1199456" y="2192669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una clase no puede anticipar el tipo de objetos que debe crear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una clase quiere que sus clases especifiquen los objetos que deben crear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una clase delega la responsabilidad a una subclase de ayuda (entre varias), y se quiere localizar el conocimiento de qué subclase de ayuda es la delegada</a:t>
            </a:r>
          </a:p>
        </p:txBody>
      </p:sp>
    </p:spTree>
    <p:extLst>
      <p:ext uri="{BB962C8B-B14F-4D97-AF65-F5344CB8AC3E}">
        <p14:creationId xmlns:p14="http://schemas.microsoft.com/office/powerpoint/2010/main" val="37679202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144463"/>
            <a:ext cx="12192000" cy="909168"/>
            <a:chOff x="0" y="-144463"/>
            <a:chExt cx="12192000" cy="909168"/>
          </a:xfrm>
        </p:grpSpPr>
        <p:grpSp>
          <p:nvGrpSpPr>
            <p:cNvPr id="2" name="Grupo 1"/>
            <p:cNvGrpSpPr/>
            <p:nvPr/>
          </p:nvGrpSpPr>
          <p:grpSpPr>
            <a:xfrm>
              <a:off x="0" y="-2901"/>
              <a:ext cx="12192000" cy="767606"/>
              <a:chOff x="0" y="-2901"/>
              <a:chExt cx="12192000" cy="767606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-1"/>
                <a:ext cx="12192000" cy="76470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83844">
                  <a:defRPr/>
                </a:pPr>
                <a:endParaRPr lang="es-PE" sz="1149" kern="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36" y="-2901"/>
                <a:ext cx="2952328" cy="767606"/>
              </a:xfrm>
              <a:prstGeom prst="rect">
                <a:avLst/>
              </a:prstGeom>
            </p:spPr>
          </p:pic>
        </p:grpSp>
        <p:sp>
          <p:nvSpPr>
            <p:cNvPr id="3" name="AutoShape 2" descr="Resultado de imagen para Albert Einstein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>
                <a:solidFill>
                  <a:prstClr val="black"/>
                </a:solidFill>
              </a:endParaRP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576B4A5-8F96-4CF5-9728-BF3687422F4E}"/>
              </a:ext>
            </a:extLst>
          </p:cNvPr>
          <p:cNvSpPr/>
          <p:nvPr/>
        </p:nvSpPr>
        <p:spPr>
          <a:xfrm>
            <a:off x="839416" y="1124744"/>
            <a:ext cx="32896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APLICACION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1ACC6BF-7284-4C43-9DDB-044DBBE86955}"/>
              </a:ext>
            </a:extLst>
          </p:cNvPr>
          <p:cNvSpPr/>
          <p:nvPr/>
        </p:nvSpPr>
        <p:spPr>
          <a:xfrm>
            <a:off x="1199456" y="2192669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una clase no puede anticipar el tipo de objetos que debe crear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una clase quiere que sus clases especifiquen los objetos que deben crear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una clase delega la responsabilidad a una subclase de ayuda (entre varias), y se quiere localizar el conocimiento de qué subclase de ayuda es la delegada</a:t>
            </a:r>
          </a:p>
        </p:txBody>
      </p:sp>
    </p:spTree>
    <p:extLst>
      <p:ext uri="{BB962C8B-B14F-4D97-AF65-F5344CB8AC3E}">
        <p14:creationId xmlns:p14="http://schemas.microsoft.com/office/powerpoint/2010/main" val="20418220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144463"/>
            <a:ext cx="12192000" cy="909168"/>
            <a:chOff x="0" y="-144463"/>
            <a:chExt cx="12192000" cy="909168"/>
          </a:xfrm>
        </p:grpSpPr>
        <p:grpSp>
          <p:nvGrpSpPr>
            <p:cNvPr id="2" name="Grupo 1"/>
            <p:cNvGrpSpPr/>
            <p:nvPr/>
          </p:nvGrpSpPr>
          <p:grpSpPr>
            <a:xfrm>
              <a:off x="0" y="-2901"/>
              <a:ext cx="12192000" cy="767606"/>
              <a:chOff x="0" y="-2901"/>
              <a:chExt cx="12192000" cy="767606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-1"/>
                <a:ext cx="12192000" cy="76470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83844">
                  <a:defRPr/>
                </a:pPr>
                <a:endParaRPr lang="es-PE" sz="1149" kern="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36" y="-2901"/>
                <a:ext cx="2952328" cy="767606"/>
              </a:xfrm>
              <a:prstGeom prst="rect">
                <a:avLst/>
              </a:prstGeom>
            </p:spPr>
          </p:pic>
        </p:grpSp>
        <p:sp>
          <p:nvSpPr>
            <p:cNvPr id="3" name="AutoShape 2" descr="Resultado de imagen para Albert Einstein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>
                <a:solidFill>
                  <a:prstClr val="black"/>
                </a:solidFill>
              </a:endParaRPr>
            </a:p>
          </p:txBody>
        </p: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601984AE-20CF-4669-95D5-96C0AED13CCE}"/>
              </a:ext>
            </a:extLst>
          </p:cNvPr>
          <p:cNvSpPr/>
          <p:nvPr/>
        </p:nvSpPr>
        <p:spPr>
          <a:xfrm>
            <a:off x="1991544" y="1484784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Clases que participan en el uso del Método de fabricación</a:t>
            </a:r>
            <a:r>
              <a:rPr lang="es-PE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PE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632848E-0B4B-41CE-9913-F870F5BA1F7A}"/>
              </a:ext>
            </a:extLst>
          </p:cNvPr>
          <p:cNvSpPr/>
          <p:nvPr/>
        </p:nvSpPr>
        <p:spPr>
          <a:xfrm>
            <a:off x="3647728" y="3140968"/>
            <a:ext cx="5135933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Producto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Producto Concreto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Creador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Creador Concreto</a:t>
            </a:r>
          </a:p>
          <a:p>
            <a:pPr>
              <a:lnSpc>
                <a:spcPct val="150000"/>
              </a:lnSpc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9374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432</Words>
  <Application>Microsoft Office PowerPoint</Application>
  <PresentationFormat>Panorámica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3_Tema de Office</vt:lpstr>
      <vt:lpstr>ESCUELA PROFESIONAL DE INGENIERÍA DE SISTEMAS E    INFORMÁTICA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PROGRAMA</dc:title>
  <dc:creator>Victor Espinoza Barzola</dc:creator>
  <cp:lastModifiedBy>Bengy Jammil Aguila Ruiz</cp:lastModifiedBy>
  <cp:revision>182</cp:revision>
  <dcterms:created xsi:type="dcterms:W3CDTF">2016-06-08T13:48:30Z</dcterms:created>
  <dcterms:modified xsi:type="dcterms:W3CDTF">2017-10-06T01:34:03Z</dcterms:modified>
</cp:coreProperties>
</file>