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4"/>
  </p:notesMasterIdLst>
  <p:sldIdLst>
    <p:sldId id="312" r:id="rId2"/>
    <p:sldId id="315" r:id="rId3"/>
    <p:sldId id="316" r:id="rId4"/>
    <p:sldId id="317" r:id="rId5"/>
    <p:sldId id="318" r:id="rId6"/>
    <p:sldId id="319" r:id="rId7"/>
    <p:sldId id="320" r:id="rId8"/>
    <p:sldId id="321" r:id="rId9"/>
    <p:sldId id="322" r:id="rId10"/>
    <p:sldId id="323" r:id="rId11"/>
    <p:sldId id="324" r:id="rId12"/>
    <p:sldId id="325" r:id="rId1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B868"/>
    <a:srgbClr val="000066"/>
    <a:srgbClr val="000000"/>
    <a:srgbClr val="8701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89" autoAdjust="0"/>
    <p:restoredTop sz="93886" autoAdjust="0"/>
  </p:normalViewPr>
  <p:slideViewPr>
    <p:cSldViewPr>
      <p:cViewPr varScale="1">
        <p:scale>
          <a:sx n="72" d="100"/>
          <a:sy n="72" d="100"/>
        </p:scale>
        <p:origin x="72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3554F9-9FB0-47AB-9950-612F956ACC3F}" type="datetimeFigureOut">
              <a:rPr lang="es-PE" smtClean="0"/>
              <a:t>6/10/2017</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9D0F44-23DF-470E-8164-57022E99AE4F}" type="slidenum">
              <a:rPr lang="es-PE" smtClean="0"/>
              <a:t>‹Nº›</a:t>
            </a:fld>
            <a:endParaRPr lang="es-PE"/>
          </a:p>
        </p:txBody>
      </p:sp>
    </p:spTree>
    <p:extLst>
      <p:ext uri="{BB962C8B-B14F-4D97-AF65-F5344CB8AC3E}">
        <p14:creationId xmlns:p14="http://schemas.microsoft.com/office/powerpoint/2010/main" val="4282365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Tree>
    <p:extLst>
      <p:ext uri="{BB962C8B-B14F-4D97-AF65-F5344CB8AC3E}">
        <p14:creationId xmlns:p14="http://schemas.microsoft.com/office/powerpoint/2010/main" val="2763098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Tree>
    <p:extLst>
      <p:ext uri="{BB962C8B-B14F-4D97-AF65-F5344CB8AC3E}">
        <p14:creationId xmlns:p14="http://schemas.microsoft.com/office/powerpoint/2010/main" val="1742986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Tree>
    <p:extLst>
      <p:ext uri="{BB962C8B-B14F-4D97-AF65-F5344CB8AC3E}">
        <p14:creationId xmlns:p14="http://schemas.microsoft.com/office/powerpoint/2010/main" val="3420607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Tree>
    <p:extLst>
      <p:ext uri="{BB962C8B-B14F-4D97-AF65-F5344CB8AC3E}">
        <p14:creationId xmlns:p14="http://schemas.microsoft.com/office/powerpoint/2010/main" val="3772461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Tree>
    <p:extLst>
      <p:ext uri="{BB962C8B-B14F-4D97-AF65-F5344CB8AC3E}">
        <p14:creationId xmlns:p14="http://schemas.microsoft.com/office/powerpoint/2010/main" val="3007339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Tree>
    <p:extLst>
      <p:ext uri="{BB962C8B-B14F-4D97-AF65-F5344CB8AC3E}">
        <p14:creationId xmlns:p14="http://schemas.microsoft.com/office/powerpoint/2010/main" val="1733593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Tree>
    <p:extLst>
      <p:ext uri="{BB962C8B-B14F-4D97-AF65-F5344CB8AC3E}">
        <p14:creationId xmlns:p14="http://schemas.microsoft.com/office/powerpoint/2010/main" val="1346033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Tree>
    <p:extLst>
      <p:ext uri="{BB962C8B-B14F-4D97-AF65-F5344CB8AC3E}">
        <p14:creationId xmlns:p14="http://schemas.microsoft.com/office/powerpoint/2010/main" val="2137313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Tree>
    <p:extLst>
      <p:ext uri="{BB962C8B-B14F-4D97-AF65-F5344CB8AC3E}">
        <p14:creationId xmlns:p14="http://schemas.microsoft.com/office/powerpoint/2010/main" val="2073785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Tree>
    <p:extLst>
      <p:ext uri="{BB962C8B-B14F-4D97-AF65-F5344CB8AC3E}">
        <p14:creationId xmlns:p14="http://schemas.microsoft.com/office/powerpoint/2010/main" val="3340511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Tree>
    <p:extLst>
      <p:ext uri="{BB962C8B-B14F-4D97-AF65-F5344CB8AC3E}">
        <p14:creationId xmlns:p14="http://schemas.microsoft.com/office/powerpoint/2010/main" val="2660128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Tree>
    <p:extLst>
      <p:ext uri="{BB962C8B-B14F-4D97-AF65-F5344CB8AC3E}">
        <p14:creationId xmlns:p14="http://schemas.microsoft.com/office/powerpoint/2010/main" val="1936511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p:cNvSpPr>
            <a:spLocks noGrp="1"/>
          </p:cNvSpPr>
          <p:nvPr>
            <p:ph type="dt" sz="half" idx="10"/>
          </p:nvPr>
        </p:nvSpPr>
        <p:spPr/>
        <p:txBody>
          <a:bodyPr/>
          <a:lstStyle/>
          <a:p>
            <a:fld id="{ECB034FB-B973-4946-A197-5B7F9BE1968C}" type="datetime1">
              <a:rPr lang="es-PE" smtClean="0">
                <a:solidFill>
                  <a:prstClr val="black">
                    <a:tint val="75000"/>
                  </a:prstClr>
                </a:solidFill>
              </a:rPr>
              <a:pPr/>
              <a:t>6/10/2017</a:t>
            </a:fld>
            <a:endParaRPr lang="es-PE">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PE">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7978AFBD-1C9D-46D1-A402-EC1D58856493}"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2011848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B5701A76-360F-43A8-B9E9-46213F113E75}" type="datetime1">
              <a:rPr lang="es-PE" smtClean="0">
                <a:solidFill>
                  <a:prstClr val="black">
                    <a:tint val="75000"/>
                  </a:prstClr>
                </a:solidFill>
              </a:rPr>
              <a:pPr/>
              <a:t>6/10/2017</a:t>
            </a:fld>
            <a:endParaRPr lang="es-PE">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PE">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7978AFBD-1C9D-46D1-A402-EC1D58856493}"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583543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5713A60D-6992-4C15-9E70-75CA98B99118}" type="datetime1">
              <a:rPr lang="es-PE" smtClean="0">
                <a:solidFill>
                  <a:prstClr val="black">
                    <a:tint val="75000"/>
                  </a:prstClr>
                </a:solidFill>
              </a:rPr>
              <a:pPr/>
              <a:t>6/10/2017</a:t>
            </a:fld>
            <a:endParaRPr lang="es-PE">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PE">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7978AFBD-1C9D-46D1-A402-EC1D58856493}"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2685111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A81B51A2-F518-4F16-93C0-D3D73D894706}" type="datetime1">
              <a:rPr lang="es-PE" smtClean="0">
                <a:solidFill>
                  <a:prstClr val="black">
                    <a:tint val="75000"/>
                  </a:prstClr>
                </a:solidFill>
              </a:rPr>
              <a:pPr/>
              <a:t>6/10/2017</a:t>
            </a:fld>
            <a:endParaRPr lang="es-PE">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PE">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7978AFBD-1C9D-46D1-A402-EC1D58856493}"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1047306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865A87D4-7904-46ED-9AE8-A930EFD86718}" type="datetime1">
              <a:rPr lang="es-PE" smtClean="0">
                <a:solidFill>
                  <a:prstClr val="black">
                    <a:tint val="75000"/>
                  </a:prstClr>
                </a:solidFill>
              </a:rPr>
              <a:pPr/>
              <a:t>6/10/2017</a:t>
            </a:fld>
            <a:endParaRPr lang="es-PE">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PE">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7978AFBD-1C9D-46D1-A402-EC1D58856493}"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2940405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84B49C60-442B-4E0B-B4ED-7787672614AA}" type="datetime1">
              <a:rPr lang="es-PE" smtClean="0">
                <a:solidFill>
                  <a:prstClr val="black">
                    <a:tint val="75000"/>
                  </a:prstClr>
                </a:solidFill>
              </a:rPr>
              <a:pPr/>
              <a:t>6/10/2017</a:t>
            </a:fld>
            <a:endParaRPr lang="es-PE">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PE">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7978AFBD-1C9D-46D1-A402-EC1D58856493}"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1016068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1150E07D-C042-43D2-BCD7-0F9A4F4CD2CC}" type="datetime1">
              <a:rPr lang="es-PE" smtClean="0">
                <a:solidFill>
                  <a:prstClr val="black">
                    <a:tint val="75000"/>
                  </a:prstClr>
                </a:solidFill>
              </a:rPr>
              <a:pPr/>
              <a:t>6/10/2017</a:t>
            </a:fld>
            <a:endParaRPr lang="es-PE">
              <a:solidFill>
                <a:prstClr val="black">
                  <a:tint val="75000"/>
                </a:prstClr>
              </a:solidFill>
            </a:endParaRPr>
          </a:p>
        </p:txBody>
      </p:sp>
      <p:sp>
        <p:nvSpPr>
          <p:cNvPr id="8" name="Marcador de pie de página 7"/>
          <p:cNvSpPr>
            <a:spLocks noGrp="1"/>
          </p:cNvSpPr>
          <p:nvPr>
            <p:ph type="ftr" sz="quarter" idx="11"/>
          </p:nvPr>
        </p:nvSpPr>
        <p:spPr/>
        <p:txBody>
          <a:bodyPr/>
          <a:lstStyle/>
          <a:p>
            <a:endParaRPr lang="es-PE">
              <a:solidFill>
                <a:prstClr val="black">
                  <a:tint val="75000"/>
                </a:prstClr>
              </a:solidFill>
            </a:endParaRPr>
          </a:p>
        </p:txBody>
      </p:sp>
      <p:sp>
        <p:nvSpPr>
          <p:cNvPr id="9" name="Marcador de número de diapositiva 8"/>
          <p:cNvSpPr>
            <a:spLocks noGrp="1"/>
          </p:cNvSpPr>
          <p:nvPr>
            <p:ph type="sldNum" sz="quarter" idx="12"/>
          </p:nvPr>
        </p:nvSpPr>
        <p:spPr/>
        <p:txBody>
          <a:bodyPr/>
          <a:lstStyle/>
          <a:p>
            <a:fld id="{7978AFBD-1C9D-46D1-A402-EC1D58856493}"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185852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67CBA184-B1CB-4E49-8772-264F7490B50A}" type="datetime1">
              <a:rPr lang="es-PE" smtClean="0">
                <a:solidFill>
                  <a:prstClr val="black">
                    <a:tint val="75000"/>
                  </a:prstClr>
                </a:solidFill>
              </a:rPr>
              <a:pPr/>
              <a:t>6/10/2017</a:t>
            </a:fld>
            <a:endParaRPr lang="es-PE">
              <a:solidFill>
                <a:prstClr val="black">
                  <a:tint val="75000"/>
                </a:prstClr>
              </a:solidFill>
            </a:endParaRPr>
          </a:p>
        </p:txBody>
      </p:sp>
      <p:sp>
        <p:nvSpPr>
          <p:cNvPr id="4" name="Marcador de pie de página 3"/>
          <p:cNvSpPr>
            <a:spLocks noGrp="1"/>
          </p:cNvSpPr>
          <p:nvPr>
            <p:ph type="ftr" sz="quarter" idx="11"/>
          </p:nvPr>
        </p:nvSpPr>
        <p:spPr/>
        <p:txBody>
          <a:bodyPr/>
          <a:lstStyle/>
          <a:p>
            <a:endParaRPr lang="es-PE">
              <a:solidFill>
                <a:prstClr val="black">
                  <a:tint val="75000"/>
                </a:prstClr>
              </a:solidFill>
            </a:endParaRPr>
          </a:p>
        </p:txBody>
      </p:sp>
      <p:sp>
        <p:nvSpPr>
          <p:cNvPr id="5" name="Marcador de número de diapositiva 4"/>
          <p:cNvSpPr>
            <a:spLocks noGrp="1"/>
          </p:cNvSpPr>
          <p:nvPr>
            <p:ph type="sldNum" sz="quarter" idx="12"/>
          </p:nvPr>
        </p:nvSpPr>
        <p:spPr/>
        <p:txBody>
          <a:bodyPr/>
          <a:lstStyle/>
          <a:p>
            <a:fld id="{7978AFBD-1C9D-46D1-A402-EC1D58856493}"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63919437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31F5036-FF1D-4A85-A0DB-30C7E10FDA7A}" type="datetime1">
              <a:rPr lang="es-PE" smtClean="0">
                <a:solidFill>
                  <a:prstClr val="black">
                    <a:tint val="75000"/>
                  </a:prstClr>
                </a:solidFill>
              </a:rPr>
              <a:pPr/>
              <a:t>6/10/2017</a:t>
            </a:fld>
            <a:endParaRPr lang="es-PE">
              <a:solidFill>
                <a:prstClr val="black">
                  <a:tint val="75000"/>
                </a:prstClr>
              </a:solidFill>
            </a:endParaRPr>
          </a:p>
        </p:txBody>
      </p:sp>
      <p:sp>
        <p:nvSpPr>
          <p:cNvPr id="3" name="Marcador de pie de página 2"/>
          <p:cNvSpPr>
            <a:spLocks noGrp="1"/>
          </p:cNvSpPr>
          <p:nvPr>
            <p:ph type="ftr" sz="quarter" idx="11"/>
          </p:nvPr>
        </p:nvSpPr>
        <p:spPr/>
        <p:txBody>
          <a:bodyPr/>
          <a:lstStyle/>
          <a:p>
            <a:endParaRPr lang="es-PE">
              <a:solidFill>
                <a:prstClr val="black">
                  <a:tint val="75000"/>
                </a:prstClr>
              </a:solidFill>
            </a:endParaRPr>
          </a:p>
        </p:txBody>
      </p:sp>
      <p:sp>
        <p:nvSpPr>
          <p:cNvPr id="4" name="Marcador de número de diapositiva 3"/>
          <p:cNvSpPr>
            <a:spLocks noGrp="1"/>
          </p:cNvSpPr>
          <p:nvPr>
            <p:ph type="sldNum" sz="quarter" idx="12"/>
          </p:nvPr>
        </p:nvSpPr>
        <p:spPr/>
        <p:txBody>
          <a:bodyPr/>
          <a:lstStyle/>
          <a:p>
            <a:fld id="{7978AFBD-1C9D-46D1-A402-EC1D58856493}"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1242000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6063B8CA-3A32-43ED-9332-C11897E7B57D}" type="datetime1">
              <a:rPr lang="es-PE" smtClean="0">
                <a:solidFill>
                  <a:prstClr val="black">
                    <a:tint val="75000"/>
                  </a:prstClr>
                </a:solidFill>
              </a:rPr>
              <a:pPr/>
              <a:t>6/10/2017</a:t>
            </a:fld>
            <a:endParaRPr lang="es-PE">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PE">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7978AFBD-1C9D-46D1-A402-EC1D58856493}"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290128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3AFB5C03-95E4-457A-94FC-FBA9002B686C}" type="datetime1">
              <a:rPr lang="es-PE" smtClean="0">
                <a:solidFill>
                  <a:prstClr val="black">
                    <a:tint val="75000"/>
                  </a:prstClr>
                </a:solidFill>
              </a:rPr>
              <a:pPr/>
              <a:t>6/10/2017</a:t>
            </a:fld>
            <a:endParaRPr lang="es-PE">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PE">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7978AFBD-1C9D-46D1-A402-EC1D58856493}"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3114922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A386E4-EC96-4C9C-A4CC-0E07551C3D6F}" type="datetime1">
              <a:rPr lang="es-PE" smtClean="0">
                <a:solidFill>
                  <a:prstClr val="black">
                    <a:tint val="75000"/>
                  </a:prstClr>
                </a:solidFill>
              </a:rPr>
              <a:pPr/>
              <a:t>6/10/2017</a:t>
            </a:fld>
            <a:endParaRPr lang="es-PE">
              <a:solidFill>
                <a:prstClr val="black">
                  <a:tint val="75000"/>
                </a:prstClr>
              </a:solidFill>
            </a:endParaRP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solidFill>
                <a:prstClr val="black">
                  <a:tint val="75000"/>
                </a:prstClr>
              </a:solidFill>
            </a:endParaRP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0DD8C-85A1-415E-98F7-34B0C13A3963}"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188409068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l="-3000" r="-3000"/>
          </a:stretch>
        </a:blipFill>
        <a:effectLst/>
      </p:bgPr>
    </p:bg>
    <p:spTree>
      <p:nvGrpSpPr>
        <p:cNvPr id="1" name=""/>
        <p:cNvGrpSpPr/>
        <p:nvPr/>
      </p:nvGrpSpPr>
      <p:grpSpPr>
        <a:xfrm>
          <a:off x="0" y="0"/>
          <a:ext cx="0" cy="0"/>
          <a:chOff x="0" y="0"/>
          <a:chExt cx="0" cy="0"/>
        </a:xfrm>
      </p:grpSpPr>
      <p:pic>
        <p:nvPicPr>
          <p:cNvPr id="1026" name="Picture 2" descr="http://www.uch.edu.pe/sites/default/files/uch_vistadrone_800.jpg"/>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631758" y="336994"/>
            <a:ext cx="10560496" cy="4536504"/>
          </a:xfrm>
          <a:prstGeom prst="rect">
            <a:avLst/>
          </a:prstGeom>
          <a:solidFill>
            <a:schemeClr val="bg1"/>
          </a:solidFill>
          <a:ln>
            <a:noFill/>
          </a:ln>
          <a:effectLst>
            <a:softEdge rad="112500"/>
          </a:effectLst>
          <a:extLst/>
        </p:spPr>
      </p:pic>
      <p:sp>
        <p:nvSpPr>
          <p:cNvPr id="4" name="Título 3"/>
          <p:cNvSpPr>
            <a:spLocks noGrp="1"/>
          </p:cNvSpPr>
          <p:nvPr>
            <p:ph type="ctrTitle"/>
          </p:nvPr>
        </p:nvSpPr>
        <p:spPr>
          <a:xfrm>
            <a:off x="2099556" y="4849100"/>
            <a:ext cx="6480720" cy="1470025"/>
          </a:xfrm>
          <a:noFill/>
        </p:spPr>
        <p:txBody>
          <a:bodyPr anchor="ctr" anchorCtr="0">
            <a:normAutofit/>
          </a:bodyPr>
          <a:lstStyle/>
          <a:p>
            <a:r>
              <a:rPr lang="es-PE" sz="2800" b="1" dirty="0">
                <a:solidFill>
                  <a:schemeClr val="accent1">
                    <a:lumMod val="50000"/>
                  </a:schemeClr>
                </a:solidFill>
                <a:latin typeface="Times New Roman" panose="02020603050405020304" pitchFamily="18" charset="0"/>
                <a:cs typeface="Times New Roman" panose="02020603050405020304" pitchFamily="18" charset="0"/>
              </a:rPr>
              <a:t>ESCUELA PROFESIONAL DE INGENIERÍA DE SISTEMAS E    INFORMÁTICA</a:t>
            </a:r>
          </a:p>
        </p:txBody>
      </p:sp>
      <p:sp>
        <p:nvSpPr>
          <p:cNvPr id="5" name="Subtítulo 4"/>
          <p:cNvSpPr>
            <a:spLocks noGrp="1"/>
          </p:cNvSpPr>
          <p:nvPr>
            <p:ph type="subTitle" idx="1"/>
          </p:nvPr>
        </p:nvSpPr>
        <p:spPr>
          <a:xfrm>
            <a:off x="8760296" y="4725144"/>
            <a:ext cx="3168352" cy="1470025"/>
          </a:xfrm>
          <a:noFill/>
        </p:spPr>
        <p:txBody>
          <a:bodyPr anchor="ctr" anchorCtr="0">
            <a:normAutofit/>
          </a:bodyPr>
          <a:lstStyle/>
          <a:p>
            <a:r>
              <a:rPr lang="es-PE" sz="2000" b="1" dirty="0">
                <a:solidFill>
                  <a:schemeClr val="accent2">
                    <a:lumMod val="50000"/>
                  </a:schemeClr>
                </a:solidFill>
                <a:latin typeface="Times New Roman" panose="02020603050405020304" pitchFamily="18" charset="0"/>
                <a:cs typeface="Times New Roman" panose="02020603050405020304" pitchFamily="18" charset="0"/>
              </a:rPr>
              <a:t>Docente: </a:t>
            </a:r>
            <a:r>
              <a:rPr lang="es-PE" sz="2000" b="1" dirty="0">
                <a:latin typeface="Times New Roman" panose="02020603050405020304" pitchFamily="18" charset="0"/>
                <a:cs typeface="Times New Roman" panose="02020603050405020304" pitchFamily="18" charset="0"/>
              </a:rPr>
              <a:t>Coronel Castillo Eric Gustavo</a:t>
            </a:r>
            <a:endParaRPr lang="es-PE" sz="2000" dirty="0">
              <a:latin typeface="Times New Roman" panose="02020603050405020304" pitchFamily="18" charset="0"/>
              <a:cs typeface="Times New Roman" panose="02020603050405020304" pitchFamily="18" charset="0"/>
            </a:endParaRPr>
          </a:p>
        </p:txBody>
      </p:sp>
      <p:cxnSp>
        <p:nvCxnSpPr>
          <p:cNvPr id="3" name="Conector recto 2"/>
          <p:cNvCxnSpPr/>
          <p:nvPr/>
        </p:nvCxnSpPr>
        <p:spPr>
          <a:xfrm>
            <a:off x="8688288" y="4869161"/>
            <a:ext cx="0" cy="1181993"/>
          </a:xfrm>
          <a:prstGeom prst="line">
            <a:avLst/>
          </a:prstGeom>
          <a:ln w="28575"/>
        </p:spPr>
        <p:style>
          <a:lnRef idx="3">
            <a:schemeClr val="accent1"/>
          </a:lnRef>
          <a:fillRef idx="0">
            <a:schemeClr val="accent1"/>
          </a:fillRef>
          <a:effectRef idx="2">
            <a:schemeClr val="accent1"/>
          </a:effectRef>
          <a:fontRef idx="minor">
            <a:schemeClr val="tx1"/>
          </a:fontRef>
        </p:style>
      </p:cxnSp>
      <p:pic>
        <p:nvPicPr>
          <p:cNvPr id="2" name="Imagen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08168" y="315682"/>
            <a:ext cx="4579671" cy="1190714"/>
          </a:xfrm>
          <a:prstGeom prst="rect">
            <a:avLst/>
          </a:prstGeom>
        </p:spPr>
      </p:pic>
      <p:sp>
        <p:nvSpPr>
          <p:cNvPr id="7" name="Rectángulo 6">
            <a:extLst>
              <a:ext uri="{FF2B5EF4-FFF2-40B4-BE49-F238E27FC236}">
                <a16:creationId xmlns:a16="http://schemas.microsoft.com/office/drawing/2014/main" id="{F55B6A68-CB90-4C3F-894B-493ED1C74FDB}"/>
              </a:ext>
            </a:extLst>
          </p:cNvPr>
          <p:cNvSpPr/>
          <p:nvPr/>
        </p:nvSpPr>
        <p:spPr>
          <a:xfrm>
            <a:off x="1919536" y="1143823"/>
            <a:ext cx="9649072" cy="3714863"/>
          </a:xfrm>
          <a:prstGeom prst="rect">
            <a:avLst/>
          </a:prstGeom>
        </p:spPr>
        <p:txBody>
          <a:bodyPr wrap="square">
            <a:spAutoFit/>
          </a:bodyPr>
          <a:lstStyle/>
          <a:p>
            <a:pPr>
              <a:lnSpc>
                <a:spcPct val="105000"/>
              </a:lnSpc>
              <a:spcAft>
                <a:spcPts val="800"/>
              </a:spcAft>
            </a:pPr>
            <a:r>
              <a:rPr lang="es-PE" sz="2400" b="1" dirty="0">
                <a:latin typeface="Times New Roman" panose="02020603050405020304" pitchFamily="18" charset="0"/>
                <a:ea typeface="Calibri" panose="020F0502020204030204" pitchFamily="34" charset="0"/>
                <a:cs typeface="Times New Roman" panose="02020603050405020304" pitchFamily="18" charset="0"/>
              </a:rPr>
              <a:t>TEMA:  		</a:t>
            </a:r>
            <a:r>
              <a:rPr lang="es-PE" sz="2400" dirty="0">
                <a:latin typeface="Times New Roman" panose="02020603050405020304" pitchFamily="18" charset="0"/>
                <a:ea typeface="Calibri" panose="020F0502020204030204" pitchFamily="34" charset="0"/>
                <a:cs typeface="Times New Roman" panose="02020603050405020304" pitchFamily="18" charset="0"/>
              </a:rPr>
              <a:t>Principios SOLID</a:t>
            </a:r>
          </a:p>
          <a:p>
            <a:pPr>
              <a:lnSpc>
                <a:spcPct val="105000"/>
              </a:lnSpc>
              <a:spcAft>
                <a:spcPts val="800"/>
              </a:spcAft>
            </a:pPr>
            <a:r>
              <a:rPr lang="es-PE" sz="2400" b="1" dirty="0">
                <a:latin typeface="Times New Roman" panose="02020603050405020304" pitchFamily="18" charset="0"/>
                <a:ea typeface="Calibri" panose="020F0502020204030204" pitchFamily="34" charset="0"/>
                <a:cs typeface="Times New Roman" panose="02020603050405020304" pitchFamily="18" charset="0"/>
              </a:rPr>
              <a:t>CURSO: </a:t>
            </a:r>
            <a:r>
              <a:rPr lang="es-PE" sz="2400" dirty="0">
                <a:latin typeface="Times New Roman" panose="02020603050405020304" pitchFamily="18" charset="0"/>
                <a:ea typeface="Calibri" panose="020F0502020204030204" pitchFamily="34" charset="0"/>
                <a:cs typeface="Times New Roman" panose="02020603050405020304" pitchFamily="18" charset="0"/>
              </a:rPr>
              <a:t>		Programación I</a:t>
            </a:r>
            <a:endParaRPr lang="es-PE" sz="1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s-PE" sz="2400" b="1">
                <a:latin typeface="Times New Roman" panose="02020603050405020304" pitchFamily="18" charset="0"/>
                <a:ea typeface="Calibri" panose="020F0502020204030204" pitchFamily="34" charset="0"/>
                <a:cs typeface="Times New Roman" panose="02020603050405020304" pitchFamily="18" charset="0"/>
              </a:rPr>
              <a:t>AUTOR:      </a:t>
            </a:r>
            <a:r>
              <a:rPr lang="es-PE" sz="2400">
                <a:latin typeface="Times New Roman" panose="02020603050405020304" pitchFamily="18" charset="0"/>
                <a:cs typeface="Times New Roman" panose="02020603050405020304" pitchFamily="18" charset="0"/>
              </a:rPr>
              <a:t>	            Ayala </a:t>
            </a:r>
            <a:r>
              <a:rPr lang="es-PE" sz="2400" dirty="0">
                <a:latin typeface="Times New Roman" panose="02020603050405020304" pitchFamily="18" charset="0"/>
                <a:cs typeface="Times New Roman" panose="02020603050405020304" pitchFamily="18" charset="0"/>
              </a:rPr>
              <a:t>Villavicencio, Alvaro	     Código: 16201008</a:t>
            </a:r>
          </a:p>
          <a:p>
            <a:r>
              <a:rPr lang="es-PE" sz="2400" dirty="0">
                <a:latin typeface="Times New Roman" panose="02020603050405020304" pitchFamily="18" charset="0"/>
                <a:cs typeface="Times New Roman" panose="02020603050405020304" pitchFamily="18" charset="0"/>
              </a:rPr>
              <a:t>	 </a:t>
            </a:r>
            <a:r>
              <a:rPr lang="es-PE" sz="2000" dirty="0">
                <a:latin typeface="Times New Roman" panose="02020603050405020304" pitchFamily="18" charset="0"/>
                <a:cs typeface="Times New Roman" panose="02020603050405020304" pitchFamily="18" charset="0"/>
              </a:rPr>
              <a:t>	</a:t>
            </a:r>
          </a:p>
          <a:p>
            <a:endParaRPr lang="es-PE" sz="2000" dirty="0">
              <a:latin typeface="Times New Roman" panose="02020603050405020304" pitchFamily="18" charset="0"/>
              <a:cs typeface="Times New Roman" panose="02020603050405020304" pitchFamily="18" charset="0"/>
            </a:endParaRPr>
          </a:p>
          <a:p>
            <a:pPr algn="ctr"/>
            <a:r>
              <a:rPr lang="es-PE" sz="2800" dirty="0">
                <a:latin typeface="Times New Roman" panose="02020603050405020304" pitchFamily="18" charset="0"/>
                <a:cs typeface="Times New Roman" panose="02020603050405020304" pitchFamily="18" charset="0"/>
              </a:rPr>
              <a:t>Los Olivos – Perú</a:t>
            </a:r>
          </a:p>
          <a:p>
            <a:pPr algn="ctr"/>
            <a:r>
              <a:rPr lang="es-PE" sz="2800" dirty="0">
                <a:latin typeface="Times New Roman" panose="02020603050405020304" pitchFamily="18" charset="0"/>
                <a:cs typeface="Times New Roman" panose="02020603050405020304" pitchFamily="18" charset="0"/>
              </a:rPr>
              <a:t>2017-II</a:t>
            </a:r>
          </a:p>
          <a:p>
            <a:endParaRPr lang="es-PE" sz="2000" dirty="0">
              <a:latin typeface="Times New Roman" panose="02020603050405020304" pitchFamily="18" charset="0"/>
              <a:cs typeface="Times New Roman" panose="02020603050405020304" pitchFamily="18" charset="0"/>
            </a:endParaRPr>
          </a:p>
          <a:p>
            <a:pPr>
              <a:lnSpc>
                <a:spcPct val="105000"/>
              </a:lnSpc>
              <a:spcAft>
                <a:spcPts val="800"/>
              </a:spcAft>
            </a:pPr>
            <a:endParaRPr lang="es-PE"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724665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0" y="-144463"/>
            <a:ext cx="12192000" cy="909168"/>
            <a:chOff x="0" y="-144463"/>
            <a:chExt cx="12192000" cy="909168"/>
          </a:xfrm>
        </p:grpSpPr>
        <p:grpSp>
          <p:nvGrpSpPr>
            <p:cNvPr id="2" name="Grupo 1"/>
            <p:cNvGrpSpPr/>
            <p:nvPr/>
          </p:nvGrpSpPr>
          <p:grpSpPr>
            <a:xfrm>
              <a:off x="0" y="-2901"/>
              <a:ext cx="12192000" cy="767606"/>
              <a:chOff x="0" y="-2901"/>
              <a:chExt cx="12192000" cy="767606"/>
            </a:xfrm>
          </p:grpSpPr>
          <p:sp>
            <p:nvSpPr>
              <p:cNvPr id="5" name="Rectángulo 4"/>
              <p:cNvSpPr/>
              <p:nvPr/>
            </p:nvSpPr>
            <p:spPr>
              <a:xfrm>
                <a:off x="0" y="-1"/>
                <a:ext cx="12192000" cy="764706"/>
              </a:xfrm>
              <a:prstGeom prst="rect">
                <a:avLst/>
              </a:prstGeom>
              <a:solidFill>
                <a:schemeClr val="accent5">
                  <a:lumMod val="50000"/>
                </a:schemeClr>
              </a:solidFill>
              <a:ln w="12700" cap="flat" cmpd="sng" algn="ctr">
                <a:noFill/>
                <a:prstDash val="solid"/>
                <a:miter lim="800000"/>
              </a:ln>
              <a:effectLst/>
            </p:spPr>
            <p:txBody>
              <a:bodyPr rtlCol="0" anchor="ctr"/>
              <a:lstStyle/>
              <a:p>
                <a:pPr algn="ctr" defTabSz="583844">
                  <a:defRPr/>
                </a:pPr>
                <a:endParaRPr lang="es-PE" sz="1149" kern="0" dirty="0">
                  <a:solidFill>
                    <a:prstClr val="white"/>
                  </a:solidFill>
                </a:endParaRPr>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336" y="-2901"/>
                <a:ext cx="2952328" cy="767606"/>
              </a:xfrm>
              <a:prstGeom prst="rect">
                <a:avLst/>
              </a:prstGeom>
            </p:spPr>
          </p:pic>
        </p:grpSp>
        <p:sp>
          <p:nvSpPr>
            <p:cNvPr id="3" name="AutoShape 2" descr="Resultado de imagen para Albert Einste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solidFill>
                  <a:prstClr val="black"/>
                </a:solidFill>
              </a:endParaRPr>
            </a:p>
          </p:txBody>
        </p:sp>
      </p:grpSp>
      <p:sp>
        <p:nvSpPr>
          <p:cNvPr id="10" name="Rectángulo 9">
            <a:extLst>
              <a:ext uri="{FF2B5EF4-FFF2-40B4-BE49-F238E27FC236}">
                <a16:creationId xmlns:a16="http://schemas.microsoft.com/office/drawing/2014/main" id="{2F98F4C5-F080-4FC1-B8DC-3BEA49F4CE9A}"/>
              </a:ext>
            </a:extLst>
          </p:cNvPr>
          <p:cNvSpPr/>
          <p:nvPr/>
        </p:nvSpPr>
        <p:spPr>
          <a:xfrm>
            <a:off x="1595027" y="920914"/>
            <a:ext cx="9001000" cy="707886"/>
          </a:xfrm>
          <a:prstGeom prst="rect">
            <a:avLst/>
          </a:prstGeom>
        </p:spPr>
        <p:txBody>
          <a:bodyPr wrap="square">
            <a:spAutoFit/>
          </a:bodyPr>
          <a:lstStyle/>
          <a:p>
            <a:r>
              <a:rPr lang="es-PE" sz="4000" dirty="0">
                <a:solidFill>
                  <a:srgbClr val="0070C0"/>
                </a:solidFill>
                <a:latin typeface="Times New Roman" panose="02020603050405020304" pitchFamily="18" charset="0"/>
                <a:cs typeface="Times New Roman" panose="02020603050405020304" pitchFamily="18" charset="0"/>
              </a:rPr>
              <a:t>5. Principio de Inversión de Dependencias</a:t>
            </a:r>
          </a:p>
        </p:txBody>
      </p:sp>
      <p:sp>
        <p:nvSpPr>
          <p:cNvPr id="11" name="Marcador de contenido 2">
            <a:extLst>
              <a:ext uri="{FF2B5EF4-FFF2-40B4-BE49-F238E27FC236}">
                <a16:creationId xmlns:a16="http://schemas.microsoft.com/office/drawing/2014/main" id="{20A774A7-AD5E-4637-BE7B-1237F2E04654}"/>
              </a:ext>
            </a:extLst>
          </p:cNvPr>
          <p:cNvSpPr txBox="1">
            <a:spLocks/>
          </p:cNvSpPr>
          <p:nvPr/>
        </p:nvSpPr>
        <p:spPr>
          <a:xfrm>
            <a:off x="767408" y="2492896"/>
            <a:ext cx="10657184" cy="345638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0" algn="just">
              <a:buClr>
                <a:srgbClr val="000066"/>
              </a:buClr>
              <a:buFont typeface="Wingdings" panose="05000000000000000000" pitchFamily="2" charset="2"/>
              <a:buChar char="v"/>
            </a:pPr>
            <a:r>
              <a:rPr lang="es-MX" sz="2800" dirty="0">
                <a:latin typeface="Times New Roman" panose="02020603050405020304" pitchFamily="18" charset="0"/>
                <a:cs typeface="Times New Roman" panose="02020603050405020304" pitchFamily="18" charset="0"/>
              </a:rPr>
              <a:t>Este principio es una técnica básica, y será el que más presente tengas en tu día a día si quieres hacer que tu código sea testeable y mantenible. </a:t>
            </a:r>
          </a:p>
          <a:p>
            <a:pPr lvl="0" algn="just">
              <a:buClr>
                <a:srgbClr val="000066"/>
              </a:buClr>
              <a:buFont typeface="Wingdings" panose="05000000000000000000" pitchFamily="2" charset="2"/>
              <a:buChar char="v"/>
            </a:pPr>
            <a:r>
              <a:rPr lang="es-MX" sz="2800" dirty="0">
                <a:latin typeface="Times New Roman" panose="02020603050405020304" pitchFamily="18" charset="0"/>
                <a:cs typeface="Times New Roman" panose="02020603050405020304" pitchFamily="18" charset="0"/>
              </a:rPr>
              <a:t>El objetivo de este principio conseguir desacoplar las clases. </a:t>
            </a:r>
          </a:p>
          <a:p>
            <a:pPr lvl="0" algn="just">
              <a:buClr>
                <a:srgbClr val="000066"/>
              </a:buClr>
              <a:buFont typeface="Wingdings" panose="05000000000000000000" pitchFamily="2" charset="2"/>
              <a:buChar char="v"/>
            </a:pPr>
            <a:r>
              <a:rPr lang="es-MX" sz="2800" dirty="0">
                <a:latin typeface="Times New Roman" panose="02020603050405020304" pitchFamily="18" charset="0"/>
                <a:cs typeface="Times New Roman" panose="02020603050405020304" pitchFamily="18" charset="0"/>
              </a:rPr>
              <a:t>En todo diseño siempre debe existir un acoplamiento, pero hay que evitarlo en la medida de lo posible.</a:t>
            </a:r>
          </a:p>
        </p:txBody>
      </p:sp>
    </p:spTree>
    <p:extLst>
      <p:ext uri="{BB962C8B-B14F-4D97-AF65-F5344CB8AC3E}">
        <p14:creationId xmlns:p14="http://schemas.microsoft.com/office/powerpoint/2010/main" val="29495859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0" y="-144463"/>
            <a:ext cx="12192000" cy="909168"/>
            <a:chOff x="0" y="-144463"/>
            <a:chExt cx="12192000" cy="909168"/>
          </a:xfrm>
        </p:grpSpPr>
        <p:grpSp>
          <p:nvGrpSpPr>
            <p:cNvPr id="2" name="Grupo 1"/>
            <p:cNvGrpSpPr/>
            <p:nvPr/>
          </p:nvGrpSpPr>
          <p:grpSpPr>
            <a:xfrm>
              <a:off x="0" y="-2901"/>
              <a:ext cx="12192000" cy="767606"/>
              <a:chOff x="0" y="-2901"/>
              <a:chExt cx="12192000" cy="767606"/>
            </a:xfrm>
          </p:grpSpPr>
          <p:sp>
            <p:nvSpPr>
              <p:cNvPr id="5" name="Rectángulo 4"/>
              <p:cNvSpPr/>
              <p:nvPr/>
            </p:nvSpPr>
            <p:spPr>
              <a:xfrm>
                <a:off x="0" y="-1"/>
                <a:ext cx="12192000" cy="764706"/>
              </a:xfrm>
              <a:prstGeom prst="rect">
                <a:avLst/>
              </a:prstGeom>
              <a:solidFill>
                <a:schemeClr val="accent5">
                  <a:lumMod val="50000"/>
                </a:schemeClr>
              </a:solidFill>
              <a:ln w="12700" cap="flat" cmpd="sng" algn="ctr">
                <a:noFill/>
                <a:prstDash val="solid"/>
                <a:miter lim="800000"/>
              </a:ln>
              <a:effectLst/>
            </p:spPr>
            <p:txBody>
              <a:bodyPr rtlCol="0" anchor="ctr"/>
              <a:lstStyle/>
              <a:p>
                <a:pPr algn="ctr" defTabSz="583844">
                  <a:defRPr/>
                </a:pPr>
                <a:endParaRPr lang="es-PE" sz="1149" kern="0" dirty="0">
                  <a:solidFill>
                    <a:prstClr val="white"/>
                  </a:solidFill>
                </a:endParaRPr>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336" y="-2901"/>
                <a:ext cx="2952328" cy="767606"/>
              </a:xfrm>
              <a:prstGeom prst="rect">
                <a:avLst/>
              </a:prstGeom>
            </p:spPr>
          </p:pic>
        </p:grpSp>
        <p:sp>
          <p:nvSpPr>
            <p:cNvPr id="3" name="AutoShape 2" descr="Resultado de imagen para Albert Einste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solidFill>
                  <a:prstClr val="black"/>
                </a:solidFill>
              </a:endParaRPr>
            </a:p>
          </p:txBody>
        </p:sp>
      </p:grpSp>
      <p:sp>
        <p:nvSpPr>
          <p:cNvPr id="8" name="Marcador de contenido 2">
            <a:extLst>
              <a:ext uri="{FF2B5EF4-FFF2-40B4-BE49-F238E27FC236}">
                <a16:creationId xmlns:a16="http://schemas.microsoft.com/office/drawing/2014/main" id="{57F83937-03B1-4120-8576-A6BD6E1A1AE3}"/>
              </a:ext>
            </a:extLst>
          </p:cNvPr>
          <p:cNvSpPr txBox="1">
            <a:spLocks/>
          </p:cNvSpPr>
          <p:nvPr/>
        </p:nvSpPr>
        <p:spPr>
          <a:xfrm>
            <a:off x="767408" y="2060848"/>
            <a:ext cx="10657184" cy="396044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0" algn="just">
              <a:buClr>
                <a:srgbClr val="000066"/>
              </a:buClr>
              <a:buFont typeface="Wingdings" panose="05000000000000000000" pitchFamily="2" charset="2"/>
              <a:buChar char="v"/>
            </a:pPr>
            <a:r>
              <a:rPr lang="es-MX" sz="2800" dirty="0">
                <a:latin typeface="Times New Roman" panose="02020603050405020304" pitchFamily="18" charset="0"/>
                <a:cs typeface="Times New Roman" panose="02020603050405020304" pitchFamily="18" charset="0"/>
              </a:rPr>
              <a:t>Pero ¿Cómo nos damos cuenta de que estamos violando el principio de Inversión de Dependencias?</a:t>
            </a:r>
          </a:p>
          <a:p>
            <a:pPr lvl="0" algn="just">
              <a:buClr>
                <a:srgbClr val="000066"/>
              </a:buClr>
              <a:buFont typeface="Wingdings" panose="05000000000000000000" pitchFamily="2" charset="2"/>
              <a:buChar char="v"/>
            </a:pPr>
            <a:r>
              <a:rPr lang="es-MX" sz="2800" dirty="0">
                <a:latin typeface="Times New Roman" panose="02020603050405020304" pitchFamily="18" charset="0"/>
                <a:cs typeface="Times New Roman" panose="02020603050405020304" pitchFamily="18" charset="0"/>
              </a:rPr>
              <a:t>Cualquier instanciación de clases complejas o módulos es una violación de este principio.</a:t>
            </a:r>
          </a:p>
          <a:p>
            <a:pPr lvl="0" algn="just">
              <a:buClr>
                <a:srgbClr val="000066"/>
              </a:buClr>
              <a:buFont typeface="Wingdings" panose="05000000000000000000" pitchFamily="2" charset="2"/>
              <a:buChar char="v"/>
            </a:pPr>
            <a:r>
              <a:rPr lang="es-MX" sz="2800" dirty="0">
                <a:latin typeface="Times New Roman" panose="02020603050405020304" pitchFamily="18" charset="0"/>
                <a:cs typeface="Times New Roman" panose="02020603050405020304" pitchFamily="18" charset="0"/>
              </a:rPr>
              <a:t>Además, si haces </a:t>
            </a:r>
            <a:r>
              <a:rPr lang="es-MX" sz="2800" dirty="0" err="1">
                <a:latin typeface="Times New Roman" panose="02020603050405020304" pitchFamily="18" charset="0"/>
                <a:cs typeface="Times New Roman" panose="02020603050405020304" pitchFamily="18" charset="0"/>
              </a:rPr>
              <a:t>tests</a:t>
            </a:r>
            <a:r>
              <a:rPr lang="es-MX" sz="2800" dirty="0">
                <a:latin typeface="Times New Roman" panose="02020603050405020304" pitchFamily="18" charset="0"/>
                <a:cs typeface="Times New Roman" panose="02020603050405020304" pitchFamily="18" charset="0"/>
              </a:rPr>
              <a:t> te darás cuenta muy rápido, en cuanto no puedas probar esa clase con facilidad porque dependan del código de otra clase.</a:t>
            </a:r>
          </a:p>
        </p:txBody>
      </p:sp>
    </p:spTree>
    <p:extLst>
      <p:ext uri="{BB962C8B-B14F-4D97-AF65-F5344CB8AC3E}">
        <p14:creationId xmlns:p14="http://schemas.microsoft.com/office/powerpoint/2010/main" val="292559624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0" y="-144463"/>
            <a:ext cx="12192000" cy="909168"/>
            <a:chOff x="0" y="-144463"/>
            <a:chExt cx="12192000" cy="909168"/>
          </a:xfrm>
        </p:grpSpPr>
        <p:grpSp>
          <p:nvGrpSpPr>
            <p:cNvPr id="2" name="Grupo 1"/>
            <p:cNvGrpSpPr/>
            <p:nvPr/>
          </p:nvGrpSpPr>
          <p:grpSpPr>
            <a:xfrm>
              <a:off x="0" y="-2901"/>
              <a:ext cx="12192000" cy="767606"/>
              <a:chOff x="0" y="-2901"/>
              <a:chExt cx="12192000" cy="767606"/>
            </a:xfrm>
          </p:grpSpPr>
          <p:sp>
            <p:nvSpPr>
              <p:cNvPr id="5" name="Rectángulo 4"/>
              <p:cNvSpPr/>
              <p:nvPr/>
            </p:nvSpPr>
            <p:spPr>
              <a:xfrm>
                <a:off x="0" y="-1"/>
                <a:ext cx="12192000" cy="764706"/>
              </a:xfrm>
              <a:prstGeom prst="rect">
                <a:avLst/>
              </a:prstGeom>
              <a:solidFill>
                <a:schemeClr val="accent5">
                  <a:lumMod val="50000"/>
                </a:schemeClr>
              </a:solidFill>
              <a:ln w="12700" cap="flat" cmpd="sng" algn="ctr">
                <a:noFill/>
                <a:prstDash val="solid"/>
                <a:miter lim="800000"/>
              </a:ln>
              <a:effectLst/>
            </p:spPr>
            <p:txBody>
              <a:bodyPr rtlCol="0" anchor="ctr"/>
              <a:lstStyle/>
              <a:p>
                <a:pPr algn="ctr" defTabSz="583844">
                  <a:defRPr/>
                </a:pPr>
                <a:endParaRPr lang="es-PE" sz="1149" kern="0" dirty="0">
                  <a:solidFill>
                    <a:prstClr val="white"/>
                  </a:solidFill>
                </a:endParaRPr>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336" y="-2901"/>
                <a:ext cx="2952328" cy="767606"/>
              </a:xfrm>
              <a:prstGeom prst="rect">
                <a:avLst/>
              </a:prstGeom>
            </p:spPr>
          </p:pic>
        </p:grpSp>
        <p:sp>
          <p:nvSpPr>
            <p:cNvPr id="3" name="AutoShape 2" descr="Resultado de imagen para Albert Einste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solidFill>
                  <a:prstClr val="black"/>
                </a:solidFill>
              </a:endParaRPr>
            </a:p>
          </p:txBody>
        </p:sp>
      </p:grpSp>
      <p:sp>
        <p:nvSpPr>
          <p:cNvPr id="10" name="Marcador de contenido 2">
            <a:extLst>
              <a:ext uri="{FF2B5EF4-FFF2-40B4-BE49-F238E27FC236}">
                <a16:creationId xmlns:a16="http://schemas.microsoft.com/office/drawing/2014/main" id="{59FD1DA7-5F57-4C45-9E3F-835E8FCD5D4D}"/>
              </a:ext>
            </a:extLst>
          </p:cNvPr>
          <p:cNvSpPr txBox="1">
            <a:spLocks/>
          </p:cNvSpPr>
          <p:nvPr/>
        </p:nvSpPr>
        <p:spPr>
          <a:xfrm>
            <a:off x="767408" y="1797363"/>
            <a:ext cx="10657184" cy="458396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0" algn="just">
              <a:buClr>
                <a:srgbClr val="000066"/>
              </a:buClr>
              <a:buFont typeface="Wingdings" panose="05000000000000000000" pitchFamily="2" charset="2"/>
              <a:buChar char="v"/>
            </a:pPr>
            <a:r>
              <a:rPr lang="es-MX" sz="2800" dirty="0">
                <a:latin typeface="Times New Roman" panose="02020603050405020304" pitchFamily="18" charset="0"/>
                <a:cs typeface="Times New Roman" panose="02020603050405020304" pitchFamily="18" charset="0"/>
              </a:rPr>
              <a:t>En conclusión, con lo investigado se hace hincapié en el uso de los principios SOLID al momento de programar, de tomar en cuenta todos los principios para así poder generar códigos, fáciles de interpretar y de adaptarse o modificarse.</a:t>
            </a:r>
          </a:p>
          <a:p>
            <a:pPr lvl="0" algn="just">
              <a:buClr>
                <a:srgbClr val="000066"/>
              </a:buClr>
              <a:buFont typeface="Wingdings" panose="05000000000000000000" pitchFamily="2" charset="2"/>
              <a:buChar char="v"/>
            </a:pPr>
            <a:r>
              <a:rPr lang="es-MX" sz="2800" dirty="0">
                <a:latin typeface="Times New Roman" panose="02020603050405020304" pitchFamily="18" charset="0"/>
                <a:cs typeface="Times New Roman" panose="02020603050405020304" pitchFamily="18" charset="0"/>
              </a:rPr>
              <a:t>Para mí el lograr entender y aplicar estos principios y lograr que mejore mi manera de programar es de mucha ayuda y considero que todos deberían de  tomar en cuenta siempre estos principios a la hora de hacer programación orientada a objetos.</a:t>
            </a:r>
          </a:p>
          <a:p>
            <a:pPr lvl="0" algn="just">
              <a:buClr>
                <a:srgbClr val="000066"/>
              </a:buClr>
              <a:buFont typeface="Wingdings" panose="05000000000000000000" pitchFamily="2" charset="2"/>
              <a:buChar char="v"/>
            </a:pPr>
            <a:endParaRPr lang="es-MX" sz="2800" dirty="0">
              <a:latin typeface="Times New Roman" panose="02020603050405020304" pitchFamily="18" charset="0"/>
              <a:cs typeface="Times New Roman" panose="02020603050405020304" pitchFamily="18" charset="0"/>
            </a:endParaRPr>
          </a:p>
        </p:txBody>
      </p:sp>
      <p:sp>
        <p:nvSpPr>
          <p:cNvPr id="11" name="Rectángulo 10">
            <a:extLst>
              <a:ext uri="{FF2B5EF4-FFF2-40B4-BE49-F238E27FC236}">
                <a16:creationId xmlns:a16="http://schemas.microsoft.com/office/drawing/2014/main" id="{421FB003-382A-4264-9C0C-A2AF812BAE5F}"/>
              </a:ext>
            </a:extLst>
          </p:cNvPr>
          <p:cNvSpPr/>
          <p:nvPr/>
        </p:nvSpPr>
        <p:spPr>
          <a:xfrm>
            <a:off x="839416" y="927091"/>
            <a:ext cx="9001000" cy="707886"/>
          </a:xfrm>
          <a:prstGeom prst="rect">
            <a:avLst/>
          </a:prstGeom>
        </p:spPr>
        <p:txBody>
          <a:bodyPr wrap="square">
            <a:spAutoFit/>
          </a:bodyPr>
          <a:lstStyle/>
          <a:p>
            <a:r>
              <a:rPr lang="es-PE" sz="4000" dirty="0">
                <a:solidFill>
                  <a:srgbClr val="0070C0"/>
                </a:solidFill>
                <a:latin typeface="Times New Roman" panose="02020603050405020304" pitchFamily="18" charset="0"/>
                <a:cs typeface="Times New Roman" panose="02020603050405020304" pitchFamily="18" charset="0"/>
              </a:rPr>
              <a:t>Conclusiones</a:t>
            </a:r>
          </a:p>
        </p:txBody>
      </p:sp>
    </p:spTree>
    <p:extLst>
      <p:ext uri="{BB962C8B-B14F-4D97-AF65-F5344CB8AC3E}">
        <p14:creationId xmlns:p14="http://schemas.microsoft.com/office/powerpoint/2010/main" val="5926746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0" y="-144463"/>
            <a:ext cx="12192000" cy="909168"/>
            <a:chOff x="0" y="-144463"/>
            <a:chExt cx="12192000" cy="909168"/>
          </a:xfrm>
        </p:grpSpPr>
        <p:grpSp>
          <p:nvGrpSpPr>
            <p:cNvPr id="2" name="Grupo 1"/>
            <p:cNvGrpSpPr/>
            <p:nvPr/>
          </p:nvGrpSpPr>
          <p:grpSpPr>
            <a:xfrm>
              <a:off x="0" y="-2901"/>
              <a:ext cx="12192000" cy="767606"/>
              <a:chOff x="0" y="-2901"/>
              <a:chExt cx="12192000" cy="767606"/>
            </a:xfrm>
          </p:grpSpPr>
          <p:sp>
            <p:nvSpPr>
              <p:cNvPr id="5" name="Rectángulo 4"/>
              <p:cNvSpPr/>
              <p:nvPr/>
            </p:nvSpPr>
            <p:spPr>
              <a:xfrm>
                <a:off x="0" y="-1"/>
                <a:ext cx="12192000" cy="764706"/>
              </a:xfrm>
              <a:prstGeom prst="rect">
                <a:avLst/>
              </a:prstGeom>
              <a:solidFill>
                <a:schemeClr val="accent5">
                  <a:lumMod val="50000"/>
                </a:schemeClr>
              </a:solidFill>
              <a:ln w="12700" cap="flat" cmpd="sng" algn="ctr">
                <a:noFill/>
                <a:prstDash val="solid"/>
                <a:miter lim="800000"/>
              </a:ln>
              <a:effectLst/>
            </p:spPr>
            <p:txBody>
              <a:bodyPr rtlCol="0" anchor="ctr"/>
              <a:lstStyle/>
              <a:p>
                <a:pPr algn="ctr" defTabSz="583844">
                  <a:defRPr/>
                </a:pPr>
                <a:endParaRPr lang="es-PE" sz="1149" kern="0" dirty="0">
                  <a:solidFill>
                    <a:prstClr val="white"/>
                  </a:solidFill>
                </a:endParaRPr>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336" y="-2901"/>
                <a:ext cx="2952328" cy="767606"/>
              </a:xfrm>
              <a:prstGeom prst="rect">
                <a:avLst/>
              </a:prstGeom>
            </p:spPr>
          </p:pic>
        </p:grpSp>
        <p:sp>
          <p:nvSpPr>
            <p:cNvPr id="3" name="AutoShape 2" descr="Resultado de imagen para Albert Einste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solidFill>
                  <a:prstClr val="black"/>
                </a:solidFill>
              </a:endParaRPr>
            </a:p>
          </p:txBody>
        </p:sp>
      </p:grpSp>
      <p:sp>
        <p:nvSpPr>
          <p:cNvPr id="8" name="CuadroTexto 7">
            <a:extLst>
              <a:ext uri="{FF2B5EF4-FFF2-40B4-BE49-F238E27FC236}">
                <a16:creationId xmlns:a16="http://schemas.microsoft.com/office/drawing/2014/main" id="{CCF70670-E5A7-4108-91E7-926EE62348DD}"/>
              </a:ext>
            </a:extLst>
          </p:cNvPr>
          <p:cNvSpPr txBox="1"/>
          <p:nvPr/>
        </p:nvSpPr>
        <p:spPr>
          <a:xfrm>
            <a:off x="2351584" y="920914"/>
            <a:ext cx="8640960" cy="707886"/>
          </a:xfrm>
          <a:prstGeom prst="rect">
            <a:avLst/>
          </a:prstGeom>
          <a:noFill/>
        </p:spPr>
        <p:txBody>
          <a:bodyPr wrap="square" rtlCol="0">
            <a:spAutoFit/>
          </a:bodyPr>
          <a:lstStyle/>
          <a:p>
            <a:r>
              <a:rPr lang="es-PE" sz="4000" dirty="0">
                <a:solidFill>
                  <a:srgbClr val="0070C0"/>
                </a:solidFill>
                <a:latin typeface="Times New Roman" panose="02020603050405020304" pitchFamily="18" charset="0"/>
                <a:cs typeface="Times New Roman" panose="02020603050405020304" pitchFamily="18" charset="0"/>
              </a:rPr>
              <a:t>¿QUÉ SON LOS PRINCIPIOS SOLID?</a:t>
            </a:r>
          </a:p>
        </p:txBody>
      </p:sp>
      <p:sp>
        <p:nvSpPr>
          <p:cNvPr id="13" name="Rectángulo 12">
            <a:extLst>
              <a:ext uri="{FF2B5EF4-FFF2-40B4-BE49-F238E27FC236}">
                <a16:creationId xmlns:a16="http://schemas.microsoft.com/office/drawing/2014/main" id="{EB9E9B46-01E5-40EB-9CA9-8A5F34521575}"/>
              </a:ext>
            </a:extLst>
          </p:cNvPr>
          <p:cNvSpPr/>
          <p:nvPr/>
        </p:nvSpPr>
        <p:spPr>
          <a:xfrm>
            <a:off x="460375" y="1818274"/>
            <a:ext cx="11252249" cy="4832092"/>
          </a:xfrm>
          <a:prstGeom prst="rect">
            <a:avLst/>
          </a:prstGeom>
        </p:spPr>
        <p:txBody>
          <a:bodyPr wrap="square">
            <a:spAutoFit/>
          </a:bodyPr>
          <a:lstStyle/>
          <a:p>
            <a:pPr marL="457200" indent="-457200" algn="just">
              <a:buClr>
                <a:srgbClr val="000066"/>
              </a:buClr>
              <a:buFont typeface="Wingdings" panose="05000000000000000000" pitchFamily="2" charset="2"/>
              <a:buChar char="v"/>
            </a:pPr>
            <a:r>
              <a:rPr lang="es-MX" sz="2800" dirty="0">
                <a:latin typeface="Times New Roman" panose="02020603050405020304" pitchFamily="18" charset="0"/>
              </a:rPr>
              <a:t>Son cinco principios fundamentales, uno por cada letra, que hablan del diseño orientado a objetos en términos de la gestión de dependencias. </a:t>
            </a:r>
            <a:br>
              <a:rPr lang="es-MX" sz="2800" dirty="0">
                <a:latin typeface="Times New Roman" panose="02020603050405020304" pitchFamily="18" charset="0"/>
              </a:rPr>
            </a:br>
            <a:endParaRPr lang="es-MX" sz="2800" dirty="0">
              <a:latin typeface="Times New Roman" panose="02020603050405020304" pitchFamily="18" charset="0"/>
            </a:endParaRPr>
          </a:p>
          <a:p>
            <a:pPr marL="457200" indent="-457200" algn="just">
              <a:buClr>
                <a:srgbClr val="000066"/>
              </a:buClr>
              <a:buFont typeface="Wingdings" panose="05000000000000000000" pitchFamily="2" charset="2"/>
              <a:buChar char="v"/>
            </a:pPr>
            <a:r>
              <a:rPr lang="es-PE" sz="2800" dirty="0">
                <a:latin typeface="Times New Roman" panose="02020603050405020304" pitchFamily="18" charset="0"/>
                <a:ea typeface="Calibri" panose="020F0502020204030204" pitchFamily="34" charset="0"/>
                <a:cs typeface="Times New Roman" panose="02020603050405020304" pitchFamily="18" charset="0"/>
              </a:rPr>
              <a:t>Las dependencias entre unas clases y otras son las que hacen al código más frágil o más robusto y reutilizable. El problema con el modelado tradicional es que no se ocupa en profundidad de la gestión de dependencias entre clases sino de la conceptualización.</a:t>
            </a:r>
            <a:br>
              <a:rPr lang="es-PE" sz="2800" dirty="0">
                <a:latin typeface="Times New Roman" panose="02020603050405020304" pitchFamily="18" charset="0"/>
                <a:ea typeface="Calibri" panose="020F0502020204030204" pitchFamily="34" charset="0"/>
                <a:cs typeface="Times New Roman" panose="02020603050405020304" pitchFamily="18" charset="0"/>
              </a:rPr>
            </a:br>
            <a:r>
              <a:rPr lang="es-PE" sz="2800" dirty="0">
                <a:latin typeface="Times New Roman" panose="02020603050405020304" pitchFamily="18" charset="0"/>
                <a:ea typeface="Calibri" panose="020F0502020204030204" pitchFamily="34" charset="0"/>
                <a:cs typeface="Times New Roman" panose="02020603050405020304" pitchFamily="18" charset="0"/>
              </a:rPr>
              <a:t> </a:t>
            </a:r>
            <a:r>
              <a:rPr lang="es-PE" sz="2800" dirty="0">
                <a:latin typeface="Times New Roman" panose="02020603050405020304" pitchFamily="18" charset="0"/>
                <a:cs typeface="Times New Roman" panose="02020603050405020304" pitchFamily="18" charset="0"/>
              </a:rPr>
              <a:t> </a:t>
            </a:r>
          </a:p>
          <a:p>
            <a:pPr marL="457200" indent="-457200" algn="just">
              <a:buClr>
                <a:srgbClr val="000066"/>
              </a:buClr>
              <a:buFont typeface="Wingdings" panose="05000000000000000000" pitchFamily="2" charset="2"/>
              <a:buChar char="v"/>
            </a:pPr>
            <a:r>
              <a:rPr lang="es-MX" sz="2800" dirty="0">
                <a:latin typeface="Times New Roman" panose="02020603050405020304" pitchFamily="18" charset="0"/>
                <a:cs typeface="Times New Roman" panose="02020603050405020304" pitchFamily="18" charset="0"/>
              </a:rPr>
              <a:t>Quién decidió resaltar estos principios y darles nombre a algunos de </a:t>
            </a:r>
            <a:r>
              <a:rPr lang="es-MX" sz="2800">
                <a:latin typeface="Times New Roman" panose="02020603050405020304" pitchFamily="18" charset="0"/>
                <a:cs typeface="Times New Roman" panose="02020603050405020304" pitchFamily="18" charset="0"/>
              </a:rPr>
              <a:t>ellos fue Robert </a:t>
            </a:r>
            <a:r>
              <a:rPr lang="es-MX" sz="2800" dirty="0">
                <a:latin typeface="Times New Roman" panose="02020603050405020304" pitchFamily="18" charset="0"/>
                <a:cs typeface="Times New Roman" panose="02020603050405020304" pitchFamily="18" charset="0"/>
              </a:rPr>
              <a:t>C. Martin, allá por el año 1995.</a:t>
            </a:r>
            <a:endParaRPr lang="es-PE" sz="2800" dirty="0">
              <a:latin typeface="Times New Roman" panose="02020603050405020304" pitchFamily="18" charset="0"/>
              <a:cs typeface="Times New Roman" panose="02020603050405020304" pitchFamily="18" charset="0"/>
            </a:endParaRPr>
          </a:p>
          <a:p>
            <a:pPr algn="just"/>
            <a:endParaRPr lang="es-PE" sz="2800" dirty="0">
              <a:latin typeface="Times New Roman" panose="02020603050405020304" pitchFamily="18" charset="0"/>
            </a:endParaRPr>
          </a:p>
        </p:txBody>
      </p:sp>
    </p:spTree>
    <p:extLst>
      <p:ext uri="{BB962C8B-B14F-4D97-AF65-F5344CB8AC3E}">
        <p14:creationId xmlns:p14="http://schemas.microsoft.com/office/powerpoint/2010/main" val="4018679696"/>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0" y="-144463"/>
            <a:ext cx="12192000" cy="909168"/>
            <a:chOff x="0" y="-144463"/>
            <a:chExt cx="12192000" cy="909168"/>
          </a:xfrm>
        </p:grpSpPr>
        <p:grpSp>
          <p:nvGrpSpPr>
            <p:cNvPr id="2" name="Grupo 1"/>
            <p:cNvGrpSpPr/>
            <p:nvPr/>
          </p:nvGrpSpPr>
          <p:grpSpPr>
            <a:xfrm>
              <a:off x="0" y="-2901"/>
              <a:ext cx="12192000" cy="767606"/>
              <a:chOff x="0" y="-2901"/>
              <a:chExt cx="12192000" cy="767606"/>
            </a:xfrm>
          </p:grpSpPr>
          <p:sp>
            <p:nvSpPr>
              <p:cNvPr id="5" name="Rectángulo 4"/>
              <p:cNvSpPr/>
              <p:nvPr/>
            </p:nvSpPr>
            <p:spPr>
              <a:xfrm>
                <a:off x="0" y="-1"/>
                <a:ext cx="12192000" cy="764706"/>
              </a:xfrm>
              <a:prstGeom prst="rect">
                <a:avLst/>
              </a:prstGeom>
              <a:solidFill>
                <a:schemeClr val="accent5">
                  <a:lumMod val="50000"/>
                </a:schemeClr>
              </a:solidFill>
              <a:ln w="12700" cap="flat" cmpd="sng" algn="ctr">
                <a:noFill/>
                <a:prstDash val="solid"/>
                <a:miter lim="800000"/>
              </a:ln>
              <a:effectLst/>
            </p:spPr>
            <p:txBody>
              <a:bodyPr rtlCol="0" anchor="ctr"/>
              <a:lstStyle/>
              <a:p>
                <a:pPr algn="ctr" defTabSz="583844">
                  <a:defRPr/>
                </a:pPr>
                <a:endParaRPr lang="es-PE" sz="1149" kern="0" dirty="0">
                  <a:solidFill>
                    <a:prstClr val="white"/>
                  </a:solidFill>
                </a:endParaRPr>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336" y="-2901"/>
                <a:ext cx="2952328" cy="767606"/>
              </a:xfrm>
              <a:prstGeom prst="rect">
                <a:avLst/>
              </a:prstGeom>
            </p:spPr>
          </p:pic>
        </p:grpSp>
        <p:sp>
          <p:nvSpPr>
            <p:cNvPr id="3" name="AutoShape 2" descr="Resultado de imagen para Albert Einste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solidFill>
                  <a:prstClr val="black"/>
                </a:solidFill>
              </a:endParaRPr>
            </a:p>
          </p:txBody>
        </p:sp>
      </p:grpSp>
      <p:sp>
        <p:nvSpPr>
          <p:cNvPr id="6" name="Rectángulo 5">
            <a:extLst>
              <a:ext uri="{FF2B5EF4-FFF2-40B4-BE49-F238E27FC236}">
                <a16:creationId xmlns:a16="http://schemas.microsoft.com/office/drawing/2014/main" id="{13939D6E-3EC1-4DE5-BBC2-13C88897A8E2}"/>
              </a:ext>
            </a:extLst>
          </p:cNvPr>
          <p:cNvSpPr/>
          <p:nvPr/>
        </p:nvSpPr>
        <p:spPr>
          <a:xfrm>
            <a:off x="2135560" y="978692"/>
            <a:ext cx="8065028" cy="707886"/>
          </a:xfrm>
          <a:prstGeom prst="rect">
            <a:avLst/>
          </a:prstGeom>
        </p:spPr>
        <p:txBody>
          <a:bodyPr wrap="none">
            <a:spAutoFit/>
          </a:bodyPr>
          <a:lstStyle/>
          <a:p>
            <a:r>
              <a:rPr lang="es-PE" sz="4000" dirty="0">
                <a:solidFill>
                  <a:srgbClr val="0070C0"/>
                </a:solidFill>
                <a:latin typeface="Times New Roman" panose="02020603050405020304" pitchFamily="18" charset="0"/>
                <a:cs typeface="Times New Roman" panose="02020603050405020304" pitchFamily="18" charset="0"/>
              </a:rPr>
              <a:t>1. Principio de Responsabilidad Única</a:t>
            </a:r>
          </a:p>
        </p:txBody>
      </p:sp>
      <p:sp>
        <p:nvSpPr>
          <p:cNvPr id="11" name="Marcador de contenido 2">
            <a:extLst>
              <a:ext uri="{FF2B5EF4-FFF2-40B4-BE49-F238E27FC236}">
                <a16:creationId xmlns:a16="http://schemas.microsoft.com/office/drawing/2014/main" id="{1402062E-B315-4C27-9DB7-C41996C12F69}"/>
              </a:ext>
            </a:extLst>
          </p:cNvPr>
          <p:cNvSpPr txBox="1">
            <a:spLocks/>
          </p:cNvSpPr>
          <p:nvPr/>
        </p:nvSpPr>
        <p:spPr>
          <a:xfrm>
            <a:off x="1199456" y="1900565"/>
            <a:ext cx="9748465" cy="484080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0" algn="just">
              <a:buClr>
                <a:srgbClr val="000066"/>
              </a:buClr>
              <a:buFont typeface="Wingdings" panose="05000000000000000000" pitchFamily="2" charset="2"/>
              <a:buChar char="v"/>
            </a:pPr>
            <a:r>
              <a:rPr lang="es-MX" sz="2800" dirty="0">
                <a:latin typeface="Times New Roman" panose="02020603050405020304" pitchFamily="18" charset="0"/>
                <a:cs typeface="Times New Roman" panose="02020603050405020304" pitchFamily="18" charset="0"/>
              </a:rPr>
              <a:t>El principio de Responsabilidad Única nos viene a decir que un objeto debe realizar una única cosa. </a:t>
            </a:r>
          </a:p>
          <a:p>
            <a:pPr lvl="0" algn="just">
              <a:buClr>
                <a:srgbClr val="000066"/>
              </a:buClr>
              <a:buFont typeface="Wingdings" panose="05000000000000000000" pitchFamily="2" charset="2"/>
              <a:buChar char="v"/>
            </a:pPr>
            <a:r>
              <a:rPr lang="es-MX" sz="2800" dirty="0">
                <a:latin typeface="Times New Roman" panose="02020603050405020304" pitchFamily="18" charset="0"/>
                <a:cs typeface="Times New Roman" panose="02020603050405020304" pitchFamily="18" charset="0"/>
              </a:rPr>
              <a:t>Es muy habitual, si no prestamos atención a esto, lo mas probable es que acabemos teniendo clases que tienen varias responsabilidades lógicas a la vez. </a:t>
            </a:r>
          </a:p>
          <a:p>
            <a:pPr lvl="0" algn="just">
              <a:buClr>
                <a:srgbClr val="000066"/>
              </a:buClr>
              <a:buFont typeface="Wingdings" panose="05000000000000000000" pitchFamily="2" charset="2"/>
              <a:buChar char="v"/>
            </a:pPr>
            <a:r>
              <a:rPr lang="es-MX" sz="2800" dirty="0">
                <a:latin typeface="Times New Roman" panose="02020603050405020304" pitchFamily="18" charset="0"/>
                <a:cs typeface="Times New Roman" panose="02020603050405020304" pitchFamily="18" charset="0"/>
              </a:rPr>
              <a:t>Pero surge la pregunta ¿Cómo podemos saber si estamos violando el principio de Responsabilidad Única?</a:t>
            </a:r>
          </a:p>
          <a:p>
            <a:pPr lvl="0" algn="just">
              <a:buClr>
                <a:srgbClr val="000066"/>
              </a:buClr>
              <a:buFont typeface="Wingdings" panose="05000000000000000000" pitchFamily="2" charset="2"/>
              <a:buChar char="v"/>
            </a:pPr>
            <a:r>
              <a:rPr lang="es-MX" sz="2800" dirty="0">
                <a:latin typeface="Times New Roman" panose="02020603050405020304" pitchFamily="18" charset="0"/>
                <a:cs typeface="Times New Roman" panose="02020603050405020304" pitchFamily="18" charset="0"/>
              </a:rPr>
              <a:t>Existen muchos casos como: que en una misma clase están involucradas dos capas, que tengas demasiados métodos públicos, etc.</a:t>
            </a:r>
          </a:p>
          <a:p>
            <a:pPr lvl="0" algn="just">
              <a:buClr>
                <a:srgbClr val="000066"/>
              </a:buClr>
              <a:buFont typeface="Wingdings" panose="05000000000000000000" pitchFamily="2" charset="2"/>
              <a:buChar char="v"/>
            </a:pPr>
            <a:endParaRPr kumimoji="0" lang="es-PE"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288239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0" y="-144463"/>
            <a:ext cx="12192000" cy="909168"/>
            <a:chOff x="0" y="-144463"/>
            <a:chExt cx="12192000" cy="909168"/>
          </a:xfrm>
        </p:grpSpPr>
        <p:grpSp>
          <p:nvGrpSpPr>
            <p:cNvPr id="2" name="Grupo 1"/>
            <p:cNvGrpSpPr/>
            <p:nvPr/>
          </p:nvGrpSpPr>
          <p:grpSpPr>
            <a:xfrm>
              <a:off x="0" y="-2901"/>
              <a:ext cx="12192000" cy="767606"/>
              <a:chOff x="0" y="-2901"/>
              <a:chExt cx="12192000" cy="767606"/>
            </a:xfrm>
          </p:grpSpPr>
          <p:sp>
            <p:nvSpPr>
              <p:cNvPr id="5" name="Rectángulo 4"/>
              <p:cNvSpPr/>
              <p:nvPr/>
            </p:nvSpPr>
            <p:spPr>
              <a:xfrm>
                <a:off x="0" y="-1"/>
                <a:ext cx="12192000" cy="764706"/>
              </a:xfrm>
              <a:prstGeom prst="rect">
                <a:avLst/>
              </a:prstGeom>
              <a:solidFill>
                <a:schemeClr val="accent5">
                  <a:lumMod val="50000"/>
                </a:schemeClr>
              </a:solidFill>
              <a:ln w="12700" cap="flat" cmpd="sng" algn="ctr">
                <a:noFill/>
                <a:prstDash val="solid"/>
                <a:miter lim="800000"/>
              </a:ln>
              <a:effectLst/>
            </p:spPr>
            <p:txBody>
              <a:bodyPr rtlCol="0" anchor="ctr"/>
              <a:lstStyle/>
              <a:p>
                <a:pPr algn="ctr" defTabSz="583844">
                  <a:defRPr/>
                </a:pPr>
                <a:endParaRPr lang="es-PE" sz="1149" kern="0" dirty="0">
                  <a:solidFill>
                    <a:prstClr val="white"/>
                  </a:solidFill>
                </a:endParaRPr>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336" y="-2901"/>
                <a:ext cx="2952328" cy="767606"/>
              </a:xfrm>
              <a:prstGeom prst="rect">
                <a:avLst/>
              </a:prstGeom>
            </p:spPr>
          </p:pic>
        </p:grpSp>
        <p:sp>
          <p:nvSpPr>
            <p:cNvPr id="3" name="AutoShape 2" descr="Resultado de imagen para Albert Einste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solidFill>
                  <a:prstClr val="black"/>
                </a:solidFill>
              </a:endParaRPr>
            </a:p>
          </p:txBody>
        </p:sp>
      </p:grpSp>
      <p:sp>
        <p:nvSpPr>
          <p:cNvPr id="6" name="Rectángulo 5">
            <a:extLst>
              <a:ext uri="{FF2B5EF4-FFF2-40B4-BE49-F238E27FC236}">
                <a16:creationId xmlns:a16="http://schemas.microsoft.com/office/drawing/2014/main" id="{13939D6E-3EC1-4DE5-BBC2-13C88897A8E2}"/>
              </a:ext>
            </a:extLst>
          </p:cNvPr>
          <p:cNvSpPr/>
          <p:nvPr/>
        </p:nvSpPr>
        <p:spPr>
          <a:xfrm>
            <a:off x="2639616" y="937891"/>
            <a:ext cx="7183377" cy="707886"/>
          </a:xfrm>
          <a:prstGeom prst="rect">
            <a:avLst/>
          </a:prstGeom>
        </p:spPr>
        <p:txBody>
          <a:bodyPr wrap="square">
            <a:spAutoFit/>
          </a:bodyPr>
          <a:lstStyle/>
          <a:p>
            <a:r>
              <a:rPr lang="es-PE" sz="4000" dirty="0">
                <a:solidFill>
                  <a:srgbClr val="0070C0"/>
                </a:solidFill>
                <a:latin typeface="Times New Roman" panose="02020603050405020304" pitchFamily="18" charset="0"/>
                <a:cs typeface="Times New Roman" panose="02020603050405020304" pitchFamily="18" charset="0"/>
              </a:rPr>
              <a:t>2. Principio Open/Closed</a:t>
            </a:r>
          </a:p>
        </p:txBody>
      </p:sp>
      <p:sp>
        <p:nvSpPr>
          <p:cNvPr id="31" name="Marcador de contenido 2">
            <a:extLst>
              <a:ext uri="{FF2B5EF4-FFF2-40B4-BE49-F238E27FC236}">
                <a16:creationId xmlns:a16="http://schemas.microsoft.com/office/drawing/2014/main" id="{83115774-74EB-4804-B3A6-DFC8DB02A0F0}"/>
              </a:ext>
            </a:extLst>
          </p:cNvPr>
          <p:cNvSpPr txBox="1">
            <a:spLocks/>
          </p:cNvSpPr>
          <p:nvPr/>
        </p:nvSpPr>
        <p:spPr>
          <a:xfrm>
            <a:off x="1199456" y="1818963"/>
            <a:ext cx="9748465" cy="456236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0" algn="just">
              <a:buClr>
                <a:srgbClr val="000066"/>
              </a:buClr>
              <a:buFont typeface="Wingdings" panose="05000000000000000000" pitchFamily="2" charset="2"/>
              <a:buChar char="v"/>
            </a:pPr>
            <a:r>
              <a:rPr lang="es-MX" sz="2800" dirty="0">
                <a:latin typeface="Times New Roman" panose="02020603050405020304" pitchFamily="18" charset="0"/>
                <a:cs typeface="Times New Roman" panose="02020603050405020304" pitchFamily="18" charset="0"/>
              </a:rPr>
              <a:t>El principio Open/Closed fue nombrado por primera vez por Bertrand Mayer, un programador francés, quien lo incluyó en su libro </a:t>
            </a:r>
            <a:r>
              <a:rPr lang="es-MX" sz="2800" dirty="0" err="1">
                <a:latin typeface="Times New Roman" panose="02020603050405020304" pitchFamily="18" charset="0"/>
                <a:cs typeface="Times New Roman" panose="02020603050405020304" pitchFamily="18" charset="0"/>
              </a:rPr>
              <a:t>Object</a:t>
            </a:r>
            <a:r>
              <a:rPr lang="es-MX" sz="2800" dirty="0">
                <a:latin typeface="Times New Roman" panose="02020603050405020304" pitchFamily="18" charset="0"/>
                <a:cs typeface="Times New Roman" panose="02020603050405020304" pitchFamily="18" charset="0"/>
              </a:rPr>
              <a:t> </a:t>
            </a:r>
            <a:r>
              <a:rPr lang="es-MX" sz="2800" dirty="0" err="1">
                <a:latin typeface="Times New Roman" panose="02020603050405020304" pitchFamily="18" charset="0"/>
                <a:cs typeface="Times New Roman" panose="02020603050405020304" pitchFamily="18" charset="0"/>
              </a:rPr>
              <a:t>Oriented</a:t>
            </a:r>
            <a:r>
              <a:rPr lang="es-MX" sz="2800" dirty="0">
                <a:latin typeface="Times New Roman" panose="02020603050405020304" pitchFamily="18" charset="0"/>
                <a:cs typeface="Times New Roman" panose="02020603050405020304" pitchFamily="18" charset="0"/>
              </a:rPr>
              <a:t> Software </a:t>
            </a:r>
            <a:r>
              <a:rPr lang="es-MX" sz="2800" dirty="0" err="1">
                <a:latin typeface="Times New Roman" panose="02020603050405020304" pitchFamily="18" charset="0"/>
                <a:cs typeface="Times New Roman" panose="02020603050405020304" pitchFamily="18" charset="0"/>
              </a:rPr>
              <a:t>Construction</a:t>
            </a:r>
            <a:r>
              <a:rPr lang="es-MX" sz="2800" dirty="0">
                <a:latin typeface="Times New Roman" panose="02020603050405020304" pitchFamily="18" charset="0"/>
                <a:cs typeface="Times New Roman" panose="02020603050405020304" pitchFamily="18" charset="0"/>
              </a:rPr>
              <a:t> en 1988.</a:t>
            </a:r>
          </a:p>
          <a:p>
            <a:pPr lvl="0" algn="just">
              <a:buClr>
                <a:srgbClr val="000066"/>
              </a:buClr>
              <a:buFont typeface="Wingdings" panose="05000000000000000000" pitchFamily="2" charset="2"/>
              <a:buChar char="v"/>
            </a:pPr>
            <a:r>
              <a:rPr lang="es-MX" sz="2800" dirty="0">
                <a:latin typeface="Times New Roman" panose="02020603050405020304" pitchFamily="18" charset="0"/>
                <a:cs typeface="Times New Roman" panose="02020603050405020304" pitchFamily="18" charset="0"/>
              </a:rPr>
              <a:t>El principio Open/Closed nos dice que una entidad de software debería estar abierta a extensión, pero cerrada a modificación.</a:t>
            </a:r>
          </a:p>
          <a:p>
            <a:pPr lvl="0" algn="just">
              <a:buClr>
                <a:srgbClr val="000066"/>
              </a:buClr>
              <a:buFont typeface="Wingdings" panose="05000000000000000000" pitchFamily="2" charset="2"/>
              <a:buChar char="v"/>
            </a:pPr>
            <a:r>
              <a:rPr lang="es-MX" sz="2800" dirty="0">
                <a:latin typeface="Times New Roman" panose="02020603050405020304" pitchFamily="18" charset="0"/>
                <a:cs typeface="Times New Roman" panose="02020603050405020304" pitchFamily="18" charset="0"/>
              </a:rPr>
              <a:t>Es decir que tenemos que ser capaces de extender el comportamiento de nuestras clases sin necesidad de modificar su código. </a:t>
            </a:r>
            <a:endParaRPr kumimoji="0" lang="es-PE"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967788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0" y="-144463"/>
            <a:ext cx="12192000" cy="909168"/>
            <a:chOff x="0" y="-144463"/>
            <a:chExt cx="12192000" cy="909168"/>
          </a:xfrm>
        </p:grpSpPr>
        <p:grpSp>
          <p:nvGrpSpPr>
            <p:cNvPr id="2" name="Grupo 1"/>
            <p:cNvGrpSpPr/>
            <p:nvPr/>
          </p:nvGrpSpPr>
          <p:grpSpPr>
            <a:xfrm>
              <a:off x="0" y="-2901"/>
              <a:ext cx="12192000" cy="767606"/>
              <a:chOff x="0" y="-2901"/>
              <a:chExt cx="12192000" cy="767606"/>
            </a:xfrm>
          </p:grpSpPr>
          <p:sp>
            <p:nvSpPr>
              <p:cNvPr id="5" name="Rectángulo 4"/>
              <p:cNvSpPr/>
              <p:nvPr/>
            </p:nvSpPr>
            <p:spPr>
              <a:xfrm>
                <a:off x="0" y="-1"/>
                <a:ext cx="12192000" cy="764706"/>
              </a:xfrm>
              <a:prstGeom prst="rect">
                <a:avLst/>
              </a:prstGeom>
              <a:solidFill>
                <a:schemeClr val="accent5">
                  <a:lumMod val="50000"/>
                </a:schemeClr>
              </a:solidFill>
              <a:ln w="12700" cap="flat" cmpd="sng" algn="ctr">
                <a:noFill/>
                <a:prstDash val="solid"/>
                <a:miter lim="800000"/>
              </a:ln>
              <a:effectLst/>
            </p:spPr>
            <p:txBody>
              <a:bodyPr rtlCol="0" anchor="ctr"/>
              <a:lstStyle/>
              <a:p>
                <a:pPr algn="ctr" defTabSz="583844">
                  <a:defRPr/>
                </a:pPr>
                <a:endParaRPr lang="es-PE" sz="1149" kern="0" dirty="0">
                  <a:solidFill>
                    <a:prstClr val="white"/>
                  </a:solidFill>
                </a:endParaRPr>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336" y="-2901"/>
                <a:ext cx="2952328" cy="767606"/>
              </a:xfrm>
              <a:prstGeom prst="rect">
                <a:avLst/>
              </a:prstGeom>
            </p:spPr>
          </p:pic>
        </p:grpSp>
        <p:sp>
          <p:nvSpPr>
            <p:cNvPr id="3" name="AutoShape 2" descr="Resultado de imagen para Albert Einste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solidFill>
                  <a:prstClr val="black"/>
                </a:solidFill>
              </a:endParaRPr>
            </a:p>
          </p:txBody>
        </p:sp>
      </p:grpSp>
      <p:sp>
        <p:nvSpPr>
          <p:cNvPr id="10" name="Marcador de contenido 2">
            <a:extLst>
              <a:ext uri="{FF2B5EF4-FFF2-40B4-BE49-F238E27FC236}">
                <a16:creationId xmlns:a16="http://schemas.microsoft.com/office/drawing/2014/main" id="{4DD3235B-0FCD-4BA3-A2C9-62DD5BB8DE90}"/>
              </a:ext>
            </a:extLst>
          </p:cNvPr>
          <p:cNvSpPr txBox="1">
            <a:spLocks/>
          </p:cNvSpPr>
          <p:nvPr/>
        </p:nvSpPr>
        <p:spPr>
          <a:xfrm>
            <a:off x="1199456" y="1268761"/>
            <a:ext cx="9748465" cy="518457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0" algn="just">
              <a:buClr>
                <a:srgbClr val="000066"/>
              </a:buClr>
              <a:buFont typeface="Wingdings" panose="05000000000000000000" pitchFamily="2" charset="2"/>
              <a:buChar char="v"/>
            </a:pPr>
            <a:r>
              <a:rPr lang="es-MX" sz="2800" dirty="0">
                <a:latin typeface="Times New Roman" panose="02020603050405020304" pitchFamily="18" charset="0"/>
                <a:cs typeface="Times New Roman" panose="02020603050405020304" pitchFamily="18" charset="0"/>
              </a:rPr>
              <a:t>Pero ¿Cómo nos damos cuenta de que estamos violando este principio? </a:t>
            </a:r>
          </a:p>
          <a:p>
            <a:pPr marL="0" lvl="0" indent="0" algn="just">
              <a:buClr>
                <a:srgbClr val="000066"/>
              </a:buClr>
              <a:buNone/>
            </a:pPr>
            <a:endParaRPr lang="es-MX" sz="2800" dirty="0">
              <a:latin typeface="Times New Roman" panose="02020603050405020304" pitchFamily="18" charset="0"/>
              <a:cs typeface="Times New Roman" panose="02020603050405020304" pitchFamily="18" charset="0"/>
            </a:endParaRPr>
          </a:p>
          <a:p>
            <a:pPr lvl="0" algn="just">
              <a:buClr>
                <a:srgbClr val="000066"/>
              </a:buClr>
              <a:buFont typeface="Wingdings" panose="05000000000000000000" pitchFamily="2" charset="2"/>
              <a:buChar char="v"/>
            </a:pPr>
            <a:r>
              <a:rPr lang="es-MX" sz="2800" dirty="0">
                <a:latin typeface="Times New Roman" panose="02020603050405020304" pitchFamily="18" charset="0"/>
                <a:cs typeface="Times New Roman" panose="02020603050405020304" pitchFamily="18" charset="0"/>
              </a:rPr>
              <a:t>Una de las maneras más sencillas es de detectarlo es darnos cuenta de qué clases modificamos más a menudo. </a:t>
            </a:r>
          </a:p>
          <a:p>
            <a:pPr marL="0" lvl="0" indent="0" algn="just">
              <a:buClr>
                <a:srgbClr val="000066"/>
              </a:buClr>
              <a:buNone/>
            </a:pPr>
            <a:endParaRPr lang="es-MX" sz="2800" dirty="0">
              <a:latin typeface="Times New Roman" panose="02020603050405020304" pitchFamily="18" charset="0"/>
              <a:cs typeface="Times New Roman" panose="02020603050405020304" pitchFamily="18" charset="0"/>
            </a:endParaRPr>
          </a:p>
          <a:p>
            <a:pPr lvl="0" algn="just">
              <a:buClr>
                <a:srgbClr val="000066"/>
              </a:buClr>
              <a:buFont typeface="Wingdings" panose="05000000000000000000" pitchFamily="2" charset="2"/>
              <a:buChar char="v"/>
            </a:pPr>
            <a:r>
              <a:rPr lang="es-MX" sz="2800" dirty="0">
                <a:latin typeface="Times New Roman" panose="02020603050405020304" pitchFamily="18" charset="0"/>
                <a:cs typeface="Times New Roman" panose="02020603050405020304" pitchFamily="18" charset="0"/>
              </a:rPr>
              <a:t>Si cada vez que hay un nuevo requisito o una modificación de los existentes, las mismas clases se ven afectadas, podemos empezar a entender que estamos violando este principio.</a:t>
            </a:r>
          </a:p>
        </p:txBody>
      </p:sp>
    </p:spTree>
    <p:extLst>
      <p:ext uri="{BB962C8B-B14F-4D97-AF65-F5344CB8AC3E}">
        <p14:creationId xmlns:p14="http://schemas.microsoft.com/office/powerpoint/2010/main" val="124920770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0" y="-144463"/>
            <a:ext cx="12192000" cy="909168"/>
            <a:chOff x="0" y="-144463"/>
            <a:chExt cx="12192000" cy="909168"/>
          </a:xfrm>
        </p:grpSpPr>
        <p:grpSp>
          <p:nvGrpSpPr>
            <p:cNvPr id="2" name="Grupo 1"/>
            <p:cNvGrpSpPr/>
            <p:nvPr/>
          </p:nvGrpSpPr>
          <p:grpSpPr>
            <a:xfrm>
              <a:off x="0" y="-2901"/>
              <a:ext cx="12192000" cy="767606"/>
              <a:chOff x="0" y="-2901"/>
              <a:chExt cx="12192000" cy="767606"/>
            </a:xfrm>
          </p:grpSpPr>
          <p:sp>
            <p:nvSpPr>
              <p:cNvPr id="5" name="Rectángulo 4"/>
              <p:cNvSpPr/>
              <p:nvPr/>
            </p:nvSpPr>
            <p:spPr>
              <a:xfrm>
                <a:off x="0" y="-1"/>
                <a:ext cx="12192000" cy="764706"/>
              </a:xfrm>
              <a:prstGeom prst="rect">
                <a:avLst/>
              </a:prstGeom>
              <a:solidFill>
                <a:schemeClr val="accent5">
                  <a:lumMod val="50000"/>
                </a:schemeClr>
              </a:solidFill>
              <a:ln w="12700" cap="flat" cmpd="sng" algn="ctr">
                <a:noFill/>
                <a:prstDash val="solid"/>
                <a:miter lim="800000"/>
              </a:ln>
              <a:effectLst/>
            </p:spPr>
            <p:txBody>
              <a:bodyPr rtlCol="0" anchor="ctr"/>
              <a:lstStyle/>
              <a:p>
                <a:pPr algn="ctr" defTabSz="583844">
                  <a:defRPr/>
                </a:pPr>
                <a:endParaRPr lang="es-PE" sz="1149" kern="0" dirty="0">
                  <a:solidFill>
                    <a:prstClr val="white"/>
                  </a:solidFill>
                </a:endParaRPr>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336" y="-2901"/>
                <a:ext cx="2952328" cy="767606"/>
              </a:xfrm>
              <a:prstGeom prst="rect">
                <a:avLst/>
              </a:prstGeom>
            </p:spPr>
          </p:pic>
        </p:grpSp>
        <p:sp>
          <p:nvSpPr>
            <p:cNvPr id="3" name="AutoShape 2" descr="Resultado de imagen para Albert Einste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solidFill>
                  <a:prstClr val="black"/>
                </a:solidFill>
              </a:endParaRPr>
            </a:p>
          </p:txBody>
        </p:sp>
      </p:grpSp>
      <p:sp>
        <p:nvSpPr>
          <p:cNvPr id="10" name="Rectángulo 9">
            <a:extLst>
              <a:ext uri="{FF2B5EF4-FFF2-40B4-BE49-F238E27FC236}">
                <a16:creationId xmlns:a16="http://schemas.microsoft.com/office/drawing/2014/main" id="{966D3056-40BF-42A5-B085-C2E4A12AB580}"/>
              </a:ext>
            </a:extLst>
          </p:cNvPr>
          <p:cNvSpPr/>
          <p:nvPr/>
        </p:nvSpPr>
        <p:spPr>
          <a:xfrm>
            <a:off x="1127448" y="5373216"/>
            <a:ext cx="3168352" cy="12241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Rectángulo 11">
            <a:extLst>
              <a:ext uri="{FF2B5EF4-FFF2-40B4-BE49-F238E27FC236}">
                <a16:creationId xmlns:a16="http://schemas.microsoft.com/office/drawing/2014/main" id="{21F98F54-C200-4188-9A0F-ABF082BCBB1C}"/>
              </a:ext>
            </a:extLst>
          </p:cNvPr>
          <p:cNvSpPr/>
          <p:nvPr/>
        </p:nvSpPr>
        <p:spPr>
          <a:xfrm>
            <a:off x="10200456" y="5625244"/>
            <a:ext cx="1320824" cy="720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10">
            <a:extLst>
              <a:ext uri="{FF2B5EF4-FFF2-40B4-BE49-F238E27FC236}">
                <a16:creationId xmlns:a16="http://schemas.microsoft.com/office/drawing/2014/main" id="{388FAB77-2EB7-4939-B94B-4D4AC5475FA8}"/>
              </a:ext>
            </a:extLst>
          </p:cNvPr>
          <p:cNvSpPr/>
          <p:nvPr/>
        </p:nvSpPr>
        <p:spPr>
          <a:xfrm>
            <a:off x="2351584" y="906267"/>
            <a:ext cx="7848872" cy="707886"/>
          </a:xfrm>
          <a:prstGeom prst="rect">
            <a:avLst/>
          </a:prstGeom>
        </p:spPr>
        <p:txBody>
          <a:bodyPr wrap="square">
            <a:spAutoFit/>
          </a:bodyPr>
          <a:lstStyle/>
          <a:p>
            <a:r>
              <a:rPr lang="es-PE" sz="4000" dirty="0">
                <a:solidFill>
                  <a:srgbClr val="0070C0"/>
                </a:solidFill>
                <a:latin typeface="Times New Roman" panose="02020603050405020304" pitchFamily="18" charset="0"/>
                <a:cs typeface="Times New Roman" panose="02020603050405020304" pitchFamily="18" charset="0"/>
              </a:rPr>
              <a:t>3. Principio de Sustitución de Liskov</a:t>
            </a:r>
          </a:p>
        </p:txBody>
      </p:sp>
      <p:sp>
        <p:nvSpPr>
          <p:cNvPr id="13" name="Marcador de contenido 2">
            <a:extLst>
              <a:ext uri="{FF2B5EF4-FFF2-40B4-BE49-F238E27FC236}">
                <a16:creationId xmlns:a16="http://schemas.microsoft.com/office/drawing/2014/main" id="{52AAD333-41B1-4B2F-BD56-1E18AA4BB714}"/>
              </a:ext>
            </a:extLst>
          </p:cNvPr>
          <p:cNvSpPr txBox="1">
            <a:spLocks/>
          </p:cNvSpPr>
          <p:nvPr/>
        </p:nvSpPr>
        <p:spPr>
          <a:xfrm>
            <a:off x="983432" y="1988839"/>
            <a:ext cx="10537848" cy="410445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0" algn="just">
              <a:buClr>
                <a:srgbClr val="000066"/>
              </a:buClr>
              <a:buFont typeface="Wingdings" panose="05000000000000000000" pitchFamily="2" charset="2"/>
              <a:buChar char="v"/>
            </a:pPr>
            <a:r>
              <a:rPr lang="es-MX" sz="2800" dirty="0">
                <a:latin typeface="Times New Roman" panose="02020603050405020304" pitchFamily="18" charset="0"/>
                <a:cs typeface="Times New Roman" panose="02020603050405020304" pitchFamily="18" charset="0"/>
              </a:rPr>
              <a:t>La primera en hablar de él fue Bárbara Liskov (de ahí el nombre), una reconocida ingeniera de software americana.</a:t>
            </a:r>
          </a:p>
          <a:p>
            <a:pPr lvl="0" algn="just">
              <a:buClr>
                <a:srgbClr val="000066"/>
              </a:buClr>
              <a:buFont typeface="Wingdings" panose="05000000000000000000" pitchFamily="2" charset="2"/>
              <a:buChar char="v"/>
            </a:pPr>
            <a:r>
              <a:rPr lang="es-MX" sz="2800" dirty="0">
                <a:latin typeface="Times New Roman" panose="02020603050405020304" pitchFamily="18" charset="0"/>
                <a:cs typeface="Times New Roman" panose="02020603050405020304" pitchFamily="18" charset="0"/>
              </a:rPr>
              <a:t>El principio de sustitución de Liskov nos dice que, si en alguna parte de nuestro código estamos usando una clase, y esta clase es extendida, tenemos que poder utilizar cualquiera de las clases hijas y que el programa siga siendo válido.</a:t>
            </a:r>
          </a:p>
          <a:p>
            <a:pPr lvl="0" algn="just">
              <a:buClr>
                <a:srgbClr val="000066"/>
              </a:buClr>
              <a:buFont typeface="Wingdings" panose="05000000000000000000" pitchFamily="2" charset="2"/>
              <a:buChar char="v"/>
            </a:pPr>
            <a:r>
              <a:rPr lang="es-MX" sz="2800" dirty="0">
                <a:latin typeface="Times New Roman" panose="02020603050405020304" pitchFamily="18" charset="0"/>
                <a:cs typeface="Times New Roman" panose="02020603050405020304" pitchFamily="18" charset="0"/>
              </a:rPr>
              <a:t>Esto nos obliga a asegurarnos de que cuando extendemos una clase no estamos alterando el comportamiento de la padre.</a:t>
            </a:r>
          </a:p>
        </p:txBody>
      </p:sp>
    </p:spTree>
    <p:extLst>
      <p:ext uri="{BB962C8B-B14F-4D97-AF65-F5344CB8AC3E}">
        <p14:creationId xmlns:p14="http://schemas.microsoft.com/office/powerpoint/2010/main" val="9588104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0" y="-144463"/>
            <a:ext cx="12192000" cy="909168"/>
            <a:chOff x="0" y="-144463"/>
            <a:chExt cx="12192000" cy="909168"/>
          </a:xfrm>
        </p:grpSpPr>
        <p:grpSp>
          <p:nvGrpSpPr>
            <p:cNvPr id="2" name="Grupo 1"/>
            <p:cNvGrpSpPr/>
            <p:nvPr/>
          </p:nvGrpSpPr>
          <p:grpSpPr>
            <a:xfrm>
              <a:off x="0" y="-2901"/>
              <a:ext cx="12192000" cy="767606"/>
              <a:chOff x="0" y="-2901"/>
              <a:chExt cx="12192000" cy="767606"/>
            </a:xfrm>
          </p:grpSpPr>
          <p:sp>
            <p:nvSpPr>
              <p:cNvPr id="5" name="Rectángulo 4"/>
              <p:cNvSpPr/>
              <p:nvPr/>
            </p:nvSpPr>
            <p:spPr>
              <a:xfrm>
                <a:off x="0" y="-1"/>
                <a:ext cx="12192000" cy="764706"/>
              </a:xfrm>
              <a:prstGeom prst="rect">
                <a:avLst/>
              </a:prstGeom>
              <a:solidFill>
                <a:schemeClr val="accent5">
                  <a:lumMod val="50000"/>
                </a:schemeClr>
              </a:solidFill>
              <a:ln w="12700" cap="flat" cmpd="sng" algn="ctr">
                <a:noFill/>
                <a:prstDash val="solid"/>
                <a:miter lim="800000"/>
              </a:ln>
              <a:effectLst/>
            </p:spPr>
            <p:txBody>
              <a:bodyPr rtlCol="0" anchor="ctr"/>
              <a:lstStyle/>
              <a:p>
                <a:pPr algn="ctr" defTabSz="583844">
                  <a:defRPr/>
                </a:pPr>
                <a:endParaRPr lang="es-PE" sz="1149" kern="0" dirty="0">
                  <a:solidFill>
                    <a:prstClr val="white"/>
                  </a:solidFill>
                </a:endParaRPr>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336" y="-2901"/>
                <a:ext cx="2952328" cy="767606"/>
              </a:xfrm>
              <a:prstGeom prst="rect">
                <a:avLst/>
              </a:prstGeom>
            </p:spPr>
          </p:pic>
        </p:grpSp>
        <p:sp>
          <p:nvSpPr>
            <p:cNvPr id="3" name="AutoShape 2" descr="Resultado de imagen para Albert Einste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solidFill>
                  <a:prstClr val="black"/>
                </a:solidFill>
              </a:endParaRPr>
            </a:p>
          </p:txBody>
        </p:sp>
      </p:grpSp>
      <p:sp>
        <p:nvSpPr>
          <p:cNvPr id="10" name="Marcador de contenido 2">
            <a:extLst>
              <a:ext uri="{FF2B5EF4-FFF2-40B4-BE49-F238E27FC236}">
                <a16:creationId xmlns:a16="http://schemas.microsoft.com/office/drawing/2014/main" id="{A5204C3D-A49B-4E73-A1BA-EC9DD42AD758}"/>
              </a:ext>
            </a:extLst>
          </p:cNvPr>
          <p:cNvSpPr txBox="1">
            <a:spLocks/>
          </p:cNvSpPr>
          <p:nvPr/>
        </p:nvSpPr>
        <p:spPr>
          <a:xfrm>
            <a:off x="983432" y="1412776"/>
            <a:ext cx="10537848" cy="489654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0" algn="just">
              <a:buClr>
                <a:srgbClr val="000066"/>
              </a:buClr>
              <a:buFont typeface="Wingdings" panose="05000000000000000000" pitchFamily="2" charset="2"/>
              <a:buChar char="v"/>
            </a:pPr>
            <a:r>
              <a:rPr lang="es-MX" sz="2800" dirty="0">
                <a:latin typeface="Times New Roman" panose="02020603050405020304" pitchFamily="18" charset="0"/>
                <a:cs typeface="Times New Roman" panose="02020603050405020304" pitchFamily="18" charset="0"/>
              </a:rPr>
              <a:t>Pero ¿Cómo nos damos cuenta de que estamos violando el principio de Sustitución de Liskov?</a:t>
            </a:r>
          </a:p>
          <a:p>
            <a:pPr lvl="0" algn="just">
              <a:buClr>
                <a:srgbClr val="000066"/>
              </a:buClr>
              <a:buFont typeface="Wingdings" panose="05000000000000000000" pitchFamily="2" charset="2"/>
              <a:buChar char="v"/>
            </a:pPr>
            <a:endParaRPr lang="es-MX" sz="2800" dirty="0">
              <a:latin typeface="Times New Roman" panose="02020603050405020304" pitchFamily="18" charset="0"/>
              <a:cs typeface="Times New Roman" panose="02020603050405020304" pitchFamily="18" charset="0"/>
            </a:endParaRPr>
          </a:p>
          <a:p>
            <a:pPr lvl="0" algn="just">
              <a:buClr>
                <a:srgbClr val="000066"/>
              </a:buClr>
              <a:buFont typeface="Wingdings" panose="05000000000000000000" pitchFamily="2" charset="2"/>
              <a:buChar char="v"/>
            </a:pPr>
            <a:r>
              <a:rPr lang="es-MX" sz="2800" dirty="0">
                <a:latin typeface="Times New Roman" panose="02020603050405020304" pitchFamily="18" charset="0"/>
                <a:cs typeface="Times New Roman" panose="02020603050405020304" pitchFamily="18" charset="0"/>
              </a:rPr>
              <a:t>Si un método sobrescrito no hace nada o lanza una excepción, es muy probable que estés violando el principio de sustitución de Liskov.</a:t>
            </a:r>
          </a:p>
          <a:p>
            <a:pPr lvl="0" algn="just">
              <a:buClr>
                <a:srgbClr val="000066"/>
              </a:buClr>
              <a:buFont typeface="Wingdings" panose="05000000000000000000" pitchFamily="2" charset="2"/>
              <a:buChar char="v"/>
            </a:pPr>
            <a:endParaRPr lang="es-MX" sz="2800" dirty="0">
              <a:latin typeface="Times New Roman" panose="02020603050405020304" pitchFamily="18" charset="0"/>
              <a:cs typeface="Times New Roman" panose="02020603050405020304" pitchFamily="18" charset="0"/>
            </a:endParaRPr>
          </a:p>
          <a:p>
            <a:pPr lvl="0" algn="just">
              <a:buClr>
                <a:srgbClr val="000066"/>
              </a:buClr>
              <a:buFont typeface="Wingdings" panose="05000000000000000000" pitchFamily="2" charset="2"/>
              <a:buChar char="v"/>
            </a:pPr>
            <a:r>
              <a:rPr lang="es-MX" sz="2800" dirty="0">
                <a:latin typeface="Times New Roman" panose="02020603050405020304" pitchFamily="18" charset="0"/>
                <a:cs typeface="Times New Roman" panose="02020603050405020304" pitchFamily="18" charset="0"/>
              </a:rPr>
              <a:t>Otra herramienta que te avisará fácilmente son los </a:t>
            </a:r>
            <a:r>
              <a:rPr lang="es-MX" sz="2800" dirty="0" err="1">
                <a:latin typeface="Times New Roman" panose="02020603050405020304" pitchFamily="18" charset="0"/>
                <a:cs typeface="Times New Roman" panose="02020603050405020304" pitchFamily="18" charset="0"/>
              </a:rPr>
              <a:t>tests</a:t>
            </a:r>
            <a:r>
              <a:rPr lang="es-MX" sz="2800" dirty="0">
                <a:latin typeface="Times New Roman" panose="02020603050405020304" pitchFamily="18" charset="0"/>
                <a:cs typeface="Times New Roman" panose="02020603050405020304" pitchFamily="18" charset="0"/>
              </a:rPr>
              <a:t>. Si los </a:t>
            </a:r>
            <a:r>
              <a:rPr lang="es-MX" sz="2800" dirty="0" err="1">
                <a:latin typeface="Times New Roman" panose="02020603050405020304" pitchFamily="18" charset="0"/>
                <a:cs typeface="Times New Roman" panose="02020603050405020304" pitchFamily="18" charset="0"/>
              </a:rPr>
              <a:t>tests</a:t>
            </a:r>
            <a:r>
              <a:rPr lang="es-MX" sz="2800" dirty="0">
                <a:latin typeface="Times New Roman" panose="02020603050405020304" pitchFamily="18" charset="0"/>
                <a:cs typeface="Times New Roman" panose="02020603050405020304" pitchFamily="18" charset="0"/>
              </a:rPr>
              <a:t> de la clase padre no funcionan para la hija, también estarás violando este principio.</a:t>
            </a:r>
          </a:p>
        </p:txBody>
      </p:sp>
    </p:spTree>
    <p:extLst>
      <p:ext uri="{BB962C8B-B14F-4D97-AF65-F5344CB8AC3E}">
        <p14:creationId xmlns:p14="http://schemas.microsoft.com/office/powerpoint/2010/main" val="37679202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0" y="-144463"/>
            <a:ext cx="12192000" cy="909168"/>
            <a:chOff x="0" y="-144463"/>
            <a:chExt cx="12192000" cy="909168"/>
          </a:xfrm>
        </p:grpSpPr>
        <p:grpSp>
          <p:nvGrpSpPr>
            <p:cNvPr id="2" name="Grupo 1"/>
            <p:cNvGrpSpPr/>
            <p:nvPr/>
          </p:nvGrpSpPr>
          <p:grpSpPr>
            <a:xfrm>
              <a:off x="0" y="-2901"/>
              <a:ext cx="12192000" cy="767606"/>
              <a:chOff x="0" y="-2901"/>
              <a:chExt cx="12192000" cy="767606"/>
            </a:xfrm>
          </p:grpSpPr>
          <p:sp>
            <p:nvSpPr>
              <p:cNvPr id="5" name="Rectángulo 4"/>
              <p:cNvSpPr/>
              <p:nvPr/>
            </p:nvSpPr>
            <p:spPr>
              <a:xfrm>
                <a:off x="0" y="-1"/>
                <a:ext cx="12192000" cy="764706"/>
              </a:xfrm>
              <a:prstGeom prst="rect">
                <a:avLst/>
              </a:prstGeom>
              <a:solidFill>
                <a:schemeClr val="accent5">
                  <a:lumMod val="50000"/>
                </a:schemeClr>
              </a:solidFill>
              <a:ln w="12700" cap="flat" cmpd="sng" algn="ctr">
                <a:noFill/>
                <a:prstDash val="solid"/>
                <a:miter lim="800000"/>
              </a:ln>
              <a:effectLst/>
            </p:spPr>
            <p:txBody>
              <a:bodyPr rtlCol="0" anchor="ctr"/>
              <a:lstStyle/>
              <a:p>
                <a:pPr algn="ctr" defTabSz="583844">
                  <a:defRPr/>
                </a:pPr>
                <a:endParaRPr lang="es-PE" sz="1149" kern="0" dirty="0">
                  <a:solidFill>
                    <a:prstClr val="white"/>
                  </a:solidFill>
                </a:endParaRPr>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336" y="-2901"/>
                <a:ext cx="2952328" cy="767606"/>
              </a:xfrm>
              <a:prstGeom prst="rect">
                <a:avLst/>
              </a:prstGeom>
            </p:spPr>
          </p:pic>
        </p:grpSp>
        <p:sp>
          <p:nvSpPr>
            <p:cNvPr id="3" name="AutoShape 2" descr="Resultado de imagen para Albert Einste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solidFill>
                  <a:prstClr val="black"/>
                </a:solidFill>
              </a:endParaRPr>
            </a:p>
          </p:txBody>
        </p:sp>
      </p:grpSp>
      <p:sp>
        <p:nvSpPr>
          <p:cNvPr id="10" name="Rectángulo 9">
            <a:extLst>
              <a:ext uri="{FF2B5EF4-FFF2-40B4-BE49-F238E27FC236}">
                <a16:creationId xmlns:a16="http://schemas.microsoft.com/office/drawing/2014/main" id="{3B8879D7-8CF9-477F-A4EB-300BCF662D9A}"/>
              </a:ext>
            </a:extLst>
          </p:cNvPr>
          <p:cNvSpPr/>
          <p:nvPr/>
        </p:nvSpPr>
        <p:spPr>
          <a:xfrm>
            <a:off x="1811524" y="906267"/>
            <a:ext cx="9001000" cy="707886"/>
          </a:xfrm>
          <a:prstGeom prst="rect">
            <a:avLst/>
          </a:prstGeom>
        </p:spPr>
        <p:txBody>
          <a:bodyPr wrap="square">
            <a:spAutoFit/>
          </a:bodyPr>
          <a:lstStyle/>
          <a:p>
            <a:r>
              <a:rPr lang="es-PE" sz="4000" dirty="0">
                <a:solidFill>
                  <a:srgbClr val="0070C0"/>
                </a:solidFill>
                <a:latin typeface="Times New Roman" panose="02020603050405020304" pitchFamily="18" charset="0"/>
                <a:cs typeface="Times New Roman" panose="02020603050405020304" pitchFamily="18" charset="0"/>
              </a:rPr>
              <a:t>4. Principio de Segregación de Interfaces</a:t>
            </a:r>
          </a:p>
        </p:txBody>
      </p:sp>
      <p:sp>
        <p:nvSpPr>
          <p:cNvPr id="11" name="Marcador de contenido 2">
            <a:extLst>
              <a:ext uri="{FF2B5EF4-FFF2-40B4-BE49-F238E27FC236}">
                <a16:creationId xmlns:a16="http://schemas.microsoft.com/office/drawing/2014/main" id="{78410051-EE9B-4E6E-A937-FE68AF0ABFBC}"/>
              </a:ext>
            </a:extLst>
          </p:cNvPr>
          <p:cNvSpPr txBox="1">
            <a:spLocks/>
          </p:cNvSpPr>
          <p:nvPr/>
        </p:nvSpPr>
        <p:spPr>
          <a:xfrm>
            <a:off x="983432" y="2197161"/>
            <a:ext cx="10657184" cy="389613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0" algn="just">
              <a:buClr>
                <a:srgbClr val="000066"/>
              </a:buClr>
              <a:buFont typeface="Wingdings" panose="05000000000000000000" pitchFamily="2" charset="2"/>
              <a:buChar char="v"/>
            </a:pPr>
            <a:r>
              <a:rPr lang="es-MX" sz="2800" dirty="0">
                <a:latin typeface="Times New Roman" panose="02020603050405020304" pitchFamily="18" charset="0"/>
                <a:cs typeface="Times New Roman" panose="02020603050405020304" pitchFamily="18" charset="0"/>
              </a:rPr>
              <a:t>El principio de segregación de interfaces viene a decir que ninguna clase debería depender de métodos que no usa.</a:t>
            </a:r>
          </a:p>
          <a:p>
            <a:pPr lvl="0" algn="just">
              <a:buClr>
                <a:srgbClr val="000066"/>
              </a:buClr>
              <a:buFont typeface="Wingdings" panose="05000000000000000000" pitchFamily="2" charset="2"/>
              <a:buChar char="v"/>
            </a:pPr>
            <a:r>
              <a:rPr lang="es-MX" sz="2800" dirty="0">
                <a:latin typeface="Times New Roman" panose="02020603050405020304" pitchFamily="18" charset="0"/>
                <a:cs typeface="Times New Roman" panose="02020603050405020304" pitchFamily="18" charset="0"/>
              </a:rPr>
              <a:t>Por tanto, cuando creemos interfaces que definan comportamientos, es importante estar seguros de que todas las clases que implementen esas interfaces vayan a necesitar y ser capaces de agregar comportamientos a todos los métodos.</a:t>
            </a:r>
          </a:p>
          <a:p>
            <a:pPr lvl="0" algn="just">
              <a:buClr>
                <a:srgbClr val="000066"/>
              </a:buClr>
              <a:buFont typeface="Wingdings" panose="05000000000000000000" pitchFamily="2" charset="2"/>
              <a:buChar char="v"/>
            </a:pPr>
            <a:r>
              <a:rPr lang="es-MX" sz="2800" dirty="0">
                <a:latin typeface="Times New Roman" panose="02020603050405020304" pitchFamily="18" charset="0"/>
                <a:cs typeface="Times New Roman" panose="02020603050405020304" pitchFamily="18" charset="0"/>
              </a:rPr>
              <a:t>En caso contrario, es mejor tener varias interfaces más pequeñas.</a:t>
            </a:r>
          </a:p>
        </p:txBody>
      </p:sp>
    </p:spTree>
    <p:extLst>
      <p:ext uri="{BB962C8B-B14F-4D97-AF65-F5344CB8AC3E}">
        <p14:creationId xmlns:p14="http://schemas.microsoft.com/office/powerpoint/2010/main" val="20418220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0" y="-144463"/>
            <a:ext cx="12192000" cy="909168"/>
            <a:chOff x="0" y="-144463"/>
            <a:chExt cx="12192000" cy="909168"/>
          </a:xfrm>
        </p:grpSpPr>
        <p:grpSp>
          <p:nvGrpSpPr>
            <p:cNvPr id="2" name="Grupo 1"/>
            <p:cNvGrpSpPr/>
            <p:nvPr/>
          </p:nvGrpSpPr>
          <p:grpSpPr>
            <a:xfrm>
              <a:off x="0" y="-2901"/>
              <a:ext cx="12192000" cy="767606"/>
              <a:chOff x="0" y="-2901"/>
              <a:chExt cx="12192000" cy="767606"/>
            </a:xfrm>
          </p:grpSpPr>
          <p:sp>
            <p:nvSpPr>
              <p:cNvPr id="5" name="Rectángulo 4"/>
              <p:cNvSpPr/>
              <p:nvPr/>
            </p:nvSpPr>
            <p:spPr>
              <a:xfrm>
                <a:off x="0" y="-1"/>
                <a:ext cx="12192000" cy="764706"/>
              </a:xfrm>
              <a:prstGeom prst="rect">
                <a:avLst/>
              </a:prstGeom>
              <a:solidFill>
                <a:schemeClr val="accent5">
                  <a:lumMod val="50000"/>
                </a:schemeClr>
              </a:solidFill>
              <a:ln w="12700" cap="flat" cmpd="sng" algn="ctr">
                <a:noFill/>
                <a:prstDash val="solid"/>
                <a:miter lim="800000"/>
              </a:ln>
              <a:effectLst/>
            </p:spPr>
            <p:txBody>
              <a:bodyPr rtlCol="0" anchor="ctr"/>
              <a:lstStyle/>
              <a:p>
                <a:pPr algn="ctr" defTabSz="583844">
                  <a:defRPr/>
                </a:pPr>
                <a:endParaRPr lang="es-PE" sz="1149" kern="0" dirty="0">
                  <a:solidFill>
                    <a:prstClr val="white"/>
                  </a:solidFill>
                </a:endParaRPr>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336" y="-2901"/>
                <a:ext cx="2952328" cy="767606"/>
              </a:xfrm>
              <a:prstGeom prst="rect">
                <a:avLst/>
              </a:prstGeom>
            </p:spPr>
          </p:pic>
        </p:grpSp>
        <p:sp>
          <p:nvSpPr>
            <p:cNvPr id="3" name="AutoShape 2" descr="Resultado de imagen para Albert Einste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solidFill>
                  <a:prstClr val="black"/>
                </a:solidFill>
              </a:endParaRPr>
            </a:p>
          </p:txBody>
        </p:sp>
      </p:grpSp>
      <p:sp>
        <p:nvSpPr>
          <p:cNvPr id="10" name="Marcador de contenido 2">
            <a:extLst>
              <a:ext uri="{FF2B5EF4-FFF2-40B4-BE49-F238E27FC236}">
                <a16:creationId xmlns:a16="http://schemas.microsoft.com/office/drawing/2014/main" id="{2D1F984F-A6C8-48B1-9D1A-35D151720560}"/>
              </a:ext>
            </a:extLst>
          </p:cNvPr>
          <p:cNvSpPr txBox="1">
            <a:spLocks/>
          </p:cNvSpPr>
          <p:nvPr/>
        </p:nvSpPr>
        <p:spPr>
          <a:xfrm>
            <a:off x="839416" y="1772817"/>
            <a:ext cx="10657184" cy="446449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0" algn="just">
              <a:buClr>
                <a:srgbClr val="000066"/>
              </a:buClr>
              <a:buFont typeface="Wingdings" panose="05000000000000000000" pitchFamily="2" charset="2"/>
              <a:buChar char="v"/>
            </a:pPr>
            <a:r>
              <a:rPr lang="es-MX" sz="2800" dirty="0">
                <a:latin typeface="Times New Roman" panose="02020603050405020304" pitchFamily="18" charset="0"/>
                <a:cs typeface="Times New Roman" panose="02020603050405020304" pitchFamily="18" charset="0"/>
              </a:rPr>
              <a:t>Pero ¿Cómo nos damos cuenta de que estamos violando el principio de Segregación de Interfaces?</a:t>
            </a:r>
          </a:p>
          <a:p>
            <a:pPr lvl="0" algn="just">
              <a:buClr>
                <a:srgbClr val="000066"/>
              </a:buClr>
              <a:buFont typeface="Wingdings" panose="05000000000000000000" pitchFamily="2" charset="2"/>
              <a:buChar char="v"/>
            </a:pPr>
            <a:r>
              <a:rPr lang="es-MX" sz="2800" dirty="0">
                <a:latin typeface="Times New Roman" panose="02020603050405020304" pitchFamily="18" charset="0"/>
                <a:cs typeface="Times New Roman" panose="02020603050405020304" pitchFamily="18" charset="0"/>
              </a:rPr>
              <a:t>Si al implementar una interfaz ves que uno o varios de los métodos no tienen sentido y te hace falta dejarlos vacíos o lanzar excepciones, es muy probable que estés violando este principio. </a:t>
            </a:r>
          </a:p>
          <a:p>
            <a:pPr lvl="0" algn="just">
              <a:buClr>
                <a:srgbClr val="000066"/>
              </a:buClr>
              <a:buFont typeface="Wingdings" panose="05000000000000000000" pitchFamily="2" charset="2"/>
              <a:buChar char="v"/>
            </a:pPr>
            <a:r>
              <a:rPr lang="es-MX" sz="2800" dirty="0">
                <a:latin typeface="Times New Roman" panose="02020603050405020304" pitchFamily="18" charset="0"/>
                <a:cs typeface="Times New Roman" panose="02020603050405020304" pitchFamily="18" charset="0"/>
              </a:rPr>
              <a:t>Si la interfaz forma parte de tu código, divídela en varias interfaces que definan comportamientos más específicos.</a:t>
            </a:r>
          </a:p>
        </p:txBody>
      </p:sp>
    </p:spTree>
    <p:extLst>
      <p:ext uri="{BB962C8B-B14F-4D97-AF65-F5344CB8AC3E}">
        <p14:creationId xmlns:p14="http://schemas.microsoft.com/office/powerpoint/2010/main" val="169374946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theme/theme1.xml><?xml version="1.0" encoding="utf-8"?>
<a:theme xmlns:a="http://schemas.openxmlformats.org/drawingml/2006/main" name="3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2884</TotalTime>
  <Words>811</Words>
  <Application>Microsoft Office PowerPoint</Application>
  <PresentationFormat>Panorámica</PresentationFormat>
  <Paragraphs>53</Paragraphs>
  <Slides>12</Slides>
  <Notes>12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Calibri</vt:lpstr>
      <vt:lpstr>Calibri Light</vt:lpstr>
      <vt:lpstr>Times New Roman</vt:lpstr>
      <vt:lpstr>Wingdings</vt:lpstr>
      <vt:lpstr>Wingdings 3</vt:lpstr>
      <vt:lpstr>3_Tema de Office</vt:lpstr>
      <vt:lpstr>ESCUELA PROFESIONAL DE INGENIERÍA DE SISTEMAS E    INFORMÁTICA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NOMBRE DEL PROGRAMA</dc:title>
  <dc:creator>Victor Espinoza Barzola</dc:creator>
  <cp:lastModifiedBy>Alvaro Ayala</cp:lastModifiedBy>
  <cp:revision>190</cp:revision>
  <dcterms:created xsi:type="dcterms:W3CDTF">2016-06-08T13:48:30Z</dcterms:created>
  <dcterms:modified xsi:type="dcterms:W3CDTF">2017-10-06T07:32:47Z</dcterms:modified>
</cp:coreProperties>
</file>