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7" r:id="rId1"/>
  </p:sldMasterIdLst>
  <p:notesMasterIdLst>
    <p:notesMasterId r:id="rId22"/>
  </p:notesMasterIdLst>
  <p:sldIdLst>
    <p:sldId id="256" r:id="rId2"/>
    <p:sldId id="300" r:id="rId3"/>
    <p:sldId id="257" r:id="rId4"/>
    <p:sldId id="258" r:id="rId5"/>
    <p:sldId id="286" r:id="rId6"/>
    <p:sldId id="261" r:id="rId7"/>
    <p:sldId id="259" r:id="rId8"/>
    <p:sldId id="260" r:id="rId9"/>
    <p:sldId id="265" r:id="rId10"/>
    <p:sldId id="283" r:id="rId11"/>
    <p:sldId id="293" r:id="rId12"/>
    <p:sldId id="294" r:id="rId13"/>
    <p:sldId id="268" r:id="rId14"/>
    <p:sldId id="292" r:id="rId15"/>
    <p:sldId id="269" r:id="rId16"/>
    <p:sldId id="270" r:id="rId17"/>
    <p:sldId id="296" r:id="rId18"/>
    <p:sldId id="301" r:id="rId19"/>
    <p:sldId id="303" r:id="rId20"/>
    <p:sldId id="302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2A3D3-6063-47F8-8CAB-5E2AB097E9EA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C2509-0F25-47C3-872B-2DD41D6CDE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227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2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79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474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08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73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10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71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11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481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3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33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00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391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55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37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6A65-71C9-4949-9397-12B4AFBD1EEF}" type="datetimeFigureOut">
              <a:rPr lang="es-PE" smtClean="0"/>
              <a:t>29/08/2017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C735C-E775-4D34-BACA-D29657320C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0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  <p:sldLayoutId id="2147484399" r:id="rId12"/>
    <p:sldLayoutId id="2147484400" r:id="rId13"/>
    <p:sldLayoutId id="2147484401" r:id="rId14"/>
    <p:sldLayoutId id="2147484402" r:id="rId15"/>
    <p:sldLayoutId id="21474844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Anexos/Diagrama%20de%20Componentes%20de%20Aplicaci&#243;n%20IVR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nexos/Definici&#243;n%20de%20Flujos%20MP%20+%20ME.vs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000" dirty="0" smtClean="0">
                <a:latin typeface="Century Gothic (Cuerpo)"/>
              </a:rPr>
              <a:t>Plataforma de Aplicaciones IVR</a:t>
            </a:r>
            <a:endParaRPr lang="es-PE" sz="4000" dirty="0">
              <a:latin typeface="Century Gothic (Cuerpo)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9106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758252" y="2243033"/>
            <a:ext cx="7080163" cy="4514759"/>
            <a:chOff x="1050821" y="1654221"/>
            <a:chExt cx="7080163" cy="4514759"/>
          </a:xfrm>
        </p:grpSpPr>
        <p:sp>
          <p:nvSpPr>
            <p:cNvPr id="3" name="CuadroTexto 2"/>
            <p:cNvSpPr txBox="1"/>
            <p:nvPr/>
          </p:nvSpPr>
          <p:spPr>
            <a:xfrm>
              <a:off x="1319487" y="5151549"/>
              <a:ext cx="2859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ENTEL </a:t>
              </a:r>
              <a:br>
                <a:rPr lang="es-PE" dirty="0" smtClean="0"/>
              </a:br>
              <a:r>
                <a:rPr lang="es-PE" sz="1400" dirty="0" smtClean="0"/>
                <a:t>REPOSITORIO DE INFORMACIÓN</a:t>
              </a:r>
              <a:endParaRPr lang="es-PE" sz="1400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1050821" y="1654221"/>
              <a:ext cx="7080163" cy="4514759"/>
              <a:chOff x="1050821" y="1654221"/>
              <a:chExt cx="7080163" cy="4514759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1128927" y="1654221"/>
                <a:ext cx="3155324" cy="314065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" name="Cilindro 6"/>
              <p:cNvSpPr/>
              <p:nvPr/>
            </p:nvSpPr>
            <p:spPr>
              <a:xfrm>
                <a:off x="2344785" y="2823578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IVR</a:t>
                </a:r>
                <a:endParaRPr lang="es-PE" dirty="0"/>
              </a:p>
            </p:txBody>
          </p:sp>
          <p:sp>
            <p:nvSpPr>
              <p:cNvPr id="8" name="Cilindro 7"/>
              <p:cNvSpPr/>
              <p:nvPr/>
            </p:nvSpPr>
            <p:spPr>
              <a:xfrm>
                <a:off x="1632017" y="1826529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IAS</a:t>
                </a:r>
                <a:endParaRPr lang="es-PE" dirty="0"/>
              </a:p>
            </p:txBody>
          </p:sp>
          <p:sp>
            <p:nvSpPr>
              <p:cNvPr id="9" name="Cilindro 8"/>
              <p:cNvSpPr/>
              <p:nvPr/>
            </p:nvSpPr>
            <p:spPr>
              <a:xfrm>
                <a:off x="2971464" y="1826529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BSCS</a:t>
                </a:r>
                <a:endParaRPr lang="es-PE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4440461" y="1654221"/>
                <a:ext cx="1782060" cy="314065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IVR DESARROLLO</a:t>
                </a:r>
                <a:endParaRPr lang="es-PE" dirty="0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6348924" y="1654221"/>
                <a:ext cx="1782060" cy="31406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CTI</a:t>
                </a:r>
                <a:endParaRPr lang="es-PE" dirty="0"/>
              </a:p>
            </p:txBody>
          </p:sp>
          <p:sp>
            <p:nvSpPr>
              <p:cNvPr id="14" name="Llaves 13"/>
              <p:cNvSpPr/>
              <p:nvPr/>
            </p:nvSpPr>
            <p:spPr>
              <a:xfrm>
                <a:off x="1050821" y="4963376"/>
                <a:ext cx="3389640" cy="1205604"/>
              </a:xfrm>
              <a:prstGeom prst="bracePair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1582725" y="2457594"/>
                <a:ext cx="232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400" b="1" i="1" dirty="0" smtClean="0">
                    <a:solidFill>
                      <a:schemeClr val="tx2"/>
                    </a:solidFill>
                  </a:rPr>
                  <a:t>Ejecución Batch</a:t>
                </a:r>
                <a:endParaRPr lang="es-PE" sz="14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1520093" y="3642816"/>
                <a:ext cx="245046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050" dirty="0" smtClean="0"/>
                  <a:t>Esquema: PIVR</a:t>
                </a:r>
              </a:p>
              <a:p>
                <a:r>
                  <a:rPr lang="es-PE" sz="1050" dirty="0" smtClean="0"/>
                  <a:t>IVR_ENTEL_CLIENTES</a:t>
                </a:r>
              </a:p>
              <a:p>
                <a:r>
                  <a:rPr lang="es-PE" sz="1050" dirty="0" smtClean="0"/>
                  <a:t>IVR_ENTEL_CELITE</a:t>
                </a:r>
              </a:p>
              <a:p>
                <a:r>
                  <a:rPr lang="es-PE" sz="1050" dirty="0" smtClean="0"/>
                  <a:t>IVR_ENTEL_CAUTORIZADO</a:t>
                </a:r>
              </a:p>
              <a:p>
                <a:r>
                  <a:rPr lang="es-PE" sz="1050" dirty="0" smtClean="0"/>
                  <a:t>IVR_ENTEL_CSEG_EMPRESA</a:t>
                </a:r>
              </a:p>
              <a:p>
                <a:r>
                  <a:rPr lang="es-PE" sz="1050" dirty="0" smtClean="0"/>
                  <a:t>NP_SEGMENTO</a:t>
                </a:r>
              </a:p>
            </p:txBody>
          </p:sp>
        </p:grpSp>
      </p:grpSp>
      <p:sp>
        <p:nvSpPr>
          <p:cNvPr id="17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19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Los procesos Batch diseñados para obtener el consolidado de la información de clientes ENTEL, se ejecutan a través del Control M y almacenan la información en el Esquema PIVR. 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82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19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 información que se almacena en las diferentes tablas batch del proyecto son: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1077238" y="1979113"/>
            <a:ext cx="7703507" cy="4521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1227524" y="2166282"/>
            <a:ext cx="2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IVR_ENTEL_CLIENTES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147892" y="2166282"/>
            <a:ext cx="444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Información consolidada de las líneas telefónicas de ENTEL.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227524" y="2824142"/>
            <a:ext cx="2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IVR_ENTEL_CELITE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147892" y="2824142"/>
            <a:ext cx="444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Información de las líneas telefónicas que pertenecen a un cliente elite del mercado empresa.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227524" y="3747472"/>
            <a:ext cx="2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IVR_ENTEL_CAUTORIZADO</a:t>
            </a:r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147892" y="3747472"/>
            <a:ext cx="444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Información de las líneas telefónicas que pertenecen a un cliente autorizado del mercado empresa.</a:t>
            </a:r>
            <a:endParaRPr lang="es-PE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191749" y="4618802"/>
            <a:ext cx="2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IVR_ENTEL_CSEG_EMPRESA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2117" y="4618802"/>
            <a:ext cx="444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Información del modelo de atención para las líneas del mercado empresa. (Segmentación)</a:t>
            </a:r>
            <a:endParaRPr lang="es-P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55974" y="5490132"/>
            <a:ext cx="2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NP_SEGMENTO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76342" y="5490132"/>
            <a:ext cx="444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Información del segmento de las líneas telefónicas del Mercado Personas.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7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758252" y="2195642"/>
            <a:ext cx="7080163" cy="4514759"/>
            <a:chOff x="1050821" y="1654221"/>
            <a:chExt cx="7080163" cy="4514759"/>
          </a:xfrm>
        </p:grpSpPr>
        <p:sp>
          <p:nvSpPr>
            <p:cNvPr id="3" name="CuadroTexto 2"/>
            <p:cNvSpPr txBox="1"/>
            <p:nvPr/>
          </p:nvSpPr>
          <p:spPr>
            <a:xfrm>
              <a:off x="1319487" y="5151549"/>
              <a:ext cx="2859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ENTEL </a:t>
              </a:r>
              <a:br>
                <a:rPr lang="es-PE" dirty="0" smtClean="0"/>
              </a:br>
              <a:r>
                <a:rPr lang="es-PE" sz="1400" dirty="0" smtClean="0"/>
                <a:t>REPOSITORIO DE INFORMACIÓN</a:t>
              </a:r>
              <a:endParaRPr lang="es-PE" sz="1400" dirty="0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1050821" y="1654221"/>
              <a:ext cx="7080163" cy="4514759"/>
              <a:chOff x="1050821" y="1654221"/>
              <a:chExt cx="7080163" cy="4514759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1128927" y="1654221"/>
                <a:ext cx="3155324" cy="104462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" name="Rectángulo redondeado 4"/>
              <p:cNvSpPr/>
              <p:nvPr/>
            </p:nvSpPr>
            <p:spPr>
              <a:xfrm>
                <a:off x="1128926" y="2726744"/>
                <a:ext cx="3155326" cy="101743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" name="Rectángulo redondeado 5"/>
              <p:cNvSpPr/>
              <p:nvPr/>
            </p:nvSpPr>
            <p:spPr>
              <a:xfrm>
                <a:off x="1114852" y="3777444"/>
                <a:ext cx="3155326" cy="101743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&lt;</a:t>
                </a:r>
                <a:endParaRPr lang="es-PE" dirty="0"/>
              </a:p>
            </p:txBody>
          </p:sp>
          <p:sp>
            <p:nvSpPr>
              <p:cNvPr id="7" name="Cilindro 6"/>
              <p:cNvSpPr/>
              <p:nvPr/>
            </p:nvSpPr>
            <p:spPr>
              <a:xfrm>
                <a:off x="1412262" y="1803042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IVR</a:t>
                </a:r>
                <a:endParaRPr lang="es-PE" dirty="0"/>
              </a:p>
            </p:txBody>
          </p:sp>
          <p:sp>
            <p:nvSpPr>
              <p:cNvPr id="8" name="Cilindro 7"/>
              <p:cNvSpPr/>
              <p:nvPr/>
            </p:nvSpPr>
            <p:spPr>
              <a:xfrm>
                <a:off x="2293271" y="1801610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IAS</a:t>
                </a:r>
                <a:endParaRPr lang="es-PE" dirty="0"/>
              </a:p>
            </p:txBody>
          </p:sp>
          <p:sp>
            <p:nvSpPr>
              <p:cNvPr id="9" name="Cilindro 8"/>
              <p:cNvSpPr/>
              <p:nvPr/>
            </p:nvSpPr>
            <p:spPr>
              <a:xfrm>
                <a:off x="3174280" y="1801609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BSCS</a:t>
                </a:r>
                <a:endParaRPr lang="es-PE" dirty="0"/>
              </a:p>
            </p:txBody>
          </p:sp>
          <p:sp>
            <p:nvSpPr>
              <p:cNvPr id="10" name="Proceso alternativo 9"/>
              <p:cNvSpPr/>
              <p:nvPr/>
            </p:nvSpPr>
            <p:spPr>
              <a:xfrm>
                <a:off x="1908098" y="2864476"/>
                <a:ext cx="1568835" cy="644658"/>
              </a:xfrm>
              <a:prstGeom prst="flowChartAlternateProcess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OSB</a:t>
                </a:r>
                <a:br>
                  <a:rPr lang="es-PE" dirty="0" smtClean="0"/>
                </a:br>
                <a:r>
                  <a:rPr lang="es-PE" dirty="0" smtClean="0"/>
                  <a:t>ENTEL</a:t>
                </a:r>
                <a:endParaRPr lang="es-PE" dirty="0"/>
              </a:p>
            </p:txBody>
          </p:sp>
          <p:sp>
            <p:nvSpPr>
              <p:cNvPr id="11" name="Cilindro 10"/>
              <p:cNvSpPr/>
              <p:nvPr/>
            </p:nvSpPr>
            <p:spPr>
              <a:xfrm>
                <a:off x="2154225" y="3825241"/>
                <a:ext cx="1076580" cy="91583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400" b="1" dirty="0" smtClean="0"/>
                  <a:t>IVR</a:t>
                </a:r>
                <a:br>
                  <a:rPr lang="es-PE" sz="1400" b="1" dirty="0" smtClean="0"/>
                </a:br>
                <a:r>
                  <a:rPr lang="es-PE" sz="1400" b="1" dirty="0" smtClean="0"/>
                  <a:t>REDES</a:t>
                </a:r>
                <a:endParaRPr lang="es-PE" sz="1400" b="1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4440461" y="1654221"/>
                <a:ext cx="1782060" cy="314065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IVR DESARROLLO</a:t>
                </a:r>
                <a:endParaRPr lang="es-PE" dirty="0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6348924" y="1654221"/>
                <a:ext cx="1782060" cy="31406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CTI</a:t>
                </a:r>
                <a:endParaRPr lang="es-PE" dirty="0"/>
              </a:p>
            </p:txBody>
          </p:sp>
          <p:sp>
            <p:nvSpPr>
              <p:cNvPr id="14" name="Llaves 13"/>
              <p:cNvSpPr/>
              <p:nvPr/>
            </p:nvSpPr>
            <p:spPr>
              <a:xfrm>
                <a:off x="1050821" y="4963376"/>
                <a:ext cx="3389640" cy="1205604"/>
              </a:xfrm>
              <a:prstGeom prst="bracePair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1582725" y="2457594"/>
                <a:ext cx="232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400" b="1" i="1" dirty="0" smtClean="0">
                    <a:solidFill>
                      <a:schemeClr val="tx2"/>
                    </a:solidFill>
                  </a:rPr>
                  <a:t>Procesos Batch</a:t>
                </a:r>
                <a:endParaRPr lang="es-PE" sz="1400" b="1" i="1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Las aplicaciones IVR obtienen información consolidada y en tiempo real de los clientes a través del </a:t>
            </a:r>
            <a:r>
              <a:rPr lang="es-PE" b="1" i="1" u="sng" dirty="0" smtClean="0">
                <a:latin typeface="Century Gothic (Cuerpo)"/>
              </a:rPr>
              <a:t>OSB ENTEL.</a:t>
            </a:r>
          </a:p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 Base de Datos del Proyecto IVR se encuentra en el área de Redes.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25" name="Abrir llave 24"/>
          <p:cNvSpPr/>
          <p:nvPr/>
        </p:nvSpPr>
        <p:spPr>
          <a:xfrm>
            <a:off x="601579" y="2165684"/>
            <a:ext cx="168442" cy="21055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90045" y="3055951"/>
            <a:ext cx="20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Plataforma IT</a:t>
            </a:r>
            <a:endParaRPr lang="es-PE" dirty="0"/>
          </a:p>
        </p:txBody>
      </p:sp>
      <p:sp>
        <p:nvSpPr>
          <p:cNvPr id="27" name="Abrir llave 26"/>
          <p:cNvSpPr/>
          <p:nvPr/>
        </p:nvSpPr>
        <p:spPr>
          <a:xfrm>
            <a:off x="589823" y="4366662"/>
            <a:ext cx="180198" cy="9158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/>
          <p:cNvSpPr txBox="1"/>
          <p:nvPr/>
        </p:nvSpPr>
        <p:spPr>
          <a:xfrm rot="16200000">
            <a:off x="-664224" y="4574255"/>
            <a:ext cx="20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REDES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53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32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Las aplicaciones IVR diseñadas de forma dinámica, se encuentran compuesta por un algoritmo de orquestación de flujos a través de un aplicativo conector Genesys, el cual interactúa con las diferentes interfaces y procesa de forma dinámica los flujos.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grpSp>
        <p:nvGrpSpPr>
          <p:cNvPr id="33" name="Grupo 32"/>
          <p:cNvGrpSpPr/>
          <p:nvPr/>
        </p:nvGrpSpPr>
        <p:grpSpPr>
          <a:xfrm>
            <a:off x="834252" y="2207673"/>
            <a:ext cx="7244966" cy="4514760"/>
            <a:chOff x="1050821" y="1654220"/>
            <a:chExt cx="7244966" cy="4514760"/>
          </a:xfrm>
        </p:grpSpPr>
        <p:sp>
          <p:nvSpPr>
            <p:cNvPr id="35" name="Rectángulo redondeado 34"/>
            <p:cNvSpPr/>
            <p:nvPr/>
          </p:nvSpPr>
          <p:spPr>
            <a:xfrm>
              <a:off x="1128927" y="1654221"/>
              <a:ext cx="3155324" cy="10446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1128926" y="2726744"/>
              <a:ext cx="3155326" cy="101743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1114852" y="3777444"/>
              <a:ext cx="3155326" cy="101743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&lt;</a:t>
              </a:r>
              <a:endParaRPr lang="es-PE" dirty="0"/>
            </a:p>
          </p:txBody>
        </p:sp>
        <p:sp>
          <p:nvSpPr>
            <p:cNvPr id="38" name="Cilindro 37"/>
            <p:cNvSpPr/>
            <p:nvPr/>
          </p:nvSpPr>
          <p:spPr>
            <a:xfrm>
              <a:off x="1412262" y="1803042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IVR</a:t>
              </a:r>
              <a:endParaRPr lang="es-PE" dirty="0"/>
            </a:p>
          </p:txBody>
        </p:sp>
        <p:sp>
          <p:nvSpPr>
            <p:cNvPr id="39" name="Cilindro 38"/>
            <p:cNvSpPr/>
            <p:nvPr/>
          </p:nvSpPr>
          <p:spPr>
            <a:xfrm>
              <a:off x="2293271" y="1801610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IAS</a:t>
              </a:r>
              <a:endParaRPr lang="es-PE" dirty="0"/>
            </a:p>
          </p:txBody>
        </p:sp>
        <p:sp>
          <p:nvSpPr>
            <p:cNvPr id="40" name="Cilindro 39"/>
            <p:cNvSpPr/>
            <p:nvPr/>
          </p:nvSpPr>
          <p:spPr>
            <a:xfrm>
              <a:off x="3174280" y="1801609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BSCS</a:t>
              </a:r>
              <a:endParaRPr lang="es-PE" dirty="0"/>
            </a:p>
          </p:txBody>
        </p:sp>
        <p:sp>
          <p:nvSpPr>
            <p:cNvPr id="41" name="Proceso alternativo 40"/>
            <p:cNvSpPr/>
            <p:nvPr/>
          </p:nvSpPr>
          <p:spPr>
            <a:xfrm>
              <a:off x="1908098" y="2864476"/>
              <a:ext cx="1568835" cy="644658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OSB</a:t>
              </a:r>
              <a:br>
                <a:rPr lang="es-PE" dirty="0" smtClean="0"/>
              </a:br>
              <a:r>
                <a:rPr lang="es-PE" dirty="0" smtClean="0"/>
                <a:t>ENTEL</a:t>
              </a:r>
              <a:endParaRPr lang="es-PE" dirty="0"/>
            </a:p>
          </p:txBody>
        </p:sp>
        <p:sp>
          <p:nvSpPr>
            <p:cNvPr id="42" name="Cilindro 41"/>
            <p:cNvSpPr/>
            <p:nvPr/>
          </p:nvSpPr>
          <p:spPr>
            <a:xfrm>
              <a:off x="2154225" y="3825241"/>
              <a:ext cx="1076580" cy="915832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IVR</a:t>
              </a:r>
              <a:br>
                <a:rPr lang="es-PE" sz="1400" b="1" dirty="0" smtClean="0"/>
              </a:br>
              <a:r>
                <a:rPr lang="es-PE" sz="1400" b="1" dirty="0" smtClean="0"/>
                <a:t>REDES</a:t>
              </a:r>
              <a:endParaRPr lang="es-PE" sz="1400" b="1" dirty="0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4510698" y="1654221"/>
              <a:ext cx="1782060" cy="31406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 smtClean="0"/>
            </a:p>
            <a:p>
              <a:pPr algn="ctr"/>
              <a:endParaRPr lang="es-PE" dirty="0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6443489" y="1654220"/>
              <a:ext cx="1782060" cy="31406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319487" y="5151549"/>
              <a:ext cx="2859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ENTEL </a:t>
              </a:r>
              <a:br>
                <a:rPr lang="es-PE" dirty="0" smtClean="0"/>
              </a:br>
              <a:r>
                <a:rPr lang="es-PE" sz="1400" dirty="0" smtClean="0"/>
                <a:t>REPOSITORIO DE INFORMACIÓN</a:t>
              </a:r>
              <a:endParaRPr lang="es-PE" sz="1400" dirty="0"/>
            </a:p>
          </p:txBody>
        </p:sp>
        <p:sp>
          <p:nvSpPr>
            <p:cNvPr id="46" name="Llaves 45"/>
            <p:cNvSpPr/>
            <p:nvPr/>
          </p:nvSpPr>
          <p:spPr>
            <a:xfrm>
              <a:off x="1050821" y="4963376"/>
              <a:ext cx="3389640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709127" y="5164428"/>
              <a:ext cx="1395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IVR</a:t>
              </a:r>
              <a:br>
                <a:rPr lang="es-PE" dirty="0" smtClean="0"/>
              </a:br>
              <a:r>
                <a:rPr lang="es-PE" sz="1400" dirty="0" smtClean="0"/>
                <a:t>DESARROLLO</a:t>
              </a:r>
              <a:endParaRPr lang="es-PE" sz="1400" dirty="0"/>
            </a:p>
          </p:txBody>
        </p:sp>
        <p:sp>
          <p:nvSpPr>
            <p:cNvPr id="48" name="Llaves 47"/>
            <p:cNvSpPr/>
            <p:nvPr/>
          </p:nvSpPr>
          <p:spPr>
            <a:xfrm>
              <a:off x="4440461" y="4963376"/>
              <a:ext cx="1922535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Llaves 48"/>
            <p:cNvSpPr/>
            <p:nvPr/>
          </p:nvSpPr>
          <p:spPr>
            <a:xfrm>
              <a:off x="6373252" y="4963376"/>
              <a:ext cx="1922535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6631662" y="5151549"/>
              <a:ext cx="1395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CTI</a:t>
              </a:r>
            </a:p>
            <a:p>
              <a:pPr algn="ctr"/>
              <a:r>
                <a:rPr lang="es-PE" sz="1400" dirty="0" smtClean="0"/>
                <a:t>CALL CENTER</a:t>
              </a:r>
              <a:endParaRPr lang="es-PE" sz="14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1582725" y="2457594"/>
              <a:ext cx="23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b="1" i="1" dirty="0" smtClean="0">
                  <a:solidFill>
                    <a:schemeClr val="tx2"/>
                  </a:solidFill>
                </a:rPr>
                <a:t>Ejecución Batch</a:t>
              </a:r>
              <a:endParaRPr lang="es-PE" sz="14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4" name="Proceso alternativo 53"/>
            <p:cNvSpPr/>
            <p:nvPr/>
          </p:nvSpPr>
          <p:spPr>
            <a:xfrm>
              <a:off x="4626589" y="2209264"/>
              <a:ext cx="1568835" cy="156818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Genesys Connector</a:t>
              </a:r>
            </a:p>
            <a:p>
              <a:pPr algn="ctr"/>
              <a:r>
                <a:rPr lang="es-PE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&amp;</a:t>
              </a:r>
            </a:p>
            <a:p>
              <a:pPr algn="ctr"/>
              <a:r>
                <a:rPr lang="es-PE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Flows Orchestration</a:t>
              </a:r>
            </a:p>
          </p:txBody>
        </p:sp>
      </p:grpSp>
      <p:sp>
        <p:nvSpPr>
          <p:cNvPr id="55" name="Proceso alternativo 54"/>
          <p:cNvSpPr/>
          <p:nvPr/>
        </p:nvSpPr>
        <p:spPr>
          <a:xfrm>
            <a:off x="6288239" y="2921401"/>
            <a:ext cx="1568835" cy="156818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 panose="020B0604020202020204" charset="0"/>
              </a:rPr>
              <a:t>CTI</a:t>
            </a:r>
            <a:endParaRPr lang="es-PE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17" y="0"/>
            <a:ext cx="6150672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0254" y="305892"/>
            <a:ext cx="5386526" cy="534679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hlinkClick r:id="rId2" action="ppaction://hlinkfile"/>
              </a:rPr>
              <a:t>Diagrama de </a:t>
            </a:r>
            <a:br>
              <a:rPr lang="es-PE" dirty="0" smtClean="0">
                <a:hlinkClick r:id="rId2" action="ppaction://hlinkfile"/>
              </a:rPr>
            </a:br>
            <a:r>
              <a:rPr lang="es-PE" dirty="0" smtClean="0">
                <a:hlinkClick r:id="rId2" action="ppaction://hlinkfile"/>
              </a:rPr>
              <a:t>Componentes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15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4252" y="2207673"/>
            <a:ext cx="7244966" cy="4514760"/>
            <a:chOff x="1050821" y="1654220"/>
            <a:chExt cx="7244966" cy="4514760"/>
          </a:xfrm>
        </p:grpSpPr>
        <p:sp>
          <p:nvSpPr>
            <p:cNvPr id="16" name="Rectángulo redondeado 15"/>
            <p:cNvSpPr/>
            <p:nvPr/>
          </p:nvSpPr>
          <p:spPr>
            <a:xfrm>
              <a:off x="1128927" y="1654221"/>
              <a:ext cx="3155324" cy="10446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1128926" y="2726744"/>
              <a:ext cx="3155326" cy="101743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1114852" y="3777444"/>
              <a:ext cx="3155326" cy="101743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&lt;</a:t>
              </a:r>
              <a:endParaRPr lang="es-PE" dirty="0"/>
            </a:p>
          </p:txBody>
        </p:sp>
        <p:sp>
          <p:nvSpPr>
            <p:cNvPr id="19" name="Cilindro 18"/>
            <p:cNvSpPr/>
            <p:nvPr/>
          </p:nvSpPr>
          <p:spPr>
            <a:xfrm>
              <a:off x="1412262" y="1803042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IVR</a:t>
              </a:r>
              <a:endParaRPr lang="es-PE" dirty="0"/>
            </a:p>
          </p:txBody>
        </p:sp>
        <p:sp>
          <p:nvSpPr>
            <p:cNvPr id="20" name="Cilindro 19"/>
            <p:cNvSpPr/>
            <p:nvPr/>
          </p:nvSpPr>
          <p:spPr>
            <a:xfrm>
              <a:off x="2293271" y="1801610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IAS</a:t>
              </a:r>
              <a:endParaRPr lang="es-PE" dirty="0"/>
            </a:p>
          </p:txBody>
        </p:sp>
        <p:sp>
          <p:nvSpPr>
            <p:cNvPr id="21" name="Cilindro 20"/>
            <p:cNvSpPr/>
            <p:nvPr/>
          </p:nvSpPr>
          <p:spPr>
            <a:xfrm>
              <a:off x="3174280" y="1801609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BSCS</a:t>
              </a:r>
              <a:endParaRPr lang="es-PE" dirty="0"/>
            </a:p>
          </p:txBody>
        </p:sp>
        <p:sp>
          <p:nvSpPr>
            <p:cNvPr id="22" name="Proceso alternativo 21"/>
            <p:cNvSpPr/>
            <p:nvPr/>
          </p:nvSpPr>
          <p:spPr>
            <a:xfrm>
              <a:off x="1908098" y="2864476"/>
              <a:ext cx="1568835" cy="644658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OSB</a:t>
              </a:r>
              <a:br>
                <a:rPr lang="es-PE" dirty="0" smtClean="0"/>
              </a:br>
              <a:r>
                <a:rPr lang="es-PE" dirty="0" smtClean="0"/>
                <a:t>ENTEL</a:t>
              </a:r>
              <a:endParaRPr lang="es-PE" dirty="0"/>
            </a:p>
          </p:txBody>
        </p:sp>
        <p:sp>
          <p:nvSpPr>
            <p:cNvPr id="23" name="Cilindro 22"/>
            <p:cNvSpPr/>
            <p:nvPr/>
          </p:nvSpPr>
          <p:spPr>
            <a:xfrm>
              <a:off x="2154225" y="3825241"/>
              <a:ext cx="1076580" cy="915832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IVR</a:t>
              </a:r>
              <a:br>
                <a:rPr lang="es-PE" sz="1400" b="1" dirty="0" smtClean="0"/>
              </a:br>
              <a:r>
                <a:rPr lang="es-PE" sz="1400" b="1" dirty="0" smtClean="0"/>
                <a:t>REDES</a:t>
              </a:r>
              <a:endParaRPr lang="es-PE" sz="1400" b="1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510698" y="1654221"/>
              <a:ext cx="1782060" cy="31406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 smtClean="0"/>
            </a:p>
            <a:p>
              <a:pPr algn="ctr"/>
              <a:endParaRPr lang="es-PE" dirty="0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443489" y="1654220"/>
              <a:ext cx="1782060" cy="31406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319487" y="5151549"/>
              <a:ext cx="2859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ENTEL </a:t>
              </a:r>
              <a:br>
                <a:rPr lang="es-PE" dirty="0" smtClean="0"/>
              </a:br>
              <a:r>
                <a:rPr lang="es-PE" sz="1400" dirty="0" smtClean="0"/>
                <a:t>REPOSITORIO DE INFORMACIÓN</a:t>
              </a:r>
              <a:endParaRPr lang="es-PE" sz="1400" dirty="0"/>
            </a:p>
          </p:txBody>
        </p:sp>
        <p:sp>
          <p:nvSpPr>
            <p:cNvPr id="27" name="Llaves 26"/>
            <p:cNvSpPr/>
            <p:nvPr/>
          </p:nvSpPr>
          <p:spPr>
            <a:xfrm>
              <a:off x="1050821" y="4963376"/>
              <a:ext cx="3389640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709127" y="5164428"/>
              <a:ext cx="1395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IVR</a:t>
              </a:r>
              <a:br>
                <a:rPr lang="es-PE" dirty="0" smtClean="0"/>
              </a:br>
              <a:r>
                <a:rPr lang="es-PE" sz="1400" dirty="0" smtClean="0"/>
                <a:t>DESARROLLO</a:t>
              </a:r>
              <a:endParaRPr lang="es-PE" sz="1400" dirty="0"/>
            </a:p>
          </p:txBody>
        </p:sp>
        <p:sp>
          <p:nvSpPr>
            <p:cNvPr id="31" name="Llaves 30"/>
            <p:cNvSpPr/>
            <p:nvPr/>
          </p:nvSpPr>
          <p:spPr>
            <a:xfrm>
              <a:off x="4440461" y="4963376"/>
              <a:ext cx="1922535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Llaves 27"/>
            <p:cNvSpPr/>
            <p:nvPr/>
          </p:nvSpPr>
          <p:spPr>
            <a:xfrm>
              <a:off x="6373252" y="4963376"/>
              <a:ext cx="1922535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631662" y="5151549"/>
              <a:ext cx="1395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CTI</a:t>
              </a:r>
            </a:p>
            <a:p>
              <a:pPr algn="ctr"/>
              <a:r>
                <a:rPr lang="es-PE" sz="1400" dirty="0" smtClean="0"/>
                <a:t>CALL CENTER</a:t>
              </a:r>
              <a:endParaRPr lang="es-PE" sz="1400" dirty="0"/>
            </a:p>
          </p:txBody>
        </p:sp>
        <p:sp>
          <p:nvSpPr>
            <p:cNvPr id="3" name="Rectángulo redondeado 2"/>
            <p:cNvSpPr/>
            <p:nvPr/>
          </p:nvSpPr>
          <p:spPr>
            <a:xfrm>
              <a:off x="6788478" y="2023770"/>
              <a:ext cx="1081825" cy="5817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 smtClean="0"/>
                <a:t>inHouse</a:t>
              </a: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6788477" y="2766815"/>
              <a:ext cx="1081825" cy="5817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/>
                <a:t>SCCP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582725" y="2457594"/>
              <a:ext cx="23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b="1" i="1" dirty="0" smtClean="0">
                  <a:solidFill>
                    <a:schemeClr val="tx2"/>
                  </a:solidFill>
                </a:rPr>
                <a:t>Ejecución Batch</a:t>
              </a:r>
              <a:endParaRPr lang="es-PE" sz="1400" b="1" i="1" dirty="0">
                <a:solidFill>
                  <a:schemeClr val="tx2"/>
                </a:solidFill>
              </a:endParaRPr>
            </a:p>
          </p:txBody>
        </p:sp>
        <p:sp>
          <p:nvSpPr>
            <p:cNvPr id="35" name="Proceso alternativo 34"/>
            <p:cNvSpPr/>
            <p:nvPr/>
          </p:nvSpPr>
          <p:spPr>
            <a:xfrm>
              <a:off x="4626589" y="2209264"/>
              <a:ext cx="1568835" cy="156818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Genesys Connector</a:t>
              </a:r>
            </a:p>
            <a:p>
              <a:pPr algn="ctr"/>
              <a:r>
                <a:rPr lang="es-PE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&amp;</a:t>
              </a:r>
            </a:p>
            <a:p>
              <a:pPr algn="ctr"/>
              <a:r>
                <a:rPr lang="es-PE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Flows Orchestration</a:t>
              </a:r>
            </a:p>
          </p:txBody>
        </p:sp>
      </p:grpSp>
      <p:sp>
        <p:nvSpPr>
          <p:cNvPr id="36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38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El proyecto considera la trazabilidad de la llamada con dos Call Center IN House y SCCP.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027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45495" y="2243767"/>
            <a:ext cx="8946640" cy="4514760"/>
            <a:chOff x="1050821" y="1654220"/>
            <a:chExt cx="8946640" cy="4514760"/>
          </a:xfrm>
        </p:grpSpPr>
        <p:sp>
          <p:nvSpPr>
            <p:cNvPr id="16" name="Rectángulo redondeado 15"/>
            <p:cNvSpPr/>
            <p:nvPr/>
          </p:nvSpPr>
          <p:spPr>
            <a:xfrm>
              <a:off x="1128927" y="1654221"/>
              <a:ext cx="3155324" cy="10446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1128926" y="2726744"/>
              <a:ext cx="3155326" cy="101743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1114852" y="3777444"/>
              <a:ext cx="3155326" cy="101743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&lt;</a:t>
              </a:r>
              <a:endParaRPr lang="es-PE" dirty="0"/>
            </a:p>
          </p:txBody>
        </p:sp>
        <p:sp>
          <p:nvSpPr>
            <p:cNvPr id="19" name="Cilindro 18"/>
            <p:cNvSpPr/>
            <p:nvPr/>
          </p:nvSpPr>
          <p:spPr>
            <a:xfrm>
              <a:off x="1412262" y="1803042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IVR</a:t>
              </a:r>
              <a:endParaRPr lang="es-PE" dirty="0"/>
            </a:p>
          </p:txBody>
        </p:sp>
        <p:sp>
          <p:nvSpPr>
            <p:cNvPr id="20" name="Cilindro 19"/>
            <p:cNvSpPr/>
            <p:nvPr/>
          </p:nvSpPr>
          <p:spPr>
            <a:xfrm>
              <a:off x="2293271" y="1801610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IAS</a:t>
              </a:r>
              <a:endParaRPr lang="es-PE" dirty="0"/>
            </a:p>
          </p:txBody>
        </p:sp>
        <p:sp>
          <p:nvSpPr>
            <p:cNvPr id="21" name="Cilindro 20"/>
            <p:cNvSpPr/>
            <p:nvPr/>
          </p:nvSpPr>
          <p:spPr>
            <a:xfrm>
              <a:off x="3174280" y="1801609"/>
              <a:ext cx="798490" cy="631065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BSCS</a:t>
              </a:r>
              <a:endParaRPr lang="es-PE" dirty="0"/>
            </a:p>
          </p:txBody>
        </p:sp>
        <p:sp>
          <p:nvSpPr>
            <p:cNvPr id="22" name="Proceso alternativo 21"/>
            <p:cNvSpPr/>
            <p:nvPr/>
          </p:nvSpPr>
          <p:spPr>
            <a:xfrm>
              <a:off x="1908098" y="2864476"/>
              <a:ext cx="1568835" cy="644658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OSB</a:t>
              </a:r>
              <a:br>
                <a:rPr lang="es-PE" dirty="0" smtClean="0"/>
              </a:br>
              <a:r>
                <a:rPr lang="es-PE" dirty="0" smtClean="0"/>
                <a:t>ENTEL</a:t>
              </a:r>
              <a:endParaRPr lang="es-PE" dirty="0"/>
            </a:p>
          </p:txBody>
        </p:sp>
        <p:sp>
          <p:nvSpPr>
            <p:cNvPr id="23" name="Cilindro 22"/>
            <p:cNvSpPr/>
            <p:nvPr/>
          </p:nvSpPr>
          <p:spPr>
            <a:xfrm>
              <a:off x="2154225" y="3825241"/>
              <a:ext cx="1076580" cy="915832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IVR</a:t>
              </a:r>
              <a:br>
                <a:rPr lang="es-PE" sz="1400" b="1" dirty="0" smtClean="0"/>
              </a:br>
              <a:r>
                <a:rPr lang="es-PE" sz="1400" b="1" dirty="0" smtClean="0"/>
                <a:t>REDES</a:t>
              </a:r>
              <a:endParaRPr lang="es-PE" sz="1400" b="1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510698" y="1654221"/>
              <a:ext cx="1782060" cy="31406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 smtClean="0"/>
            </a:p>
            <a:p>
              <a:pPr algn="ctr"/>
              <a:endParaRPr lang="es-PE" dirty="0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443489" y="1654220"/>
              <a:ext cx="1782060" cy="31406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319487" y="5151549"/>
              <a:ext cx="2859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ENTEL </a:t>
              </a:r>
              <a:br>
                <a:rPr lang="es-PE" dirty="0" smtClean="0"/>
              </a:br>
              <a:r>
                <a:rPr lang="es-PE" sz="1400" dirty="0" smtClean="0"/>
                <a:t>REPOSITORIO DE INFORMACIÓN</a:t>
              </a:r>
              <a:endParaRPr lang="es-PE" sz="1400" dirty="0"/>
            </a:p>
          </p:txBody>
        </p:sp>
        <p:sp>
          <p:nvSpPr>
            <p:cNvPr id="27" name="Llaves 26"/>
            <p:cNvSpPr/>
            <p:nvPr/>
          </p:nvSpPr>
          <p:spPr>
            <a:xfrm>
              <a:off x="1050821" y="4963376"/>
              <a:ext cx="3389640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709127" y="5164428"/>
              <a:ext cx="1395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IVR</a:t>
              </a:r>
              <a:br>
                <a:rPr lang="es-PE" dirty="0" smtClean="0"/>
              </a:br>
              <a:r>
                <a:rPr lang="es-PE" sz="1400" dirty="0" smtClean="0"/>
                <a:t>DESARROLLO</a:t>
              </a:r>
              <a:endParaRPr lang="es-PE" sz="1400" dirty="0"/>
            </a:p>
          </p:txBody>
        </p:sp>
        <p:sp>
          <p:nvSpPr>
            <p:cNvPr id="31" name="Llaves 30"/>
            <p:cNvSpPr/>
            <p:nvPr/>
          </p:nvSpPr>
          <p:spPr>
            <a:xfrm>
              <a:off x="4440461" y="4963376"/>
              <a:ext cx="1922535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Llaves 27"/>
            <p:cNvSpPr/>
            <p:nvPr/>
          </p:nvSpPr>
          <p:spPr>
            <a:xfrm>
              <a:off x="6373252" y="4963376"/>
              <a:ext cx="1922535" cy="1205604"/>
            </a:xfrm>
            <a:prstGeom prst="brace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631662" y="5151549"/>
              <a:ext cx="1395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CTI</a:t>
              </a:r>
            </a:p>
            <a:p>
              <a:pPr algn="ctr"/>
              <a:r>
                <a:rPr lang="es-PE" sz="1400" dirty="0" smtClean="0"/>
                <a:t>CALL CENTER</a:t>
              </a:r>
              <a:endParaRPr lang="es-PE" sz="1400" dirty="0"/>
            </a:p>
          </p:txBody>
        </p:sp>
        <p:sp>
          <p:nvSpPr>
            <p:cNvPr id="3" name="Rectángulo redondeado 2"/>
            <p:cNvSpPr/>
            <p:nvPr/>
          </p:nvSpPr>
          <p:spPr>
            <a:xfrm>
              <a:off x="6788478" y="2023770"/>
              <a:ext cx="1081825" cy="5817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 smtClean="0"/>
                <a:t>inHouse</a:t>
              </a: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6788477" y="2766815"/>
              <a:ext cx="1081825" cy="5817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/>
                <a:t>SCCP</a:t>
              </a:r>
            </a:p>
          </p:txBody>
        </p:sp>
        <p:sp>
          <p:nvSpPr>
            <p:cNvPr id="4" name="Flecha derecha 3"/>
            <p:cNvSpPr/>
            <p:nvPr/>
          </p:nvSpPr>
          <p:spPr>
            <a:xfrm>
              <a:off x="8123360" y="2055880"/>
              <a:ext cx="447178" cy="51748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8451996" y="1827029"/>
              <a:ext cx="15454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s-PE" b="1" dirty="0" smtClean="0">
                  <a:ln/>
                  <a:solidFill>
                    <a:schemeClr val="accent1"/>
                  </a:solidFill>
                </a:rPr>
                <a:t>Workspace Desktop Edition</a:t>
              </a:r>
              <a:endParaRPr lang="es-PE" b="1" dirty="0">
                <a:ln/>
                <a:solidFill>
                  <a:schemeClr val="accent1"/>
                </a:solidFill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582725" y="2457594"/>
              <a:ext cx="23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b="1" i="1" dirty="0" smtClean="0">
                  <a:solidFill>
                    <a:schemeClr val="tx2"/>
                  </a:solidFill>
                </a:rPr>
                <a:t>Ejecución Batch</a:t>
              </a:r>
              <a:endParaRPr lang="es-PE" sz="1400" b="1" i="1" dirty="0">
                <a:solidFill>
                  <a:schemeClr val="tx2"/>
                </a:solidFill>
              </a:endParaRPr>
            </a:p>
          </p:txBody>
        </p:sp>
        <p:sp>
          <p:nvSpPr>
            <p:cNvPr id="36" name="Proceso alternativo 35"/>
            <p:cNvSpPr/>
            <p:nvPr/>
          </p:nvSpPr>
          <p:spPr>
            <a:xfrm>
              <a:off x="4626589" y="2209264"/>
              <a:ext cx="1568835" cy="156818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Genesys Connector</a:t>
              </a:r>
            </a:p>
            <a:p>
              <a:pPr algn="ctr"/>
              <a:r>
                <a:rPr lang="es-PE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&amp;</a:t>
              </a:r>
            </a:p>
            <a:p>
              <a:pPr algn="ctr"/>
              <a:r>
                <a:rPr lang="es-PE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conomica" panose="020B0604020202020204" charset="0"/>
                </a:rPr>
                <a:t>Flows Orchestration</a:t>
              </a:r>
            </a:p>
          </p:txBody>
        </p:sp>
      </p:grpSp>
      <p:sp>
        <p:nvSpPr>
          <p:cNvPr id="37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38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Para la trazabilidad de la llamada en el Call Center In House, se adquirió el WDE, el cual permite recopilar información adicional a la llamada. Por ejemplo: Who Release Call, Transfer Type, etc.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12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A nivel del aplicativo Workspace Desktop Edition, se ha realizado la siguiente personalización. </a:t>
            </a:r>
          </a:p>
          <a:p>
            <a:pPr marL="0" indent="0" algn="just">
              <a:buNone/>
            </a:pPr>
            <a:endParaRPr lang="es-PE" dirty="0">
              <a:latin typeface="Century Gothic (Cuerpo)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PE" dirty="0" smtClean="0">
                <a:latin typeface="Century Gothic (Cuerpo)"/>
              </a:rPr>
              <a:t>Integración con el CRM Portal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PE" dirty="0" smtClean="0">
                <a:latin typeface="Century Gothic (Cuerpo)"/>
              </a:rPr>
              <a:t>Obtención de Información adicional a la llamada. 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grpSp>
        <p:nvGrpSpPr>
          <p:cNvPr id="11" name="Grupo 10"/>
          <p:cNvGrpSpPr/>
          <p:nvPr/>
        </p:nvGrpSpPr>
        <p:grpSpPr>
          <a:xfrm>
            <a:off x="1079886" y="3030941"/>
            <a:ext cx="6436895" cy="2962141"/>
            <a:chOff x="182846" y="2833352"/>
            <a:chExt cx="6436895" cy="2962141"/>
          </a:xfrm>
        </p:grpSpPr>
        <p:sp>
          <p:nvSpPr>
            <p:cNvPr id="12" name="Rectángulo 11"/>
            <p:cNvSpPr/>
            <p:nvPr/>
          </p:nvSpPr>
          <p:spPr>
            <a:xfrm>
              <a:off x="182846" y="2833352"/>
              <a:ext cx="2933841" cy="29621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 smtClean="0"/>
                <a:t>CTI</a:t>
              </a:r>
            </a:p>
            <a:p>
              <a:pPr algn="ctr"/>
              <a:r>
                <a:rPr lang="es-PE" dirty="0" smtClean="0"/>
                <a:t/>
              </a:r>
              <a:br>
                <a:rPr lang="es-PE" dirty="0" smtClean="0"/>
              </a:br>
              <a:r>
                <a:rPr lang="es-PE" dirty="0" smtClean="0"/>
                <a:t>“Workspace Desktop Edition”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284113" y="2846231"/>
              <a:ext cx="3335628" cy="8628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 smtClean="0"/>
                <a:t>Integración CRM Portal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284113" y="3874153"/>
              <a:ext cx="3335628" cy="19213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s-PE" dirty="0" smtClean="0"/>
                <a:t>Información adicional: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s-PE" dirty="0" smtClean="0"/>
                <a:t>Transferencia.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s-PE" dirty="0" smtClean="0"/>
                <a:t>Tipo de Transferencia.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s-PE" dirty="0" smtClean="0"/>
                <a:t>Who Release Call.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1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6" y="477187"/>
            <a:ext cx="9503048" cy="59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8" y="265471"/>
            <a:ext cx="12166988" cy="64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Integrantes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José Luis Melgar</a:t>
            </a:r>
            <a:br>
              <a:rPr lang="es-PE" dirty="0" smtClean="0"/>
            </a:br>
            <a:r>
              <a:rPr lang="es-PE" dirty="0" smtClean="0"/>
              <a:t>Cesar Silva</a:t>
            </a:r>
            <a:br>
              <a:rPr lang="es-PE" dirty="0" smtClean="0"/>
            </a:br>
            <a:r>
              <a:rPr lang="es-PE" dirty="0" smtClean="0"/>
              <a:t>Lucas Alvarado</a:t>
            </a:r>
            <a:br>
              <a:rPr lang="es-PE" dirty="0" smtClean="0"/>
            </a:br>
            <a:r>
              <a:rPr lang="es-PE" dirty="0" smtClean="0"/>
              <a:t>Walter </a:t>
            </a:r>
            <a:r>
              <a:rPr lang="es-PE" dirty="0" smtClean="0"/>
              <a:t>Santos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Profesor :Ing. Eric Gustavo Coronel Castillo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827494"/>
            <a:ext cx="8596668" cy="1213868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18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62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Century Gothic (Cuerpo)"/>
              </a:rPr>
              <a:t>Contenido</a:t>
            </a:r>
            <a:endParaRPr lang="es-PE" dirty="0">
              <a:latin typeface="Century Gothic (Cuerpo)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16645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Introducción al Proyecto IVR.</a:t>
            </a:r>
          </a:p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Arquitectura Global.</a:t>
            </a:r>
          </a:p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Arquitectura de Aplicación IVR. </a:t>
            </a:r>
          </a:p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Esquema de Objetos e Integraciones.</a:t>
            </a:r>
          </a:p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Flujos IVR Orquestados.</a:t>
            </a:r>
          </a:p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Uso de Plataforma Web IVR Dinámica. </a:t>
            </a:r>
          </a:p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Introducción a Composer. </a:t>
            </a:r>
          </a:p>
          <a:p>
            <a:pPr>
              <a:buFont typeface="+mj-lt"/>
              <a:buAutoNum type="arabicPeriod"/>
            </a:pPr>
            <a:r>
              <a:rPr lang="es-PE" dirty="0" smtClean="0">
                <a:latin typeface="Century Gothic (Cuerpo)"/>
              </a:rPr>
              <a:t>Configuración… Base de Datos</a:t>
            </a:r>
          </a:p>
          <a:p>
            <a:pPr>
              <a:buFont typeface="+mj-lt"/>
              <a:buAutoNum type="arabicPeriod"/>
            </a:pPr>
            <a:endParaRPr lang="es-PE" dirty="0" smtClean="0"/>
          </a:p>
          <a:p>
            <a:pPr>
              <a:buFont typeface="+mj-lt"/>
              <a:buAutoNum type="arabicPeriod"/>
            </a:pPr>
            <a:endParaRPr lang="es-PE" sz="1400" i="1" dirty="0" smtClean="0"/>
          </a:p>
          <a:p>
            <a:pPr>
              <a:buFont typeface="+mj-lt"/>
              <a:buAutoNum type="arabicPeriod"/>
            </a:pPr>
            <a:endParaRPr lang="es-PE" i="1" dirty="0" smtClean="0"/>
          </a:p>
          <a:p>
            <a:pPr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56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Century Gothic (Cuerpo)"/>
              </a:rPr>
              <a:t>Introducción al Proyecto IVR</a:t>
            </a:r>
            <a:endParaRPr lang="es-PE" dirty="0">
              <a:latin typeface="Century Gothic (Cuerpo)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El Proyecto de Reestructuración de IVR de ENTEL está orientado a generar una satisfacción al cliente a través de un canal dinámico que permita resolver y/o atender las diferentes consultas por medio de opciones de auto atención o comunicación con un asesor especializado. </a:t>
            </a:r>
          </a:p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El Nuevo IVR se encuentra diseñado sobre una tecnología flexible y robusta que permite a través de su plataforma poder brindar la información en línea de las interacciones que ocurren a nivel de flujos, manteniendo una trazabilidad constante de la llamada.</a:t>
            </a:r>
            <a:r>
              <a:rPr lang="es-PE" dirty="0" smtClean="0"/>
              <a:t> 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00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/>
          <p:nvPr/>
        </p:nvPicPr>
        <p:blipFill>
          <a:blip r:embed="rId2"/>
          <a:srcRect b="377"/>
          <a:stretch>
            <a:fillRect/>
          </a:stretch>
        </p:blipFill>
        <p:spPr bwMode="auto">
          <a:xfrm>
            <a:off x="0" y="641445"/>
            <a:ext cx="9430753" cy="621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>
                <a:latin typeface="Century Gothic (Cuerpo)"/>
              </a:rPr>
              <a:t>Arquitectura Global</a:t>
            </a:r>
            <a:endParaRPr lang="es-PE" sz="2800" dirty="0">
              <a:latin typeface="Century Gothic (Cuerpo)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368842" y="4006515"/>
            <a:ext cx="1022684" cy="10106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 smtClean="0"/>
          </a:p>
        </p:txBody>
      </p:sp>
      <p:sp>
        <p:nvSpPr>
          <p:cNvPr id="7" name="Elipse 6"/>
          <p:cNvSpPr/>
          <p:nvPr/>
        </p:nvSpPr>
        <p:spPr>
          <a:xfrm>
            <a:off x="8085326" y="4006515"/>
            <a:ext cx="1022684" cy="10106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4523874" y="5883442"/>
            <a:ext cx="22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  <a:latin typeface="Economica" panose="020B0604020202020204"/>
              </a:rPr>
              <a:t>SERVIDORES WAS</a:t>
            </a:r>
            <a:endParaRPr lang="es-PE" b="1" dirty="0">
              <a:solidFill>
                <a:srgbClr val="FF0000"/>
              </a:solidFill>
              <a:latin typeface="Economica" panose="020B0604020202020204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186989" y="5017168"/>
            <a:ext cx="528387" cy="10106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6617368" y="5017168"/>
            <a:ext cx="1636296" cy="10106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0450" y="709863"/>
            <a:ext cx="8596668" cy="61361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smtClean="0">
                <a:latin typeface="Century Gothic (Cuerpo)"/>
              </a:rPr>
              <a:t>Las aplicaciones IVR que han sido diseñadas según la definición del negocio. </a:t>
            </a:r>
            <a:br>
              <a:rPr lang="es-PE" dirty="0" smtClean="0">
                <a:latin typeface="Century Gothic (Cuerpo)"/>
              </a:rPr>
            </a:br>
            <a:endParaRPr lang="es-PE" dirty="0" smtClean="0">
              <a:latin typeface="Century Gothic (Cuerpo)"/>
            </a:endParaRPr>
          </a:p>
          <a:p>
            <a:pPr lvl="1"/>
            <a:r>
              <a:rPr lang="es-PE" b="1" dirty="0" smtClean="0">
                <a:latin typeface="Century Gothic (Cuerpo)"/>
              </a:rPr>
              <a:t>IVR ENTEL (123 &amp; 144) – Diseño Dinámico.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PE" i="1" u="sng" dirty="0" smtClean="0">
                <a:latin typeface="Century Gothic (Cuerpo)"/>
              </a:rPr>
              <a:t>Mercado Personas.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Telefonía Móvil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Telefonía Fija Móvil.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Internet.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PE" i="1" u="sng" dirty="0" smtClean="0">
                <a:latin typeface="Century Gothic (Cuerpo)"/>
              </a:rPr>
              <a:t>Mercado Empresas.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Contacto Elite.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Contacto Autorizado.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Contacto Regular.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Televentas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PE" i="1" dirty="0" smtClean="0">
                <a:latin typeface="Century Gothic (Cuerpo)"/>
              </a:rPr>
              <a:t>Roaming.</a:t>
            </a:r>
          </a:p>
          <a:p>
            <a:pPr lvl="1"/>
            <a:r>
              <a:rPr lang="es-PE" b="1" dirty="0" smtClean="0">
                <a:latin typeface="Century Gothic (Cuerpo)"/>
              </a:rPr>
              <a:t>IVR 102</a:t>
            </a:r>
          </a:p>
          <a:p>
            <a:pPr lvl="1"/>
            <a:r>
              <a:rPr lang="es-PE" b="1" dirty="0" smtClean="0">
                <a:latin typeface="Century Gothic (Cuerpo)"/>
              </a:rPr>
              <a:t>IVR 103</a:t>
            </a:r>
          </a:p>
          <a:p>
            <a:pPr lvl="1"/>
            <a:r>
              <a:rPr lang="es-PE" b="1" dirty="0" smtClean="0">
                <a:latin typeface="Century Gothic (Cuerpo)"/>
              </a:rPr>
              <a:t>IVR 125</a:t>
            </a:r>
          </a:p>
          <a:p>
            <a:pPr lvl="1"/>
            <a:r>
              <a:rPr lang="es-PE" b="1" dirty="0" smtClean="0">
                <a:latin typeface="Century Gothic (Cuerpo)"/>
              </a:rPr>
              <a:t>IVR *5550</a:t>
            </a:r>
          </a:p>
          <a:p>
            <a:pPr lvl="1"/>
            <a:r>
              <a:rPr lang="es-PE" b="1" dirty="0" smtClean="0">
                <a:latin typeface="Century Gothic (Cuerpo)"/>
              </a:rPr>
              <a:t>IVR Teléfono CAP </a:t>
            </a:r>
          </a:p>
          <a:p>
            <a:pPr lvl="1"/>
            <a:endParaRPr lang="es-PE" dirty="0">
              <a:latin typeface="Century Gothic (Cuerpo)"/>
            </a:endParaRPr>
          </a:p>
          <a:p>
            <a:pPr marL="457200" lvl="1" indent="0">
              <a:buNone/>
            </a:pPr>
            <a:r>
              <a:rPr lang="es-PE" dirty="0" smtClean="0">
                <a:latin typeface="Century Gothic (Cuerpo)"/>
                <a:hlinkClick r:id="rId2" action="ppaction://hlinkfile"/>
              </a:rPr>
              <a:t>(*) Revisión de los archivos Visio. </a:t>
            </a:r>
            <a:endParaRPr lang="es-PE" dirty="0" smtClean="0">
              <a:latin typeface="Century Gothic (Cuerpo)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>
                <a:latin typeface="Century Gothic (Cuerpo)"/>
              </a:rPr>
              <a:t>Diseño de Flujos IVR</a:t>
            </a:r>
            <a:endParaRPr lang="es-PE" sz="2800" dirty="0"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4555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s-PE" dirty="0">
                <a:latin typeface="Century Gothic (Cuerpo)"/>
              </a:rPr>
              <a:t>Arquitectura </a:t>
            </a:r>
            <a:r>
              <a:rPr lang="es-PE" dirty="0" smtClean="0">
                <a:latin typeface="Century Gothic (Cuerpo)"/>
              </a:rPr>
              <a:t>de Aplicación IVR</a:t>
            </a:r>
            <a:br>
              <a:rPr lang="es-PE" dirty="0" smtClean="0">
                <a:latin typeface="Century Gothic (Cuerpo)"/>
              </a:rPr>
            </a:br>
            <a:endParaRPr lang="es-PE" sz="2800" i="1" dirty="0">
              <a:latin typeface="Century Gothic (Cuerpo)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77334" y="733926"/>
            <a:ext cx="8596668" cy="5950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PE" dirty="0" smtClean="0">
              <a:latin typeface="Century Gothic (Cuerpo)"/>
            </a:endParaRPr>
          </a:p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Las aplicaciones IVR diseñadas, se alojan en cada servidor WAS con sus respectivos componentes. Cada Servidor WAS es responsable de procesar la llamada de forma independiente. 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grpSp>
        <p:nvGrpSpPr>
          <p:cNvPr id="27" name="Grupo 26"/>
          <p:cNvGrpSpPr/>
          <p:nvPr/>
        </p:nvGrpSpPr>
        <p:grpSpPr>
          <a:xfrm>
            <a:off x="1762389" y="2800683"/>
            <a:ext cx="6426557" cy="2834523"/>
            <a:chOff x="1403797" y="3219718"/>
            <a:chExt cx="6426557" cy="2834523"/>
          </a:xfrm>
        </p:grpSpPr>
        <p:sp>
          <p:nvSpPr>
            <p:cNvPr id="8" name="Rectángulo 7"/>
            <p:cNvSpPr/>
            <p:nvPr/>
          </p:nvSpPr>
          <p:spPr>
            <a:xfrm>
              <a:off x="2343954" y="3219718"/>
              <a:ext cx="5486400" cy="13651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 smtClean="0"/>
                <a:t>Data Center Miraflores</a:t>
              </a:r>
            </a:p>
            <a:p>
              <a:pPr algn="ctr"/>
              <a:r>
                <a:rPr lang="es-PE" dirty="0" smtClean="0"/>
                <a:t>(5 WAS)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343954" y="4689080"/>
              <a:ext cx="5486400" cy="13651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 smtClean="0"/>
                <a:t>Data Center San Borja</a:t>
              </a:r>
            </a:p>
            <a:p>
              <a:pPr algn="ctr"/>
              <a:r>
                <a:rPr lang="es-PE" dirty="0" smtClean="0"/>
                <a:t>(5 WAS)</a:t>
              </a: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1403797" y="3219718"/>
              <a:ext cx="850005" cy="28345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dirty="0" smtClean="0"/>
                <a:t>SBC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43516" y="2307389"/>
            <a:ext cx="5560346" cy="3993884"/>
            <a:chOff x="1731485" y="2784641"/>
            <a:chExt cx="5560346" cy="3993884"/>
          </a:xfrm>
        </p:grpSpPr>
        <p:grpSp>
          <p:nvGrpSpPr>
            <p:cNvPr id="16" name="Grupo 15"/>
            <p:cNvGrpSpPr/>
            <p:nvPr/>
          </p:nvGrpSpPr>
          <p:grpSpPr>
            <a:xfrm>
              <a:off x="1731485" y="2784641"/>
              <a:ext cx="5560346" cy="3993884"/>
              <a:chOff x="1731485" y="1930399"/>
              <a:chExt cx="5560346" cy="3993884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3620628" y="1930400"/>
                <a:ext cx="1782060" cy="3254063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IVR DESARROLLO</a:t>
                </a:r>
                <a:endParaRPr lang="es-PE" dirty="0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1731485" y="1930399"/>
                <a:ext cx="1782060" cy="325406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ENTEL REPOSITORIO INFORMACIÓN</a:t>
                </a:r>
                <a:endParaRPr lang="es-PE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1731485" y="5306097"/>
                <a:ext cx="5560346" cy="618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b="1" dirty="0" smtClean="0"/>
                  <a:t>TRACEABILITY</a:t>
                </a:r>
                <a:endParaRPr lang="es-PE" b="1" dirty="0"/>
              </a:p>
            </p:txBody>
          </p:sp>
        </p:grpSp>
        <p:sp>
          <p:nvSpPr>
            <p:cNvPr id="10" name="Rectángulo redondeado 9"/>
            <p:cNvSpPr/>
            <p:nvPr/>
          </p:nvSpPr>
          <p:spPr>
            <a:xfrm>
              <a:off x="5509771" y="2784641"/>
              <a:ext cx="1782060" cy="325406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CTI</a:t>
              </a:r>
              <a:endParaRPr lang="es-PE" dirty="0"/>
            </a:p>
          </p:txBody>
        </p:sp>
      </p:grp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Las aplicaciones IVR han sido diseñadas para poder obtener la trazabilidad de la llamada desde que ingresa a la plataforma GVP hasta que finaliza tanto en el IVR como en la plataforma CTI.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07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758252" y="2195642"/>
            <a:ext cx="7080163" cy="4514759"/>
            <a:chOff x="1050821" y="1654221"/>
            <a:chExt cx="7080163" cy="4514759"/>
          </a:xfrm>
        </p:grpSpPr>
        <p:sp>
          <p:nvSpPr>
            <p:cNvPr id="3" name="CuadroTexto 2"/>
            <p:cNvSpPr txBox="1"/>
            <p:nvPr/>
          </p:nvSpPr>
          <p:spPr>
            <a:xfrm>
              <a:off x="1319487" y="5151549"/>
              <a:ext cx="2859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ENTEL </a:t>
              </a:r>
              <a:br>
                <a:rPr lang="es-PE" dirty="0" smtClean="0"/>
              </a:br>
              <a:r>
                <a:rPr lang="es-PE" sz="1400" dirty="0" smtClean="0"/>
                <a:t>REPOSITORIO DE INFORMACIÓN</a:t>
              </a:r>
              <a:endParaRPr lang="es-PE" sz="1400" dirty="0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1050821" y="1654221"/>
              <a:ext cx="7080163" cy="4514759"/>
              <a:chOff x="1050821" y="1654221"/>
              <a:chExt cx="7080163" cy="4514759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1128927" y="1654221"/>
                <a:ext cx="3155324" cy="104462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" name="Rectángulo redondeado 4"/>
              <p:cNvSpPr/>
              <p:nvPr/>
            </p:nvSpPr>
            <p:spPr>
              <a:xfrm>
                <a:off x="1128926" y="2726744"/>
                <a:ext cx="3155326" cy="101743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" name="Rectángulo redondeado 5"/>
              <p:cNvSpPr/>
              <p:nvPr/>
            </p:nvSpPr>
            <p:spPr>
              <a:xfrm>
                <a:off x="1114852" y="3777444"/>
                <a:ext cx="3155326" cy="101743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&lt;</a:t>
                </a:r>
                <a:endParaRPr lang="es-PE" dirty="0"/>
              </a:p>
            </p:txBody>
          </p:sp>
          <p:sp>
            <p:nvSpPr>
              <p:cNvPr id="7" name="Cilindro 6"/>
              <p:cNvSpPr/>
              <p:nvPr/>
            </p:nvSpPr>
            <p:spPr>
              <a:xfrm>
                <a:off x="1412262" y="1803042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IVR</a:t>
                </a:r>
                <a:endParaRPr lang="es-PE" dirty="0"/>
              </a:p>
            </p:txBody>
          </p:sp>
          <p:sp>
            <p:nvSpPr>
              <p:cNvPr id="8" name="Cilindro 7"/>
              <p:cNvSpPr/>
              <p:nvPr/>
            </p:nvSpPr>
            <p:spPr>
              <a:xfrm>
                <a:off x="2293271" y="1801610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IAS</a:t>
                </a:r>
                <a:endParaRPr lang="es-PE" dirty="0"/>
              </a:p>
            </p:txBody>
          </p:sp>
          <p:sp>
            <p:nvSpPr>
              <p:cNvPr id="9" name="Cilindro 8"/>
              <p:cNvSpPr/>
              <p:nvPr/>
            </p:nvSpPr>
            <p:spPr>
              <a:xfrm>
                <a:off x="3174280" y="1801609"/>
                <a:ext cx="798490" cy="63106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BSCS</a:t>
                </a:r>
                <a:endParaRPr lang="es-PE" dirty="0"/>
              </a:p>
            </p:txBody>
          </p:sp>
          <p:sp>
            <p:nvSpPr>
              <p:cNvPr id="10" name="Proceso alternativo 9"/>
              <p:cNvSpPr/>
              <p:nvPr/>
            </p:nvSpPr>
            <p:spPr>
              <a:xfrm>
                <a:off x="1908098" y="2864476"/>
                <a:ext cx="1568835" cy="644658"/>
              </a:xfrm>
              <a:prstGeom prst="flowChartAlternateProcess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OSB</a:t>
                </a:r>
                <a:br>
                  <a:rPr lang="es-PE" dirty="0" smtClean="0"/>
                </a:br>
                <a:r>
                  <a:rPr lang="es-PE" dirty="0" smtClean="0"/>
                  <a:t>ENTEL</a:t>
                </a:r>
                <a:endParaRPr lang="es-PE" dirty="0"/>
              </a:p>
            </p:txBody>
          </p:sp>
          <p:sp>
            <p:nvSpPr>
              <p:cNvPr id="11" name="Cilindro 10"/>
              <p:cNvSpPr/>
              <p:nvPr/>
            </p:nvSpPr>
            <p:spPr>
              <a:xfrm>
                <a:off x="2154225" y="3825241"/>
                <a:ext cx="1076580" cy="91583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400" b="1" dirty="0" smtClean="0"/>
                  <a:t>IVR</a:t>
                </a:r>
                <a:br>
                  <a:rPr lang="es-PE" sz="1400" b="1" dirty="0" smtClean="0"/>
                </a:br>
                <a:r>
                  <a:rPr lang="es-PE" sz="1400" b="1" dirty="0" smtClean="0"/>
                  <a:t>REDES</a:t>
                </a:r>
                <a:endParaRPr lang="es-PE" sz="1400" b="1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4440461" y="1654221"/>
                <a:ext cx="1782060" cy="314065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IVR DESARROLLO</a:t>
                </a:r>
                <a:endParaRPr lang="es-PE" dirty="0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6348924" y="1654221"/>
                <a:ext cx="1782060" cy="31406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CTI</a:t>
                </a:r>
                <a:endParaRPr lang="es-PE" dirty="0"/>
              </a:p>
            </p:txBody>
          </p:sp>
          <p:sp>
            <p:nvSpPr>
              <p:cNvPr id="14" name="Llaves 13"/>
              <p:cNvSpPr/>
              <p:nvPr/>
            </p:nvSpPr>
            <p:spPr>
              <a:xfrm>
                <a:off x="1050821" y="4963376"/>
                <a:ext cx="3389640" cy="1205604"/>
              </a:xfrm>
              <a:prstGeom prst="bracePair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1582725" y="2457594"/>
                <a:ext cx="232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400" b="1" i="1" dirty="0" smtClean="0">
                    <a:solidFill>
                      <a:schemeClr val="tx2"/>
                    </a:solidFill>
                  </a:rPr>
                  <a:t>Procesos Batch</a:t>
                </a:r>
                <a:endParaRPr lang="es-PE" sz="1400" b="1" i="1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>
                <a:latin typeface="Century Gothic (Cuerpo)"/>
              </a:rPr>
              <a:t>Arquitectura de Aplicación IVR</a:t>
            </a:r>
            <a:br>
              <a:rPr lang="es-PE" dirty="0" smtClean="0">
                <a:latin typeface="Century Gothic (Cuerpo)"/>
              </a:rPr>
            </a:br>
            <a:r>
              <a:rPr lang="es-PE" sz="2400" b="1" i="1" dirty="0" smtClean="0">
                <a:solidFill>
                  <a:schemeClr val="accent6"/>
                </a:solidFill>
                <a:latin typeface="Century Gothic (Cuerpo)"/>
              </a:rPr>
              <a:t>-Esquema de Objetos e Integraciones</a:t>
            </a:r>
            <a:endParaRPr lang="es-PE" b="1" dirty="0" smtClean="0">
              <a:solidFill>
                <a:schemeClr val="accent6"/>
              </a:solidFill>
              <a:latin typeface="Century Gothic (Cuerpo)"/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108284" y="986589"/>
            <a:ext cx="9165718" cy="2093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Las aplicaciones IVR obtienen información consolidada y en tiempo real de los clientes a través del OSB ENTEL.</a:t>
            </a:r>
          </a:p>
          <a:p>
            <a:pPr marL="0" indent="0" algn="just">
              <a:buNone/>
            </a:pPr>
            <a:r>
              <a:rPr lang="es-PE" dirty="0" smtClean="0">
                <a:latin typeface="Century Gothic (Cuerpo)"/>
              </a:rPr>
              <a:t>La Base de Datos del Proyecto IVR se encuentra en el área de Redes.</a:t>
            </a:r>
          </a:p>
          <a:p>
            <a:pPr marL="0" indent="0" algn="just">
              <a:buNone/>
            </a:pP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25" name="Abrir llave 24"/>
          <p:cNvSpPr/>
          <p:nvPr/>
        </p:nvSpPr>
        <p:spPr>
          <a:xfrm>
            <a:off x="601579" y="2165684"/>
            <a:ext cx="168442" cy="21055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90045" y="3055951"/>
            <a:ext cx="20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Plataforma IT</a:t>
            </a:r>
            <a:endParaRPr lang="es-PE" dirty="0"/>
          </a:p>
        </p:txBody>
      </p:sp>
      <p:sp>
        <p:nvSpPr>
          <p:cNvPr id="27" name="Abrir llave 26"/>
          <p:cNvSpPr/>
          <p:nvPr/>
        </p:nvSpPr>
        <p:spPr>
          <a:xfrm>
            <a:off x="589823" y="4366662"/>
            <a:ext cx="180198" cy="9158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/>
          <p:cNvSpPr txBox="1"/>
          <p:nvPr/>
        </p:nvSpPr>
        <p:spPr>
          <a:xfrm rot="16200000">
            <a:off x="-664224" y="4574255"/>
            <a:ext cx="20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REDES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47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1566</TotalTime>
  <Words>720</Words>
  <Application>Microsoft Office PowerPoint</Application>
  <PresentationFormat>Panorámica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 (Cuerpo)</vt:lpstr>
      <vt:lpstr>Economica</vt:lpstr>
      <vt:lpstr>Trebuchet MS</vt:lpstr>
      <vt:lpstr>Wingdings</vt:lpstr>
      <vt:lpstr>Wingdings 3</vt:lpstr>
      <vt:lpstr>Faceta</vt:lpstr>
      <vt:lpstr>Plataforma de Aplicaciones IVR</vt:lpstr>
      <vt:lpstr>Integrantes  José Luis Melgar Cesar Silva Lucas Alvarado Walter Santos   Profesor :Ing. Eric Gustavo Coronel Castillo</vt:lpstr>
      <vt:lpstr>Contenido</vt:lpstr>
      <vt:lpstr>Introducción al Proyecto IVR</vt:lpstr>
      <vt:lpstr>Presentación de PowerPoint</vt:lpstr>
      <vt:lpstr>Presentación de PowerPoint</vt:lpstr>
      <vt:lpstr>Arquitectura de Aplicación IVR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 Componentes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IVR</dc:title>
  <dc:creator>Luiggi Vilca</dc:creator>
  <cp:lastModifiedBy>Jose luis Melgar prada</cp:lastModifiedBy>
  <cp:revision>65</cp:revision>
  <dcterms:created xsi:type="dcterms:W3CDTF">2016-11-29T23:33:14Z</dcterms:created>
  <dcterms:modified xsi:type="dcterms:W3CDTF">2017-08-30T01:58:02Z</dcterms:modified>
</cp:coreProperties>
</file>