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2" r:id="rId10"/>
    <p:sldId id="269"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65889" y="405177"/>
            <a:ext cx="8613085" cy="1213247"/>
          </a:xfrm>
        </p:spPr>
        <p:txBody>
          <a:bodyPr>
            <a:noAutofit/>
          </a:bodyPr>
          <a:lstStyle/>
          <a:p>
            <a:r>
              <a:rPr lang="es-PE" sz="7200" dirty="0" smtClean="0">
                <a:solidFill>
                  <a:srgbClr val="00B050"/>
                </a:solidFill>
                <a:latin typeface="Century Gothic" panose="020B0502020202020204" pitchFamily="34" charset="0"/>
              </a:rPr>
              <a:t>PROGRAMACION I</a:t>
            </a:r>
            <a:endParaRPr lang="es-PE" sz="7200" dirty="0">
              <a:solidFill>
                <a:srgbClr val="00B050"/>
              </a:solidFill>
              <a:latin typeface="Century Gothic" panose="020B0502020202020204" pitchFamily="34" charset="0"/>
            </a:endParaRPr>
          </a:p>
        </p:txBody>
      </p:sp>
      <p:sp>
        <p:nvSpPr>
          <p:cNvPr id="3" name="Subtítulo 2"/>
          <p:cNvSpPr>
            <a:spLocks noGrp="1"/>
          </p:cNvSpPr>
          <p:nvPr>
            <p:ph type="subTitle" idx="1"/>
          </p:nvPr>
        </p:nvSpPr>
        <p:spPr>
          <a:xfrm>
            <a:off x="5408375" y="4075026"/>
            <a:ext cx="4970599" cy="2782974"/>
          </a:xfrm>
        </p:spPr>
        <p:txBody>
          <a:bodyPr>
            <a:normAutofit/>
          </a:bodyPr>
          <a:lstStyle/>
          <a:p>
            <a:pPr algn="l"/>
            <a:r>
              <a:rPr lang="es-PE" b="1" dirty="0" smtClean="0">
                <a:solidFill>
                  <a:srgbClr val="0070C0"/>
                </a:solidFill>
                <a:latin typeface="Century Gothic" panose="020B0502020202020204" pitchFamily="34" charset="0"/>
              </a:rPr>
              <a:t>INTEGRANTES:</a:t>
            </a:r>
          </a:p>
          <a:p>
            <a:pPr algn="l"/>
            <a:r>
              <a:rPr lang="es-PE" b="1" dirty="0" smtClean="0">
                <a:latin typeface="Calibri Light" panose="020F0302020204030204" pitchFamily="34" charset="0"/>
              </a:rPr>
              <a:t>        </a:t>
            </a:r>
            <a:r>
              <a:rPr lang="es-PE" b="1" dirty="0" smtClean="0">
                <a:latin typeface="Calibri Light" panose="020F0302020204030204" pitchFamily="34" charset="0"/>
              </a:rPr>
              <a:t>-</a:t>
            </a:r>
            <a:r>
              <a:rPr lang="es-PE" b="1" dirty="0">
                <a:latin typeface="Calibri Light" panose="020F0302020204030204" pitchFamily="34" charset="0"/>
              </a:rPr>
              <a:t>C</a:t>
            </a:r>
            <a:r>
              <a:rPr lang="es-PE" b="1" dirty="0" smtClean="0">
                <a:latin typeface="Calibri Light" panose="020F0302020204030204" pitchFamily="34" charset="0"/>
              </a:rPr>
              <a:t>ueva </a:t>
            </a:r>
            <a:r>
              <a:rPr lang="es-PE" b="1" dirty="0" err="1" smtClean="0">
                <a:latin typeface="Calibri Light" panose="020F0302020204030204" pitchFamily="34" charset="0"/>
              </a:rPr>
              <a:t>Rios</a:t>
            </a:r>
            <a:r>
              <a:rPr lang="es-PE" b="1" dirty="0" smtClean="0">
                <a:latin typeface="Calibri Light" panose="020F0302020204030204" pitchFamily="34" charset="0"/>
              </a:rPr>
              <a:t> Leoncio</a:t>
            </a:r>
            <a:endParaRPr lang="es-PE" b="1" dirty="0" smtClean="0">
              <a:latin typeface="Calibri Light" panose="020F0302020204030204" pitchFamily="34" charset="0"/>
            </a:endParaRPr>
          </a:p>
          <a:p>
            <a:pPr algn="l"/>
            <a:r>
              <a:rPr lang="es-PE" b="1" dirty="0" smtClean="0">
                <a:latin typeface="Calibri Light" panose="020F0302020204030204" pitchFamily="34" charset="0"/>
              </a:rPr>
              <a:t>        </a:t>
            </a:r>
            <a:r>
              <a:rPr lang="es-PE" b="1" dirty="0" smtClean="0">
                <a:latin typeface="Calibri Light" panose="020F0302020204030204" pitchFamily="34" charset="0"/>
              </a:rPr>
              <a:t>-</a:t>
            </a:r>
            <a:r>
              <a:rPr lang="es-PE" b="1" dirty="0" err="1">
                <a:latin typeface="Calibri Light" panose="020F0302020204030204" pitchFamily="34" charset="0"/>
              </a:rPr>
              <a:t>C</a:t>
            </a:r>
            <a:r>
              <a:rPr lang="es-PE" b="1" dirty="0" err="1" smtClean="0">
                <a:latin typeface="Calibri Light" panose="020F0302020204030204" pitchFamily="34" charset="0"/>
              </a:rPr>
              <a:t>coica</a:t>
            </a:r>
            <a:r>
              <a:rPr lang="es-PE" b="1" dirty="0" smtClean="0">
                <a:latin typeface="Calibri Light" panose="020F0302020204030204" pitchFamily="34" charset="0"/>
              </a:rPr>
              <a:t> Diego</a:t>
            </a:r>
            <a:endParaRPr lang="es-PE" b="1" dirty="0">
              <a:latin typeface="Calibri Light" panose="020F0302020204030204" pitchFamily="34" charset="0"/>
            </a:endParaRPr>
          </a:p>
          <a:p>
            <a:pPr algn="l"/>
            <a:r>
              <a:rPr lang="es-PE" b="1" dirty="0" smtClean="0">
                <a:latin typeface="Calibri Light" panose="020F0302020204030204" pitchFamily="34" charset="0"/>
              </a:rPr>
              <a:t>        </a:t>
            </a:r>
            <a:r>
              <a:rPr lang="es-PE" b="1" dirty="0">
                <a:latin typeface="Calibri Light" panose="020F0302020204030204" pitchFamily="34" charset="0"/>
              </a:rPr>
              <a:t>-Mauricio Saavedra J. Jean Paul</a:t>
            </a:r>
          </a:p>
          <a:p>
            <a:endParaRPr lang="es-PE" dirty="0"/>
          </a:p>
        </p:txBody>
      </p:sp>
      <p:sp>
        <p:nvSpPr>
          <p:cNvPr id="5" name="CuadroTexto 4"/>
          <p:cNvSpPr txBox="1"/>
          <p:nvPr/>
        </p:nvSpPr>
        <p:spPr>
          <a:xfrm>
            <a:off x="392805" y="5839510"/>
            <a:ext cx="1918953" cy="923330"/>
          </a:xfrm>
          <a:prstGeom prst="rect">
            <a:avLst/>
          </a:prstGeom>
          <a:noFill/>
        </p:spPr>
        <p:txBody>
          <a:bodyPr wrap="square" rtlCol="0">
            <a:spAutoFit/>
          </a:bodyPr>
          <a:lstStyle/>
          <a:p>
            <a:r>
              <a:rPr lang="es-PE" sz="5400" dirty="0" smtClean="0">
                <a:latin typeface="Century Gothic" panose="020B0502020202020204" pitchFamily="34" charset="0"/>
              </a:rPr>
              <a:t>2017</a:t>
            </a:r>
            <a:endParaRPr lang="es-PE" sz="5400" dirty="0">
              <a:latin typeface="Century Gothic" panose="020B0502020202020204" pitchFamily="34" charset="0"/>
            </a:endParaRPr>
          </a:p>
        </p:txBody>
      </p:sp>
      <p:sp>
        <p:nvSpPr>
          <p:cNvPr id="6" name="Rectángulo 5"/>
          <p:cNvSpPr/>
          <p:nvPr/>
        </p:nvSpPr>
        <p:spPr>
          <a:xfrm>
            <a:off x="2863067" y="2220464"/>
            <a:ext cx="6096000" cy="1252522"/>
          </a:xfrm>
          <a:prstGeom prst="rect">
            <a:avLst/>
          </a:prstGeom>
        </p:spPr>
        <p:txBody>
          <a:bodyPr>
            <a:spAutoFit/>
          </a:bodyPr>
          <a:lstStyle/>
          <a:p>
            <a:pPr>
              <a:lnSpc>
                <a:spcPct val="107000"/>
              </a:lnSpc>
              <a:spcAft>
                <a:spcPts val="800"/>
              </a:spcAft>
            </a:pPr>
            <a:r>
              <a:rPr lang="es-PE" b="1" dirty="0" smtClean="0">
                <a:solidFill>
                  <a:srgbClr val="0070C0"/>
                </a:solidFill>
                <a:latin typeface="Arial Black" panose="020B0A04020102020204" pitchFamily="34" charset="0"/>
                <a:ea typeface="Calibri" panose="020F0502020204030204" pitchFamily="34" charset="0"/>
                <a:cs typeface="Times New Roman" panose="02020603050405020304" pitchFamily="18" charset="0"/>
              </a:rPr>
              <a:t>DOCENTE</a:t>
            </a:r>
            <a:r>
              <a:rPr lang="es-PE" b="1"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a:t>
            </a:r>
            <a:r>
              <a:rPr lang="es-PE" sz="2800" b="1" dirty="0">
                <a:solidFill>
                  <a:srgbClr val="0070C0"/>
                </a:solidFill>
                <a:latin typeface="Arial Black" panose="020B0A04020102020204" pitchFamily="34" charset="0"/>
                <a:ea typeface="Calibri" panose="020F0502020204030204" pitchFamily="34" charset="0"/>
                <a:cs typeface="Times New Roman" panose="02020603050405020304" pitchFamily="18" charset="0"/>
              </a:rPr>
              <a:t> </a:t>
            </a:r>
            <a:r>
              <a:rPr lang="es-PE" b="1" dirty="0">
                <a:latin typeface="Arial" panose="020B0604020202020204" pitchFamily="34" charset="0"/>
                <a:ea typeface="Calibri" panose="020F0502020204030204" pitchFamily="34" charset="0"/>
                <a:cs typeface="Times New Roman" panose="02020603050405020304" pitchFamily="18" charset="0"/>
              </a:rPr>
              <a:t>C</a:t>
            </a:r>
            <a:r>
              <a:rPr lang="es-PE" b="1" dirty="0" smtClean="0">
                <a:latin typeface="Arial" panose="020B0604020202020204" pitchFamily="34" charset="0"/>
                <a:ea typeface="Calibri" panose="020F0502020204030204" pitchFamily="34" charset="0"/>
                <a:cs typeface="Times New Roman" panose="02020603050405020304" pitchFamily="18" charset="0"/>
              </a:rPr>
              <a:t>oronel Castillo Eric Gustavo</a:t>
            </a:r>
            <a:endParaRPr lang="es-PE"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PE"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b="1" dirty="0">
                <a:solidFill>
                  <a:srgbClr val="0070C0"/>
                </a:solidFill>
                <a:latin typeface="Arial Black" panose="020B0A04020102020204" pitchFamily="34" charset="0"/>
                <a:ea typeface="Calibri" panose="020F0502020204030204" pitchFamily="34" charset="0"/>
                <a:cs typeface="Arial" panose="020B0604020202020204" pitchFamily="34" charset="0"/>
              </a:rPr>
              <a:t>CURSO:</a:t>
            </a:r>
            <a:r>
              <a:rPr lang="es-PE" b="1"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s-PE" b="1" dirty="0" smtClean="0">
                <a:latin typeface="Arial" panose="020B0604020202020204" pitchFamily="34" charset="0"/>
                <a:ea typeface="Calibri" panose="020F0502020204030204" pitchFamily="34" charset="0"/>
                <a:cs typeface="Times New Roman" panose="02020603050405020304" pitchFamily="18" charset="0"/>
              </a:rPr>
              <a:t>Programación I</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1319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343781" y="666767"/>
            <a:ext cx="10018713" cy="931571"/>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algn="ctr" defTabSz="457200" rtl="0" eaLnBrk="1" latinLnBrk="0" hangingPunct="1">
              <a:spcBef>
                <a:spcPct val="0"/>
              </a:spcBef>
              <a:buNone/>
              <a:defRPr sz="4000" kern="1200" cap="none">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l"/>
            <a:r>
              <a:rPr lang="es-PE" sz="4400" dirty="0">
                <a:solidFill>
                  <a:schemeClr val="accent3">
                    <a:lumMod val="75000"/>
                  </a:schemeClr>
                </a:solidFill>
                <a:latin typeface="Century Gothic" panose="020B0502020202020204" pitchFamily="34" charset="0"/>
              </a:rPr>
              <a:t>8</a:t>
            </a:r>
            <a:r>
              <a:rPr lang="es-PE" sz="4400" dirty="0" smtClean="0">
                <a:solidFill>
                  <a:schemeClr val="accent3">
                    <a:lumMod val="75000"/>
                  </a:schemeClr>
                </a:solidFill>
                <a:latin typeface="Century Gothic" panose="020B0502020202020204" pitchFamily="34" charset="0"/>
              </a:rPr>
              <a:t>.- Recomendaciones</a:t>
            </a:r>
            <a:endParaRPr lang="es-PE" sz="4400" dirty="0">
              <a:solidFill>
                <a:schemeClr val="accent3">
                  <a:lumMod val="75000"/>
                </a:schemeClr>
              </a:solidFill>
              <a:latin typeface="Century Gothic" panose="020B0502020202020204" pitchFamily="34" charset="0"/>
            </a:endParaRPr>
          </a:p>
        </p:txBody>
      </p:sp>
      <p:sp>
        <p:nvSpPr>
          <p:cNvPr id="3" name="CuadroTexto 2"/>
          <p:cNvSpPr txBox="1"/>
          <p:nvPr/>
        </p:nvSpPr>
        <p:spPr>
          <a:xfrm>
            <a:off x="1506071" y="2370363"/>
            <a:ext cx="8795825" cy="3046988"/>
          </a:xfrm>
          <a:prstGeom prst="rect">
            <a:avLst/>
          </a:prstGeom>
          <a:noFill/>
        </p:spPr>
        <p:txBody>
          <a:bodyPr wrap="square" rtlCol="0">
            <a:spAutoFit/>
          </a:bodyPr>
          <a:lstStyle/>
          <a:p>
            <a:pPr lvl="0"/>
            <a:r>
              <a:rPr lang="es-PE" sz="2400" dirty="0" smtClean="0">
                <a:latin typeface="Century Gothic" panose="020B0502020202020204" pitchFamily="34" charset="0"/>
              </a:rPr>
              <a:t>-Se </a:t>
            </a:r>
            <a:r>
              <a:rPr lang="es-PE" sz="2400" dirty="0">
                <a:latin typeface="Century Gothic" panose="020B0502020202020204" pitchFamily="34" charset="0"/>
              </a:rPr>
              <a:t>sugiere que este tema pueda ser utilizado, para cualquier tipo de proyecto que uno tenga y así probar la eficacia de su código.</a:t>
            </a:r>
          </a:p>
          <a:p>
            <a:r>
              <a:rPr lang="es-PE" sz="2400" dirty="0">
                <a:latin typeface="Century Gothic" panose="020B0502020202020204" pitchFamily="34" charset="0"/>
              </a:rPr>
              <a:t> </a:t>
            </a:r>
          </a:p>
          <a:p>
            <a:r>
              <a:rPr lang="es-PE" sz="2400" dirty="0" smtClean="0">
                <a:latin typeface="Century Gothic" panose="020B0502020202020204" pitchFamily="34" charset="0"/>
              </a:rPr>
              <a:t>-Con </a:t>
            </a:r>
            <a:r>
              <a:rPr lang="es-PE" sz="2400" dirty="0">
                <a:latin typeface="Century Gothic" panose="020B0502020202020204" pitchFamily="34" charset="0"/>
              </a:rPr>
              <a:t>estas Pruebas Unitarias logramos </a:t>
            </a:r>
            <a:r>
              <a:rPr lang="es-PE" sz="2400" dirty="0" smtClean="0">
                <a:latin typeface="Century Gothic" panose="020B0502020202020204" pitchFamily="34" charset="0"/>
              </a:rPr>
              <a:t>una</a:t>
            </a:r>
            <a:br>
              <a:rPr lang="es-PE" sz="2400" dirty="0" smtClean="0">
                <a:latin typeface="Century Gothic" panose="020B0502020202020204" pitchFamily="34" charset="0"/>
              </a:rPr>
            </a:br>
            <a:r>
              <a:rPr lang="es-PE" sz="2400" dirty="0" smtClean="0">
                <a:latin typeface="Century Gothic" panose="020B0502020202020204" pitchFamily="34" charset="0"/>
              </a:rPr>
              <a:t>efectividad </a:t>
            </a:r>
            <a:r>
              <a:rPr lang="es-PE" sz="2400" dirty="0">
                <a:latin typeface="Century Gothic" panose="020B0502020202020204" pitchFamily="34" charset="0"/>
              </a:rPr>
              <a:t>al 100%, diciendo que esta </a:t>
            </a:r>
            <a:r>
              <a:rPr lang="es-PE" sz="2400" dirty="0" smtClean="0">
                <a:latin typeface="Century Gothic" panose="020B0502020202020204" pitchFamily="34" charset="0"/>
              </a:rPr>
              <a:t/>
            </a:r>
            <a:br>
              <a:rPr lang="es-PE" sz="2400" dirty="0" smtClean="0">
                <a:latin typeface="Century Gothic" panose="020B0502020202020204" pitchFamily="34" charset="0"/>
              </a:rPr>
            </a:br>
            <a:r>
              <a:rPr lang="es-PE" sz="2400" dirty="0" smtClean="0">
                <a:latin typeface="Century Gothic" panose="020B0502020202020204" pitchFamily="34" charset="0"/>
              </a:rPr>
              <a:t>herramienta </a:t>
            </a:r>
            <a:r>
              <a:rPr lang="es-PE" sz="2400" dirty="0">
                <a:latin typeface="Century Gothic" panose="020B0502020202020204" pitchFamily="34" charset="0"/>
              </a:rPr>
              <a:t>poderosa dentro de los </a:t>
            </a:r>
            <a:r>
              <a:rPr lang="es-PE" sz="2400" dirty="0" smtClean="0">
                <a:latin typeface="Century Gothic" panose="020B0502020202020204" pitchFamily="34" charset="0"/>
              </a:rPr>
              <a:t/>
            </a:r>
            <a:br>
              <a:rPr lang="es-PE" sz="2400" dirty="0" smtClean="0">
                <a:latin typeface="Century Gothic" panose="020B0502020202020204" pitchFamily="34" charset="0"/>
              </a:rPr>
            </a:br>
            <a:r>
              <a:rPr lang="es-PE" sz="2400" dirty="0" smtClean="0">
                <a:latin typeface="Century Gothic" panose="020B0502020202020204" pitchFamily="34" charset="0"/>
              </a:rPr>
              <a:t>estándares </a:t>
            </a:r>
            <a:r>
              <a:rPr lang="es-PE" sz="2400" dirty="0">
                <a:latin typeface="Century Gothic" panose="020B0502020202020204" pitchFamily="34" charset="0"/>
              </a:rPr>
              <a:t>de </a:t>
            </a:r>
            <a:r>
              <a:rPr lang="es-PE" sz="2400" dirty="0" smtClean="0">
                <a:latin typeface="Century Gothic" panose="020B0502020202020204" pitchFamily="34" charset="0"/>
              </a:rPr>
              <a:t>programación.</a:t>
            </a:r>
            <a:endParaRPr lang="es-PE" dirty="0">
              <a:latin typeface="Century Gothic" panose="020B0502020202020204" pitchFamily="34" charset="0"/>
            </a:endParaRPr>
          </a:p>
        </p:txBody>
      </p:sp>
      <p:pic>
        <p:nvPicPr>
          <p:cNvPr id="4" name="Imagen 3" descr="Image result for imagen de recomendaciones"/>
          <p:cNvPicPr/>
          <p:nvPr/>
        </p:nvPicPr>
        <p:blipFill rotWithShape="1">
          <a:blip r:embed="rId2">
            <a:extLst>
              <a:ext uri="{28A0092B-C50C-407E-A947-70E740481C1C}">
                <a14:useLocalDpi xmlns:a14="http://schemas.microsoft.com/office/drawing/2010/main" val="0"/>
              </a:ext>
            </a:extLst>
          </a:blip>
          <a:srcRect r="29411"/>
          <a:stretch/>
        </p:blipFill>
        <p:spPr bwMode="auto">
          <a:xfrm>
            <a:off x="7918140" y="3536577"/>
            <a:ext cx="4287307" cy="33043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69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35422" y="214032"/>
            <a:ext cx="10300447" cy="6437779"/>
          </a:xfrm>
          <a:prstGeom prst="rect">
            <a:avLst/>
          </a:prstGeom>
          <a:solidFill>
            <a:srgbClr val="FFFFFF">
              <a:shade val="85000"/>
            </a:srgbClr>
          </a:solidFill>
          <a:ln w="88900" cap="sq">
            <a:solidFill>
              <a:srgbClr val="FF0000"/>
            </a:solidFill>
            <a:miter lim="800000"/>
          </a:ln>
          <a:effectLst>
            <a:glow rad="101600">
              <a:srgbClr val="FFFF00">
                <a:alpha val="6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256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u.jimdo.com/www17/o/s6015f4d0bb8788de/img/idbc7c918d3ccadb2/1375668562/std/imag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87185" y="1858404"/>
            <a:ext cx="8847023" cy="2826644"/>
          </a:xfrm>
          <a:prstGeom prst="rect">
            <a:avLst/>
          </a:prstGeom>
          <a:ln w="228600" cap="sq" cmpd="thickThin">
            <a:solidFill>
              <a:srgbClr val="FF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imagen de pruebas unitar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0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1103" y="500192"/>
            <a:ext cx="8870303" cy="828540"/>
          </a:xfrm>
        </p:spPr>
        <p:style>
          <a:lnRef idx="1">
            <a:schemeClr val="accent2"/>
          </a:lnRef>
          <a:fillRef idx="2">
            <a:schemeClr val="accent2"/>
          </a:fillRef>
          <a:effectRef idx="1">
            <a:schemeClr val="accent2"/>
          </a:effectRef>
          <a:fontRef idx="minor">
            <a:schemeClr val="dk1"/>
          </a:fontRef>
        </p:style>
        <p:txBody>
          <a:bodyPr>
            <a:normAutofit/>
          </a:bodyPr>
          <a:lstStyle/>
          <a:p>
            <a:pPr algn="l"/>
            <a:r>
              <a:rPr lang="es-PE" sz="4400" dirty="0" smtClean="0">
                <a:solidFill>
                  <a:schemeClr val="accent3">
                    <a:lumMod val="75000"/>
                  </a:schemeClr>
                </a:solidFill>
                <a:latin typeface="Century Gothic" panose="020B0502020202020204" pitchFamily="34" charset="0"/>
              </a:rPr>
              <a:t>1.- </a:t>
            </a:r>
            <a:r>
              <a:rPr lang="es-PE" sz="4400" dirty="0" smtClean="0">
                <a:solidFill>
                  <a:schemeClr val="accent3">
                    <a:lumMod val="75000"/>
                  </a:schemeClr>
                </a:solidFill>
                <a:latin typeface="Century Gothic" panose="020B0502020202020204" pitchFamily="34" charset="0"/>
              </a:rPr>
              <a:t>Antecedentes:</a:t>
            </a:r>
            <a:endParaRPr lang="es-PE" sz="4400" dirty="0">
              <a:solidFill>
                <a:schemeClr val="accent3">
                  <a:lumMod val="75000"/>
                </a:schemeClr>
              </a:solidFill>
              <a:latin typeface="Century Gothic" panose="020B0502020202020204" pitchFamily="34" charset="0"/>
            </a:endParaRPr>
          </a:p>
        </p:txBody>
      </p:sp>
      <p:pic>
        <p:nvPicPr>
          <p:cNvPr id="7" name="Imagen 6" descr="http://www.guidoluis.com/wp-content/uploads/2009/12/Problemas3-450x450.jpg"/>
          <p:cNvPicPr/>
          <p:nvPr/>
        </p:nvPicPr>
        <p:blipFill>
          <a:blip r:embed="rId2">
            <a:extLst>
              <a:ext uri="{28A0092B-C50C-407E-A947-70E740481C1C}">
                <a14:useLocalDpi xmlns:a14="http://schemas.microsoft.com/office/drawing/2010/main" val="0"/>
              </a:ext>
            </a:extLst>
          </a:blip>
          <a:srcRect/>
          <a:stretch>
            <a:fillRect/>
          </a:stretch>
        </p:blipFill>
        <p:spPr bwMode="auto">
          <a:xfrm>
            <a:off x="9697792" y="4331096"/>
            <a:ext cx="2526904" cy="2526904"/>
          </a:xfrm>
          <a:prstGeom prst="rect">
            <a:avLst/>
          </a:prstGeom>
          <a:noFill/>
          <a:ln>
            <a:noFill/>
          </a:ln>
        </p:spPr>
      </p:pic>
      <p:sp>
        <p:nvSpPr>
          <p:cNvPr id="17" name="CuadroTexto 16"/>
          <p:cNvSpPr txBox="1"/>
          <p:nvPr/>
        </p:nvSpPr>
        <p:spPr>
          <a:xfrm>
            <a:off x="1225573" y="1909483"/>
            <a:ext cx="9870141" cy="2800767"/>
          </a:xfrm>
          <a:prstGeom prst="rect">
            <a:avLst/>
          </a:prstGeom>
          <a:noFill/>
        </p:spPr>
        <p:txBody>
          <a:bodyPr wrap="square" rtlCol="0">
            <a:spAutoFit/>
          </a:bodyPr>
          <a:lstStyle/>
          <a:p>
            <a:r>
              <a:rPr lang="es-PE" sz="2200" dirty="0">
                <a:latin typeface="Century Gothic" panose="020B0502020202020204" pitchFamily="34" charset="0"/>
              </a:rPr>
              <a:t>Hoy en día, en la actualidad ya casi la mayoría de programadores usan esta herramienta llamada Pruebas Unitarias las cuales son una forma de comprobar el correcto funcionamiento de una unidad de código.</a:t>
            </a:r>
          </a:p>
          <a:p>
            <a:r>
              <a:rPr lang="es-PE" sz="2200" dirty="0">
                <a:latin typeface="Century Gothic" panose="020B0502020202020204" pitchFamily="34" charset="0"/>
              </a:rPr>
              <a:t>Mayormente ahora en la actualidad es escribir casos de prueba para cada función no trivial o método en el módulo, de forma que cada caso sea independiente del resto, luego con estas pruebas se podrá asegurar el correcto funcionamiento del sistema</a:t>
            </a:r>
            <a:r>
              <a:rPr lang="es-PE" sz="2200" dirty="0" smtClean="0">
                <a:latin typeface="Century Gothic" panose="020B0502020202020204" pitchFamily="34" charset="0"/>
              </a:rPr>
              <a:t>.</a:t>
            </a:r>
            <a:endParaRPr lang="es-PE" sz="2200" dirty="0">
              <a:latin typeface="Century Gothic" panose="020B0502020202020204" pitchFamily="34" charset="0"/>
            </a:endParaRPr>
          </a:p>
        </p:txBody>
      </p:sp>
    </p:spTree>
    <p:extLst>
      <p:ext uri="{BB962C8B-B14F-4D97-AF65-F5344CB8AC3E}">
        <p14:creationId xmlns:p14="http://schemas.microsoft.com/office/powerpoint/2010/main" val="296215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741" y="594874"/>
            <a:ext cx="10018713" cy="979362"/>
          </a:xfrm>
        </p:spPr>
        <p:style>
          <a:lnRef idx="1">
            <a:schemeClr val="accent2"/>
          </a:lnRef>
          <a:fillRef idx="2">
            <a:schemeClr val="accent2"/>
          </a:fillRef>
          <a:effectRef idx="1">
            <a:schemeClr val="accent2"/>
          </a:effectRef>
          <a:fontRef idx="minor">
            <a:schemeClr val="dk1"/>
          </a:fontRef>
        </p:style>
        <p:txBody>
          <a:bodyPr>
            <a:normAutofit/>
          </a:bodyPr>
          <a:lstStyle/>
          <a:p>
            <a:pPr algn="l"/>
            <a:r>
              <a:rPr lang="es-PE" sz="4400" dirty="0" smtClean="0">
                <a:solidFill>
                  <a:schemeClr val="accent3">
                    <a:lumMod val="75000"/>
                  </a:schemeClr>
                </a:solidFill>
                <a:latin typeface="Century Gothic" panose="020B0502020202020204" pitchFamily="34" charset="0"/>
              </a:rPr>
              <a:t>2.- </a:t>
            </a:r>
            <a:r>
              <a:rPr lang="es-PE" sz="4400" dirty="0" smtClean="0">
                <a:solidFill>
                  <a:schemeClr val="accent3">
                    <a:lumMod val="75000"/>
                  </a:schemeClr>
                </a:solidFill>
                <a:latin typeface="Century Gothic" panose="020B0502020202020204" pitchFamily="34" charset="0"/>
              </a:rPr>
              <a:t>Requisitos:</a:t>
            </a:r>
            <a:endParaRPr lang="es-PE" sz="4400" dirty="0">
              <a:solidFill>
                <a:schemeClr val="accent3">
                  <a:lumMod val="75000"/>
                </a:schemeClr>
              </a:solidFill>
              <a:latin typeface="Century Gothic" panose="020B0502020202020204" pitchFamily="34" charset="0"/>
            </a:endParaRPr>
          </a:p>
        </p:txBody>
      </p:sp>
      <p:sp>
        <p:nvSpPr>
          <p:cNvPr id="3" name="Marcador de contenido 2"/>
          <p:cNvSpPr>
            <a:spLocks noGrp="1"/>
          </p:cNvSpPr>
          <p:nvPr>
            <p:ph idx="1"/>
          </p:nvPr>
        </p:nvSpPr>
        <p:spPr>
          <a:xfrm>
            <a:off x="1449533" y="2168315"/>
            <a:ext cx="10018713" cy="3344980"/>
          </a:xfrm>
        </p:spPr>
        <p:txBody>
          <a:bodyPr>
            <a:normAutofit lnSpcReduction="10000"/>
          </a:bodyPr>
          <a:lstStyle/>
          <a:p>
            <a:pPr marL="0" indent="0">
              <a:buNone/>
            </a:pPr>
            <a:r>
              <a:rPr lang="es-PE" sz="2600" b="1" dirty="0"/>
              <a:t>-Automatizable:</a:t>
            </a:r>
            <a:r>
              <a:rPr lang="es-PE" b="1" dirty="0"/>
              <a:t> </a:t>
            </a:r>
            <a:r>
              <a:rPr lang="es-PE" dirty="0"/>
              <a:t>No debería ser necesario una intervención del usuario</a:t>
            </a:r>
          </a:p>
          <a:p>
            <a:pPr marL="0" indent="0">
              <a:buNone/>
            </a:pPr>
            <a:r>
              <a:rPr lang="es-PE" sz="2600" b="1" dirty="0"/>
              <a:t>-Completas:</a:t>
            </a:r>
            <a:r>
              <a:rPr lang="es-PE" b="1" dirty="0"/>
              <a:t> </a:t>
            </a:r>
            <a:r>
              <a:rPr lang="es-PE" dirty="0"/>
              <a:t>Deben cubrir la mayor cantidad de código posible.</a:t>
            </a:r>
          </a:p>
          <a:p>
            <a:pPr marL="0" indent="0">
              <a:buNone/>
            </a:pPr>
            <a:r>
              <a:rPr lang="es-PE" sz="2600" b="1" dirty="0"/>
              <a:t>-Reutilizables:</a:t>
            </a:r>
            <a:r>
              <a:rPr lang="es-PE" b="1" dirty="0"/>
              <a:t> </a:t>
            </a:r>
            <a:r>
              <a:rPr lang="es-PE" dirty="0"/>
              <a:t>No se deben crear pruebas que solo se usen una vez.</a:t>
            </a:r>
          </a:p>
          <a:p>
            <a:pPr marL="0" indent="0">
              <a:buNone/>
            </a:pPr>
            <a:r>
              <a:rPr lang="es-PE" sz="2600" b="1" dirty="0"/>
              <a:t>-Independientes:</a:t>
            </a:r>
            <a:r>
              <a:rPr lang="es-PE" b="1" dirty="0"/>
              <a:t> </a:t>
            </a:r>
            <a:r>
              <a:rPr lang="es-PE" dirty="0"/>
              <a:t>Cada prueba se crea para cada proceso, no debe afectar o ser afectada por otra.</a:t>
            </a:r>
          </a:p>
          <a:p>
            <a:pPr marL="0" indent="0">
              <a:buNone/>
            </a:pPr>
            <a:r>
              <a:rPr lang="es-PE" sz="2600" b="1" dirty="0"/>
              <a:t>-Profesionalidad:</a:t>
            </a:r>
            <a:r>
              <a:rPr lang="es-PE" b="1" dirty="0"/>
              <a:t> </a:t>
            </a:r>
            <a:r>
              <a:rPr lang="es-PE" dirty="0"/>
              <a:t>Las pruebas deben de estar al </a:t>
            </a:r>
            <a:r>
              <a:rPr lang="es-PE" dirty="0" smtClean="0"/>
              <a:t>mismo</a:t>
            </a:r>
            <a:br>
              <a:rPr lang="es-PE" dirty="0" smtClean="0"/>
            </a:br>
            <a:r>
              <a:rPr lang="es-PE" dirty="0" smtClean="0"/>
              <a:t>nivel </a:t>
            </a:r>
            <a:r>
              <a:rPr lang="es-PE" dirty="0"/>
              <a:t>del Código, la misma documentación, orden, </a:t>
            </a:r>
            <a:r>
              <a:rPr lang="es-PE" dirty="0" smtClean="0"/>
              <a:t>etc.</a:t>
            </a:r>
            <a:endParaRPr lang="es-PE" dirty="0"/>
          </a:p>
        </p:txBody>
      </p:sp>
      <p:pic>
        <p:nvPicPr>
          <p:cNvPr id="6" name="Imagen 5" descr="Image result for imagen de requisito"/>
          <p:cNvPicPr/>
          <p:nvPr/>
        </p:nvPicPr>
        <p:blipFill>
          <a:blip r:embed="rId2">
            <a:extLst>
              <a:ext uri="{28A0092B-C50C-407E-A947-70E740481C1C}">
                <a14:useLocalDpi xmlns:a14="http://schemas.microsoft.com/office/drawing/2010/main" val="0"/>
              </a:ext>
            </a:extLst>
          </a:blip>
          <a:srcRect/>
          <a:stretch>
            <a:fillRect/>
          </a:stretch>
        </p:blipFill>
        <p:spPr bwMode="auto">
          <a:xfrm rot="1083468">
            <a:off x="9160600" y="4740982"/>
            <a:ext cx="3196542" cy="2334861"/>
          </a:xfrm>
          <a:prstGeom prst="rect">
            <a:avLst/>
          </a:prstGeom>
          <a:noFill/>
          <a:ln>
            <a:noFill/>
          </a:ln>
        </p:spPr>
      </p:pic>
    </p:spTree>
    <p:extLst>
      <p:ext uri="{BB962C8B-B14F-4D97-AF65-F5344CB8AC3E}">
        <p14:creationId xmlns:p14="http://schemas.microsoft.com/office/powerpoint/2010/main" val="374525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5218" y="1279370"/>
            <a:ext cx="10018713" cy="1034602"/>
          </a:xfrm>
        </p:spPr>
        <p:style>
          <a:lnRef idx="1">
            <a:schemeClr val="accent2"/>
          </a:lnRef>
          <a:fillRef idx="2">
            <a:schemeClr val="accent2"/>
          </a:fillRef>
          <a:effectRef idx="1">
            <a:schemeClr val="accent2"/>
          </a:effectRef>
          <a:fontRef idx="minor">
            <a:schemeClr val="dk1"/>
          </a:fontRef>
        </p:style>
        <p:txBody>
          <a:bodyPr>
            <a:normAutofit/>
          </a:bodyPr>
          <a:lstStyle/>
          <a:p>
            <a:pPr algn="l"/>
            <a:r>
              <a:rPr lang="es-PE" sz="4400" dirty="0" smtClean="0">
                <a:solidFill>
                  <a:schemeClr val="accent3">
                    <a:lumMod val="75000"/>
                  </a:schemeClr>
                </a:solidFill>
                <a:latin typeface="Century Gothic" panose="020B0502020202020204" pitchFamily="34" charset="0"/>
              </a:rPr>
              <a:t>3.- Objetivos Generales</a:t>
            </a:r>
            <a:endParaRPr lang="es-PE" sz="4400" dirty="0">
              <a:solidFill>
                <a:schemeClr val="accent3">
                  <a:lumMod val="75000"/>
                </a:schemeClr>
              </a:solidFill>
              <a:latin typeface="Century Gothic" panose="020B0502020202020204" pitchFamily="34" charset="0"/>
            </a:endParaRPr>
          </a:p>
        </p:txBody>
      </p:sp>
      <p:pic>
        <p:nvPicPr>
          <p:cNvPr id="8" name="Imagen 7" descr="http://178.62.225.173/wp-content/uploads/2012/09/objetivos.jpg"/>
          <p:cNvPicPr/>
          <p:nvPr/>
        </p:nvPicPr>
        <p:blipFill>
          <a:blip r:embed="rId2">
            <a:extLst>
              <a:ext uri="{28A0092B-C50C-407E-A947-70E740481C1C}">
                <a14:useLocalDpi xmlns:a14="http://schemas.microsoft.com/office/drawing/2010/main" val="0"/>
              </a:ext>
            </a:extLst>
          </a:blip>
          <a:srcRect/>
          <a:stretch>
            <a:fillRect/>
          </a:stretch>
        </p:blipFill>
        <p:spPr bwMode="auto">
          <a:xfrm>
            <a:off x="9440214" y="4481849"/>
            <a:ext cx="2932612" cy="2618635"/>
          </a:xfrm>
          <a:prstGeom prst="rect">
            <a:avLst/>
          </a:prstGeom>
          <a:noFill/>
          <a:ln>
            <a:noFill/>
          </a:ln>
        </p:spPr>
      </p:pic>
      <p:sp>
        <p:nvSpPr>
          <p:cNvPr id="7" name="CuadroTexto 6"/>
          <p:cNvSpPr txBox="1"/>
          <p:nvPr/>
        </p:nvSpPr>
        <p:spPr>
          <a:xfrm>
            <a:off x="1579662" y="3358930"/>
            <a:ext cx="7860552" cy="1200329"/>
          </a:xfrm>
          <a:prstGeom prst="rect">
            <a:avLst/>
          </a:prstGeom>
          <a:noFill/>
        </p:spPr>
        <p:txBody>
          <a:bodyPr wrap="square" rtlCol="0">
            <a:spAutoFit/>
          </a:bodyPr>
          <a:lstStyle/>
          <a:p>
            <a:pPr algn="ctr"/>
            <a:r>
              <a:rPr lang="es-PE" sz="2400" dirty="0">
                <a:latin typeface="Century Gothic" panose="020B0502020202020204" pitchFamily="34" charset="0"/>
              </a:rPr>
              <a:t>El objetivo de las Pruebas Unitarias es aislar cada parte del programa y mostrar que las partes individuales son correctas</a:t>
            </a:r>
            <a:endParaRPr lang="es-PE" sz="2400" dirty="0">
              <a:latin typeface="Century Gothic" panose="020B0502020202020204" pitchFamily="34" charset="0"/>
            </a:endParaRPr>
          </a:p>
        </p:txBody>
      </p:sp>
    </p:spTree>
    <p:extLst>
      <p:ext uri="{BB962C8B-B14F-4D97-AF65-F5344CB8AC3E}">
        <p14:creationId xmlns:p14="http://schemas.microsoft.com/office/powerpoint/2010/main" val="354268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80">
                                          <p:stCondLst>
                                            <p:cond delay="0"/>
                                          </p:stCondLst>
                                        </p:cTn>
                                        <p:tgtEl>
                                          <p:spTgt spid="7"/>
                                        </p:tgtEl>
                                      </p:cBhvr>
                                    </p:animEffect>
                                    <p:anim calcmode="lin" valueType="num">
                                      <p:cBhvr>
                                        <p:cTn id="3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6" dur="26">
                                          <p:stCondLst>
                                            <p:cond delay="650"/>
                                          </p:stCondLst>
                                        </p:cTn>
                                        <p:tgtEl>
                                          <p:spTgt spid="7"/>
                                        </p:tgtEl>
                                      </p:cBhvr>
                                      <p:to x="100000" y="60000"/>
                                    </p:animScale>
                                    <p:animScale>
                                      <p:cBhvr>
                                        <p:cTn id="37" dur="166" decel="50000">
                                          <p:stCondLst>
                                            <p:cond delay="676"/>
                                          </p:stCondLst>
                                        </p:cTn>
                                        <p:tgtEl>
                                          <p:spTgt spid="7"/>
                                        </p:tgtEl>
                                      </p:cBhvr>
                                      <p:to x="100000" y="100000"/>
                                    </p:animScale>
                                    <p:animScale>
                                      <p:cBhvr>
                                        <p:cTn id="38" dur="26">
                                          <p:stCondLst>
                                            <p:cond delay="1312"/>
                                          </p:stCondLst>
                                        </p:cTn>
                                        <p:tgtEl>
                                          <p:spTgt spid="7"/>
                                        </p:tgtEl>
                                      </p:cBhvr>
                                      <p:to x="100000" y="80000"/>
                                    </p:animScale>
                                    <p:animScale>
                                      <p:cBhvr>
                                        <p:cTn id="39" dur="166" decel="50000">
                                          <p:stCondLst>
                                            <p:cond delay="1338"/>
                                          </p:stCondLst>
                                        </p:cTn>
                                        <p:tgtEl>
                                          <p:spTgt spid="7"/>
                                        </p:tgtEl>
                                      </p:cBhvr>
                                      <p:to x="100000" y="100000"/>
                                    </p:animScale>
                                    <p:animScale>
                                      <p:cBhvr>
                                        <p:cTn id="40" dur="26">
                                          <p:stCondLst>
                                            <p:cond delay="1642"/>
                                          </p:stCondLst>
                                        </p:cTn>
                                        <p:tgtEl>
                                          <p:spTgt spid="7"/>
                                        </p:tgtEl>
                                      </p:cBhvr>
                                      <p:to x="100000" y="90000"/>
                                    </p:animScale>
                                    <p:animScale>
                                      <p:cBhvr>
                                        <p:cTn id="41" dur="166" decel="50000">
                                          <p:stCondLst>
                                            <p:cond delay="1668"/>
                                          </p:stCondLst>
                                        </p:cTn>
                                        <p:tgtEl>
                                          <p:spTgt spid="7"/>
                                        </p:tgtEl>
                                      </p:cBhvr>
                                      <p:to x="100000" y="100000"/>
                                    </p:animScale>
                                    <p:animScale>
                                      <p:cBhvr>
                                        <p:cTn id="42" dur="26">
                                          <p:stCondLst>
                                            <p:cond delay="1808"/>
                                          </p:stCondLst>
                                        </p:cTn>
                                        <p:tgtEl>
                                          <p:spTgt spid="7"/>
                                        </p:tgtEl>
                                      </p:cBhvr>
                                      <p:to x="100000" y="95000"/>
                                    </p:animScale>
                                    <p:animScale>
                                      <p:cBhvr>
                                        <p:cTn id="4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1860" y="638070"/>
            <a:ext cx="10018713" cy="1047481"/>
          </a:xfrm>
        </p:spPr>
        <p:style>
          <a:lnRef idx="1">
            <a:schemeClr val="accent2"/>
          </a:lnRef>
          <a:fillRef idx="2">
            <a:schemeClr val="accent2"/>
          </a:fillRef>
          <a:effectRef idx="1">
            <a:schemeClr val="accent2"/>
          </a:effectRef>
          <a:fontRef idx="minor">
            <a:schemeClr val="dk1"/>
          </a:fontRef>
        </p:style>
        <p:txBody>
          <a:bodyPr>
            <a:normAutofit/>
          </a:bodyPr>
          <a:lstStyle/>
          <a:p>
            <a:pPr algn="l"/>
            <a:r>
              <a:rPr lang="es-PE" sz="4400" dirty="0" smtClean="0">
                <a:solidFill>
                  <a:schemeClr val="accent3">
                    <a:lumMod val="75000"/>
                  </a:schemeClr>
                </a:solidFill>
                <a:latin typeface="Century Gothic" panose="020B0502020202020204" pitchFamily="34" charset="0"/>
              </a:rPr>
              <a:t>4.- Objetivos Específicos</a:t>
            </a:r>
            <a:endParaRPr lang="es-PE" sz="4400" dirty="0">
              <a:solidFill>
                <a:schemeClr val="accent3">
                  <a:lumMod val="75000"/>
                </a:schemeClr>
              </a:solidFill>
              <a:latin typeface="Century Gothic" panose="020B0502020202020204" pitchFamily="34" charset="0"/>
            </a:endParaRPr>
          </a:p>
        </p:txBody>
      </p:sp>
      <p:pic>
        <p:nvPicPr>
          <p:cNvPr id="13" name="Imagen 12" descr="http://178.62.225.173/wp-content/uploads/2012/09/objetivos.jpg"/>
          <p:cNvPicPr/>
          <p:nvPr/>
        </p:nvPicPr>
        <p:blipFill>
          <a:blip r:embed="rId2">
            <a:extLst>
              <a:ext uri="{28A0092B-C50C-407E-A947-70E740481C1C}">
                <a14:useLocalDpi xmlns:a14="http://schemas.microsoft.com/office/drawing/2010/main" val="0"/>
              </a:ext>
            </a:extLst>
          </a:blip>
          <a:srcRect/>
          <a:stretch>
            <a:fillRect/>
          </a:stretch>
        </p:blipFill>
        <p:spPr bwMode="auto">
          <a:xfrm>
            <a:off x="9102429" y="4023480"/>
            <a:ext cx="3174071" cy="2939119"/>
          </a:xfrm>
          <a:prstGeom prst="rect">
            <a:avLst/>
          </a:prstGeom>
          <a:noFill/>
          <a:ln>
            <a:noFill/>
          </a:ln>
        </p:spPr>
      </p:pic>
      <p:sp>
        <p:nvSpPr>
          <p:cNvPr id="7" name="CuadroTexto 6"/>
          <p:cNvSpPr txBox="1"/>
          <p:nvPr/>
        </p:nvSpPr>
        <p:spPr>
          <a:xfrm>
            <a:off x="1495989" y="2487706"/>
            <a:ext cx="9507071" cy="2677656"/>
          </a:xfrm>
          <a:prstGeom prst="rect">
            <a:avLst/>
          </a:prstGeom>
          <a:noFill/>
        </p:spPr>
        <p:txBody>
          <a:bodyPr wrap="square" rtlCol="0">
            <a:spAutoFit/>
          </a:bodyPr>
          <a:lstStyle/>
          <a:p>
            <a:pPr lvl="0"/>
            <a:r>
              <a:rPr lang="es-PE" sz="2400" dirty="0" smtClean="0">
                <a:latin typeface="Century Gothic" panose="020B0502020202020204" pitchFamily="34" charset="0"/>
              </a:rPr>
              <a:t>-Garantizan </a:t>
            </a:r>
            <a:r>
              <a:rPr lang="es-PE" sz="2400" dirty="0">
                <a:latin typeface="Century Gothic" panose="020B0502020202020204" pitchFamily="34" charset="0"/>
              </a:rPr>
              <a:t>la calidad del programa validando que cumpla con las especificaciones para las que fue diseñado.</a:t>
            </a:r>
          </a:p>
          <a:p>
            <a:r>
              <a:rPr lang="es-PE" sz="2400" dirty="0">
                <a:latin typeface="Century Gothic" panose="020B0502020202020204" pitchFamily="34" charset="0"/>
              </a:rPr>
              <a:t> </a:t>
            </a:r>
          </a:p>
          <a:p>
            <a:pPr lvl="0"/>
            <a:r>
              <a:rPr lang="es-PE" sz="2400" dirty="0" smtClean="0">
                <a:latin typeface="Century Gothic" panose="020B0502020202020204" pitchFamily="34" charset="0"/>
              </a:rPr>
              <a:t>-Optimización </a:t>
            </a:r>
            <a:r>
              <a:rPr lang="es-PE" sz="2400" dirty="0">
                <a:latin typeface="Century Gothic" panose="020B0502020202020204" pitchFamily="34" charset="0"/>
              </a:rPr>
              <a:t>del tiempo en programar.</a:t>
            </a:r>
          </a:p>
          <a:p>
            <a:r>
              <a:rPr lang="es-PE" sz="2400" dirty="0">
                <a:latin typeface="Century Gothic" panose="020B0502020202020204" pitchFamily="34" charset="0"/>
              </a:rPr>
              <a:t> </a:t>
            </a:r>
          </a:p>
          <a:p>
            <a:r>
              <a:rPr lang="es-PE" sz="2400" dirty="0" smtClean="0">
                <a:latin typeface="Century Gothic" panose="020B0502020202020204" pitchFamily="34" charset="0"/>
              </a:rPr>
              <a:t>-Tener </a:t>
            </a:r>
            <a:r>
              <a:rPr lang="es-PE" sz="2400" dirty="0">
                <a:latin typeface="Century Gothic" panose="020B0502020202020204" pitchFamily="34" charset="0"/>
              </a:rPr>
              <a:t>la información detallada de los procesos y de los </a:t>
            </a:r>
            <a:r>
              <a:rPr lang="es-PE" sz="2400" dirty="0" smtClean="0">
                <a:latin typeface="Century Gothic" panose="020B0502020202020204" pitchFamily="34" charset="0"/>
              </a:rPr>
              <a:t>métodos.</a:t>
            </a:r>
            <a:endParaRPr lang="es-PE" sz="2200" dirty="0">
              <a:latin typeface="Century Gothic" panose="020B0502020202020204" pitchFamily="34" charset="0"/>
            </a:endParaRPr>
          </a:p>
        </p:txBody>
      </p:sp>
    </p:spTree>
    <p:extLst>
      <p:ext uri="{BB962C8B-B14F-4D97-AF65-F5344CB8AC3E}">
        <p14:creationId xmlns:p14="http://schemas.microsoft.com/office/powerpoint/2010/main" val="138248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401860" y="484094"/>
            <a:ext cx="10018713" cy="1008530"/>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algn="ctr" defTabSz="457200" rtl="0" eaLnBrk="1" latinLnBrk="0" hangingPunct="1">
              <a:spcBef>
                <a:spcPct val="0"/>
              </a:spcBef>
              <a:buNone/>
              <a:defRPr sz="4000" kern="1200" cap="none">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l"/>
            <a:r>
              <a:rPr lang="es-PE" sz="4400" dirty="0">
                <a:solidFill>
                  <a:schemeClr val="accent3">
                    <a:lumMod val="75000"/>
                  </a:schemeClr>
                </a:solidFill>
                <a:latin typeface="Century Gothic" panose="020B0502020202020204" pitchFamily="34" charset="0"/>
              </a:rPr>
              <a:t>5</a:t>
            </a:r>
            <a:r>
              <a:rPr lang="es-PE" sz="4400" dirty="0" smtClean="0">
                <a:solidFill>
                  <a:schemeClr val="accent3">
                    <a:lumMod val="75000"/>
                  </a:schemeClr>
                </a:solidFill>
                <a:latin typeface="Century Gothic" panose="020B0502020202020204" pitchFamily="34" charset="0"/>
              </a:rPr>
              <a:t>.- Ventajas</a:t>
            </a:r>
            <a:endParaRPr lang="es-PE" sz="4400" dirty="0">
              <a:solidFill>
                <a:schemeClr val="accent3">
                  <a:lumMod val="75000"/>
                </a:schemeClr>
              </a:solidFill>
              <a:latin typeface="Century Gothic" panose="020B0502020202020204" pitchFamily="34" charset="0"/>
            </a:endParaRPr>
          </a:p>
        </p:txBody>
      </p:sp>
      <p:sp>
        <p:nvSpPr>
          <p:cNvPr id="3" name="CuadroTexto 2"/>
          <p:cNvSpPr txBox="1"/>
          <p:nvPr/>
        </p:nvSpPr>
        <p:spPr>
          <a:xfrm>
            <a:off x="2639643" y="2326341"/>
            <a:ext cx="9507071" cy="3416320"/>
          </a:xfrm>
          <a:prstGeom prst="rect">
            <a:avLst/>
          </a:prstGeom>
          <a:noFill/>
        </p:spPr>
        <p:txBody>
          <a:bodyPr wrap="square" rtlCol="0">
            <a:spAutoFit/>
          </a:bodyPr>
          <a:lstStyle/>
          <a:p>
            <a:pPr lvl="0"/>
            <a:r>
              <a:rPr lang="es-PE" sz="2400" dirty="0" smtClean="0">
                <a:latin typeface="Century Gothic" panose="020B0502020202020204" pitchFamily="34" charset="0"/>
              </a:rPr>
              <a:t>-De </a:t>
            </a:r>
            <a:r>
              <a:rPr lang="es-PE" sz="2400" dirty="0">
                <a:latin typeface="Century Gothic" panose="020B0502020202020204" pitchFamily="34" charset="0"/>
              </a:rPr>
              <a:t>que esta herramienta nos puede ayudar a facilitar la calidad de código, mejorándolo y así reducir tiempos de depuración y la corrección de código.</a:t>
            </a:r>
          </a:p>
          <a:p>
            <a:r>
              <a:rPr lang="es-PE" sz="2400" dirty="0">
                <a:latin typeface="Century Gothic" panose="020B0502020202020204" pitchFamily="34" charset="0"/>
              </a:rPr>
              <a:t> </a:t>
            </a:r>
          </a:p>
          <a:p>
            <a:pPr lvl="0"/>
            <a:r>
              <a:rPr lang="es-PE" sz="2400" dirty="0" smtClean="0">
                <a:latin typeface="Century Gothic" panose="020B0502020202020204" pitchFamily="34" charset="0"/>
              </a:rPr>
              <a:t>-Nos </a:t>
            </a:r>
            <a:r>
              <a:rPr lang="es-PE" sz="2400" dirty="0">
                <a:latin typeface="Century Gothic" panose="020B0502020202020204" pitchFamily="34" charset="0"/>
              </a:rPr>
              <a:t>va ayudar a entender mejor el código.</a:t>
            </a:r>
          </a:p>
          <a:p>
            <a:r>
              <a:rPr lang="es-PE" sz="2400" dirty="0">
                <a:latin typeface="Century Gothic" panose="020B0502020202020204" pitchFamily="34" charset="0"/>
              </a:rPr>
              <a:t> </a:t>
            </a:r>
          </a:p>
          <a:p>
            <a:r>
              <a:rPr lang="es-PE" sz="2400" dirty="0" smtClean="0">
                <a:latin typeface="Century Gothic" panose="020B0502020202020204" pitchFamily="34" charset="0"/>
              </a:rPr>
              <a:t>-Esta </a:t>
            </a:r>
            <a:r>
              <a:rPr lang="es-PE" sz="2400" dirty="0">
                <a:latin typeface="Century Gothic" panose="020B0502020202020204" pitchFamily="34" charset="0"/>
              </a:rPr>
              <a:t>herramienta nos va permitir probar y depurar la cantidad de códigos que existe en nuestro programa sin necesidad de disponer del sistema completo</a:t>
            </a:r>
            <a:endParaRPr lang="es-PE" sz="2400" dirty="0">
              <a:latin typeface="Century Gothic" panose="020B0502020202020204" pitchFamily="34" charset="0"/>
            </a:endParaRPr>
          </a:p>
        </p:txBody>
      </p:sp>
      <p:pic>
        <p:nvPicPr>
          <p:cNvPr id="4" name="Imagen 3" descr="Image result for imagen de ventajas"/>
          <p:cNvPicPr/>
          <p:nvPr/>
        </p:nvPicPr>
        <p:blipFill rotWithShape="1">
          <a:blip r:embed="rId2" cstate="print">
            <a:extLst>
              <a:ext uri="{28A0092B-C50C-407E-A947-70E740481C1C}">
                <a14:useLocalDpi xmlns:a14="http://schemas.microsoft.com/office/drawing/2010/main" val="0"/>
              </a:ext>
            </a:extLst>
          </a:blip>
          <a:srcRect l="14148" r="19501"/>
          <a:stretch/>
        </p:blipFill>
        <p:spPr bwMode="auto">
          <a:xfrm>
            <a:off x="-24182" y="2976730"/>
            <a:ext cx="2663825" cy="40157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23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anim calcmode="lin" valueType="num">
                                      <p:cBhvr>
                                        <p:cTn id="18" dur="2000" fill="hold"/>
                                        <p:tgtEl>
                                          <p:spTgt spid="3"/>
                                        </p:tgtEl>
                                        <p:attrNameLst>
                                          <p:attrName>style.rotation</p:attrName>
                                        </p:attrNameLst>
                                      </p:cBhvr>
                                      <p:tavLst>
                                        <p:tav tm="0">
                                          <p:val>
                                            <p:fltVal val="720"/>
                                          </p:val>
                                        </p:tav>
                                        <p:tav tm="100000">
                                          <p:val>
                                            <p:fltVal val="0"/>
                                          </p:val>
                                        </p:tav>
                                      </p:tavLst>
                                    </p:anim>
                                    <p:anim calcmode="lin" valueType="num">
                                      <p:cBhvr>
                                        <p:cTn id="19" dur="2000" fill="hold"/>
                                        <p:tgtEl>
                                          <p:spTgt spid="3"/>
                                        </p:tgtEl>
                                        <p:attrNameLst>
                                          <p:attrName>ppt_h</p:attrName>
                                        </p:attrNameLst>
                                      </p:cBhvr>
                                      <p:tavLst>
                                        <p:tav tm="0">
                                          <p:val>
                                            <p:fltVal val="0"/>
                                          </p:val>
                                        </p:tav>
                                        <p:tav tm="100000">
                                          <p:val>
                                            <p:strVal val="#ppt_h"/>
                                          </p:val>
                                        </p:tav>
                                      </p:tavLst>
                                    </p:anim>
                                    <p:anim calcmode="lin" valueType="num">
                                      <p:cBhvr>
                                        <p:cTn id="2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361519" y="566063"/>
            <a:ext cx="10018713" cy="1047481"/>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algn="ctr" defTabSz="457200" rtl="0" eaLnBrk="1" latinLnBrk="0" hangingPunct="1">
              <a:spcBef>
                <a:spcPct val="0"/>
              </a:spcBef>
              <a:buNone/>
              <a:defRPr sz="4000" kern="1200" cap="none">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l"/>
            <a:r>
              <a:rPr lang="es-PE" sz="4400" dirty="0" smtClean="0">
                <a:solidFill>
                  <a:schemeClr val="accent3">
                    <a:lumMod val="75000"/>
                  </a:schemeClr>
                </a:solidFill>
                <a:latin typeface="Century Gothic" panose="020B0502020202020204" pitchFamily="34" charset="0"/>
              </a:rPr>
              <a:t>6.- Desventajas</a:t>
            </a:r>
            <a:endParaRPr lang="es-PE" sz="4400" dirty="0">
              <a:solidFill>
                <a:schemeClr val="accent3">
                  <a:lumMod val="75000"/>
                </a:schemeClr>
              </a:solidFill>
              <a:latin typeface="Century Gothic" panose="020B0502020202020204" pitchFamily="34" charset="0"/>
            </a:endParaRPr>
          </a:p>
        </p:txBody>
      </p:sp>
      <p:sp>
        <p:nvSpPr>
          <p:cNvPr id="3" name="CuadroTexto 2"/>
          <p:cNvSpPr txBox="1"/>
          <p:nvPr/>
        </p:nvSpPr>
        <p:spPr>
          <a:xfrm>
            <a:off x="1482870" y="2701551"/>
            <a:ext cx="8454508" cy="1569660"/>
          </a:xfrm>
          <a:prstGeom prst="rect">
            <a:avLst/>
          </a:prstGeom>
          <a:noFill/>
        </p:spPr>
        <p:txBody>
          <a:bodyPr wrap="square" rtlCol="0">
            <a:spAutoFit/>
          </a:bodyPr>
          <a:lstStyle/>
          <a:p>
            <a:pPr lvl="0"/>
            <a:r>
              <a:rPr lang="es-PE" sz="2400" dirty="0" smtClean="0">
                <a:latin typeface="Century Gothic" panose="020B0502020202020204" pitchFamily="34" charset="0"/>
              </a:rPr>
              <a:t>-Las </a:t>
            </a:r>
            <a:r>
              <a:rPr lang="es-PE" sz="2400" dirty="0">
                <a:latin typeface="Century Gothic" panose="020B0502020202020204" pitchFamily="34" charset="0"/>
              </a:rPr>
              <a:t>Pruebas Unitarias determinan la presencia de defectos, más no la ausencia de estos.</a:t>
            </a:r>
          </a:p>
          <a:p>
            <a:r>
              <a:rPr lang="es-PE" sz="2400" dirty="0">
                <a:latin typeface="Century Gothic" panose="020B0502020202020204" pitchFamily="34" charset="0"/>
              </a:rPr>
              <a:t> </a:t>
            </a:r>
          </a:p>
          <a:p>
            <a:r>
              <a:rPr lang="es-PE" sz="2400" dirty="0" smtClean="0">
                <a:latin typeface="Century Gothic" panose="020B0502020202020204" pitchFamily="34" charset="0"/>
              </a:rPr>
              <a:t>-No </a:t>
            </a:r>
            <a:r>
              <a:rPr lang="es-PE" sz="2400" dirty="0">
                <a:latin typeface="Century Gothic" panose="020B0502020202020204" pitchFamily="34" charset="0"/>
              </a:rPr>
              <a:t>descubrirá todos los defectos del código</a:t>
            </a:r>
            <a:endParaRPr lang="es-PE" sz="2400" dirty="0" smtClean="0">
              <a:latin typeface="Century Gothic" panose="020B0502020202020204" pitchFamily="34" charset="0"/>
            </a:endParaRPr>
          </a:p>
        </p:txBody>
      </p:sp>
      <p:pic>
        <p:nvPicPr>
          <p:cNvPr id="4" name="Imagen 3" descr="Related image"/>
          <p:cNvPicPr/>
          <p:nvPr/>
        </p:nvPicPr>
        <p:blipFill rotWithShape="1">
          <a:blip r:embed="rId2">
            <a:extLst>
              <a:ext uri="{28A0092B-C50C-407E-A947-70E740481C1C}">
                <a14:useLocalDpi xmlns:a14="http://schemas.microsoft.com/office/drawing/2010/main" val="0"/>
              </a:ext>
            </a:extLst>
          </a:blip>
          <a:srcRect l="24980" t="12995" r="19653" b="13754"/>
          <a:stretch/>
        </p:blipFill>
        <p:spPr bwMode="auto">
          <a:xfrm>
            <a:off x="8540720" y="3724835"/>
            <a:ext cx="3651279" cy="31587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566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3"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
                                        <p:tgtEl>
                                          <p:spTgt spid="3"/>
                                        </p:tgtEl>
                                      </p:cBhvr>
                                    </p:animEffect>
                                    <p:anim calcmode="lin" valueType="num">
                                      <p:cBhvr>
                                        <p:cTn id="31" dur="400" fill="hold"/>
                                        <p:tgtEl>
                                          <p:spTgt spid="3"/>
                                        </p:tgtEl>
                                        <p:attrNameLst>
                                          <p:attrName>ppt_x</p:attrName>
                                        </p:attrNameLst>
                                      </p:cBhvr>
                                      <p:tavLst>
                                        <p:tav tm="0">
                                          <p:val>
                                            <p:strVal val="#ppt_x"/>
                                          </p:val>
                                        </p:tav>
                                        <p:tav tm="100000">
                                          <p:val>
                                            <p:strVal val="#ppt_x"/>
                                          </p:val>
                                        </p:tav>
                                      </p:tavLst>
                                    </p:anim>
                                    <p:anim calcmode="lin" valueType="num">
                                      <p:cBhvr>
                                        <p:cTn id="32" dur="400" fill="hold"/>
                                        <p:tgtEl>
                                          <p:spTgt spid="3"/>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6884" y="687872"/>
            <a:ext cx="10018713" cy="931571"/>
          </a:xfrm>
        </p:spPr>
        <p:style>
          <a:lnRef idx="1">
            <a:schemeClr val="accent2"/>
          </a:lnRef>
          <a:fillRef idx="2">
            <a:schemeClr val="accent2"/>
          </a:fillRef>
          <a:effectRef idx="1">
            <a:schemeClr val="accent2"/>
          </a:effectRef>
          <a:fontRef idx="minor">
            <a:schemeClr val="dk1"/>
          </a:fontRef>
        </p:style>
        <p:txBody>
          <a:bodyPr>
            <a:normAutofit/>
          </a:bodyPr>
          <a:lstStyle/>
          <a:p>
            <a:pPr algn="l"/>
            <a:r>
              <a:rPr lang="es-PE" sz="4400" dirty="0">
                <a:solidFill>
                  <a:schemeClr val="accent3">
                    <a:lumMod val="75000"/>
                  </a:schemeClr>
                </a:solidFill>
                <a:latin typeface="Century Gothic" panose="020B0502020202020204" pitchFamily="34" charset="0"/>
              </a:rPr>
              <a:t>7</a:t>
            </a:r>
            <a:r>
              <a:rPr lang="es-PE" sz="4400" dirty="0" smtClean="0">
                <a:solidFill>
                  <a:schemeClr val="accent3">
                    <a:lumMod val="75000"/>
                  </a:schemeClr>
                </a:solidFill>
                <a:latin typeface="Century Gothic" panose="020B0502020202020204" pitchFamily="34" charset="0"/>
              </a:rPr>
              <a:t>.- Conclusiones</a:t>
            </a:r>
            <a:endParaRPr lang="es-PE" sz="4400" dirty="0">
              <a:solidFill>
                <a:schemeClr val="accent3">
                  <a:lumMod val="75000"/>
                </a:schemeClr>
              </a:solidFill>
              <a:latin typeface="Century Gothic" panose="020B0502020202020204" pitchFamily="34" charset="0"/>
            </a:endParaRPr>
          </a:p>
        </p:txBody>
      </p:sp>
      <p:pic>
        <p:nvPicPr>
          <p:cNvPr id="5" name="Imagen 4" descr="http://www.factoriatalentoadecco.es/wp-content/uploads/2014/04/relacionesconclientes.png"/>
          <p:cNvPicPr/>
          <p:nvPr/>
        </p:nvPicPr>
        <p:blipFill>
          <a:blip r:embed="rId2">
            <a:extLst>
              <a:ext uri="{28A0092B-C50C-407E-A947-70E740481C1C}">
                <a14:useLocalDpi xmlns:a14="http://schemas.microsoft.com/office/drawing/2010/main" val="0"/>
              </a:ext>
            </a:extLst>
          </a:blip>
          <a:srcRect/>
          <a:stretch>
            <a:fillRect/>
          </a:stretch>
        </p:blipFill>
        <p:spPr bwMode="auto">
          <a:xfrm>
            <a:off x="8982634" y="3706792"/>
            <a:ext cx="3209365" cy="3151208"/>
          </a:xfrm>
          <a:prstGeom prst="rect">
            <a:avLst/>
          </a:prstGeom>
          <a:noFill/>
          <a:ln>
            <a:noFill/>
          </a:ln>
        </p:spPr>
      </p:pic>
      <p:sp>
        <p:nvSpPr>
          <p:cNvPr id="6" name="CuadroTexto 5"/>
          <p:cNvSpPr txBox="1"/>
          <p:nvPr/>
        </p:nvSpPr>
        <p:spPr>
          <a:xfrm>
            <a:off x="1451682" y="2333955"/>
            <a:ext cx="9507071" cy="2677656"/>
          </a:xfrm>
          <a:prstGeom prst="rect">
            <a:avLst/>
          </a:prstGeom>
          <a:noFill/>
        </p:spPr>
        <p:txBody>
          <a:bodyPr wrap="square" rtlCol="0">
            <a:spAutoFit/>
          </a:bodyPr>
          <a:lstStyle/>
          <a:p>
            <a:r>
              <a:rPr lang="es-PE" sz="2400" dirty="0">
                <a:latin typeface="Century Gothic" panose="020B0502020202020204" pitchFamily="34" charset="0"/>
              </a:rPr>
              <a:t>En el presente proyecto de Pruebas Unitarias hemos realizado una introducción al tema, realizamos una descripción de las ventajas que supone su adopción, e intentamos incorporar información de utilidad verificada durante la implementación. La idea de realizar Pruebas Unitarias no es una </a:t>
            </a:r>
            <a:r>
              <a:rPr lang="es-PE" sz="2400" dirty="0" smtClean="0">
                <a:latin typeface="Century Gothic" panose="020B0502020202020204" pitchFamily="34" charset="0"/>
              </a:rPr>
              <a:t/>
            </a:r>
            <a:br>
              <a:rPr lang="es-PE" sz="2400" dirty="0" smtClean="0">
                <a:latin typeface="Century Gothic" panose="020B0502020202020204" pitchFamily="34" charset="0"/>
              </a:rPr>
            </a:br>
            <a:r>
              <a:rPr lang="es-PE" sz="2400" dirty="0" smtClean="0">
                <a:latin typeface="Century Gothic" panose="020B0502020202020204" pitchFamily="34" charset="0"/>
              </a:rPr>
              <a:t>tarea </a:t>
            </a:r>
            <a:r>
              <a:rPr lang="es-PE" sz="2400" dirty="0">
                <a:latin typeface="Century Gothic" panose="020B0502020202020204" pitchFamily="34" charset="0"/>
              </a:rPr>
              <a:t>tediosa sino todo lo contrario, es muy útil </a:t>
            </a:r>
            <a:r>
              <a:rPr lang="es-PE" sz="2400" dirty="0" smtClean="0">
                <a:latin typeface="Century Gothic" panose="020B0502020202020204" pitchFamily="34" charset="0"/>
              </a:rPr>
              <a:t/>
            </a:r>
            <a:br>
              <a:rPr lang="es-PE" sz="2400" dirty="0" smtClean="0">
                <a:latin typeface="Century Gothic" panose="020B0502020202020204" pitchFamily="34" charset="0"/>
              </a:rPr>
            </a:br>
            <a:r>
              <a:rPr lang="es-PE" sz="2400" dirty="0" smtClean="0">
                <a:latin typeface="Century Gothic" panose="020B0502020202020204" pitchFamily="34" charset="0"/>
              </a:rPr>
              <a:t>para </a:t>
            </a:r>
            <a:r>
              <a:rPr lang="es-PE" sz="2400" dirty="0">
                <a:latin typeface="Century Gothic" panose="020B0502020202020204" pitchFamily="34" charset="0"/>
              </a:rPr>
              <a:t>asegurar la calidad de nuestro </a:t>
            </a:r>
            <a:r>
              <a:rPr lang="es-PE" sz="2400" dirty="0" smtClean="0">
                <a:latin typeface="Century Gothic" panose="020B0502020202020204" pitchFamily="34" charset="0"/>
              </a:rPr>
              <a:t>código.</a:t>
            </a:r>
            <a:endParaRPr lang="es-PE" sz="2400" dirty="0">
              <a:latin typeface="Century Gothic" panose="020B0502020202020204" pitchFamily="34" charset="0"/>
            </a:endParaRPr>
          </a:p>
        </p:txBody>
      </p:sp>
    </p:spTree>
    <p:extLst>
      <p:ext uri="{BB962C8B-B14F-4D97-AF65-F5344CB8AC3E}">
        <p14:creationId xmlns:p14="http://schemas.microsoft.com/office/powerpoint/2010/main" val="8717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335</TotalTime>
  <Words>362</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Black</vt:lpstr>
      <vt:lpstr>Calibri</vt:lpstr>
      <vt:lpstr>Calibri Light</vt:lpstr>
      <vt:lpstr>Century Gothic</vt:lpstr>
      <vt:lpstr>Corbel</vt:lpstr>
      <vt:lpstr>Times New Roman</vt:lpstr>
      <vt:lpstr>Parallax</vt:lpstr>
      <vt:lpstr>PROGRAMACION I</vt:lpstr>
      <vt:lpstr>Presentación de PowerPoint</vt:lpstr>
      <vt:lpstr>1.- Antecedentes:</vt:lpstr>
      <vt:lpstr>2.- Requisitos:</vt:lpstr>
      <vt:lpstr>3.- Objetivos Generales</vt:lpstr>
      <vt:lpstr>4.- Objetivos Específicos</vt:lpstr>
      <vt:lpstr>Presentación de PowerPoint</vt:lpstr>
      <vt:lpstr>Presentación de PowerPoint</vt:lpstr>
      <vt:lpstr>7.- Conclusiones</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ALGORÍTMICA II</dc:title>
  <dc:creator>Casa</dc:creator>
  <cp:lastModifiedBy>Familia</cp:lastModifiedBy>
  <cp:revision>31</cp:revision>
  <dcterms:created xsi:type="dcterms:W3CDTF">2015-11-27T11:17:24Z</dcterms:created>
  <dcterms:modified xsi:type="dcterms:W3CDTF">2017-10-06T07:25:32Z</dcterms:modified>
</cp:coreProperties>
</file>