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6" r:id="rId2"/>
    <p:sldId id="367" r:id="rId3"/>
    <p:sldId id="368" r:id="rId4"/>
    <p:sldId id="410" r:id="rId5"/>
    <p:sldId id="428" r:id="rId6"/>
    <p:sldId id="372" r:id="rId7"/>
    <p:sldId id="411" r:id="rId8"/>
    <p:sldId id="412" r:id="rId9"/>
    <p:sldId id="433" r:id="rId10"/>
    <p:sldId id="430" r:id="rId11"/>
    <p:sldId id="434" r:id="rId12"/>
    <p:sldId id="431" r:id="rId13"/>
    <p:sldId id="435" r:id="rId14"/>
    <p:sldId id="394" r:id="rId15"/>
    <p:sldId id="395" r:id="rId16"/>
    <p:sldId id="396" r:id="rId17"/>
    <p:sldId id="325" r:id="rId18"/>
  </p:sldIdLst>
  <p:sldSz cx="12192000" cy="6858000"/>
  <p:notesSz cx="6858000" cy="9144000"/>
  <p:custDataLst>
    <p:tags r:id="rId20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0"/>
    <p:restoredTop sz="91745"/>
  </p:normalViewPr>
  <p:slideViewPr>
    <p:cSldViewPr snapToGrid="0" snapToObjects="1">
      <p:cViewPr>
        <p:scale>
          <a:sx n="45" d="100"/>
          <a:sy n="45" d="100"/>
        </p:scale>
        <p:origin x="-1824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87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516131" y="3312479"/>
            <a:ext cx="7967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estructura selectiva </a:t>
            </a:r>
            <a:r>
              <a:rPr lang="es-PE" sz="28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compuesta</a:t>
            </a:r>
            <a:endParaRPr lang="es-PE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299658" y="3158859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567628" y="3216852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Estructura Básica Selectiva </a:t>
            </a:r>
            <a:r>
              <a:rPr lang="es-PE" sz="3200" b="1" dirty="0" smtClean="0"/>
              <a:t>Compuesta</a:t>
            </a:r>
            <a:endParaRPr lang="es-E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507939" y="1517582"/>
            <a:ext cx="26627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u="sng" dirty="0"/>
              <a:t>Ejemplo</a:t>
            </a:r>
            <a:endParaRPr lang="es-PE" sz="2200" dirty="0"/>
          </a:p>
          <a:p>
            <a:r>
              <a:rPr lang="es-ES" sz="2200" dirty="0"/>
              <a:t> </a:t>
            </a:r>
          </a:p>
          <a:p>
            <a:pPr algn="just"/>
            <a:r>
              <a:rPr lang="es-ES" sz="2200" dirty="0" smtClean="0"/>
              <a:t>Ingresar dos números y si son positivos, sumarlos, sino multiplicarlos.</a:t>
            </a:r>
            <a:endParaRPr lang="es-PE" sz="22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358819" y="1372988"/>
            <a:ext cx="7493381" cy="53650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903288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Código</a:t>
            </a:r>
            <a:r>
              <a:rPr kumimoji="0" lang="en-US" sz="2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C++:</a:t>
            </a:r>
            <a:endParaRPr kumimoji="0" lang="es-PE" sz="22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iostream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using namespace std;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void main( )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{ 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a, b, c;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Ingrese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primer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número: 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&gt;&gt;a; 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Ingrese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segundo número: 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&gt;&gt;b; 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(a&gt;0 &amp;&amp; b&gt; 0)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{  c = a + b;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&lt;&lt;”El valor la suma es: 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&lt;&lt;c;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}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else 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{  c = a * b;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&lt;&lt;”El valor la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multiplicacion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es: 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&lt;&lt;c; </a:t>
            </a:r>
            <a:r>
              <a:rPr kumimoji="0" lang="es-E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}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</a:t>
            </a:r>
            <a:endParaRPr kumimoji="0" lang="es-PE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3 Rectángulo"/>
          <p:cNvSpPr/>
          <p:nvPr/>
        </p:nvSpPr>
        <p:spPr>
          <a:xfrm>
            <a:off x="4165350" y="2334672"/>
            <a:ext cx="1712484" cy="337323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4 CuadroTexto"/>
          <p:cNvSpPr txBox="1"/>
          <p:nvPr/>
        </p:nvSpPr>
        <p:spPr>
          <a:xfrm>
            <a:off x="8420225" y="2150006"/>
            <a:ext cx="1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CASO I</a:t>
            </a:r>
            <a:endParaRPr kumimoji="0" lang="es-PE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4242719" y="3135544"/>
            <a:ext cx="928694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6 CuadroTexto"/>
          <p:cNvSpPr txBox="1"/>
          <p:nvPr/>
        </p:nvSpPr>
        <p:spPr>
          <a:xfrm>
            <a:off x="8563101" y="2864386"/>
            <a:ext cx="53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es-PE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7 Rectángulo"/>
          <p:cNvSpPr/>
          <p:nvPr/>
        </p:nvSpPr>
        <p:spPr>
          <a:xfrm>
            <a:off x="4235875" y="3599336"/>
            <a:ext cx="928694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8 CuadroTexto"/>
          <p:cNvSpPr txBox="1"/>
          <p:nvPr/>
        </p:nvSpPr>
        <p:spPr>
          <a:xfrm>
            <a:off x="8563101" y="3423748"/>
            <a:ext cx="53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5</a:t>
            </a:r>
            <a:endParaRPr kumimoji="0" lang="es-PE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" name="9 Rectángulo"/>
          <p:cNvSpPr/>
          <p:nvPr/>
        </p:nvSpPr>
        <p:spPr>
          <a:xfrm>
            <a:off x="4211000" y="4035345"/>
            <a:ext cx="1920825" cy="250127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8261757" y="3917348"/>
            <a:ext cx="177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if(4&gt;0 &amp;&amp; 5&gt;0)</a:t>
            </a:r>
            <a:endParaRPr kumimoji="0" lang="es-PE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4" name="11 Rectángulo"/>
          <p:cNvSpPr/>
          <p:nvPr/>
        </p:nvSpPr>
        <p:spPr>
          <a:xfrm>
            <a:off x="4488751" y="4340033"/>
            <a:ext cx="1431784" cy="248112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12 CuadroTexto"/>
          <p:cNvSpPr txBox="1"/>
          <p:nvPr/>
        </p:nvSpPr>
        <p:spPr>
          <a:xfrm>
            <a:off x="8360208" y="4263628"/>
            <a:ext cx="177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 = 4+5 =9</a:t>
            </a:r>
            <a:endParaRPr kumimoji="0" lang="es-PE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6" name="13 Rectángulo"/>
          <p:cNvSpPr/>
          <p:nvPr/>
        </p:nvSpPr>
        <p:spPr>
          <a:xfrm>
            <a:off x="4584160" y="4798292"/>
            <a:ext cx="1071570" cy="250127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14 CuadroTexto"/>
          <p:cNvSpPr txBox="1"/>
          <p:nvPr/>
        </p:nvSpPr>
        <p:spPr>
          <a:xfrm>
            <a:off x="9049830" y="4650336"/>
            <a:ext cx="621085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</a:t>
            </a:r>
            <a:endParaRPr kumimoji="0" lang="es-PE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8" name="16 Conector recto"/>
          <p:cNvCxnSpPr/>
          <p:nvPr/>
        </p:nvCxnSpPr>
        <p:spPr>
          <a:xfrm>
            <a:off x="10030059" y="1789060"/>
            <a:ext cx="0" cy="4840013"/>
          </a:xfrm>
          <a:prstGeom prst="line">
            <a:avLst/>
          </a:prstGeom>
          <a:noFill/>
          <a:ln w="1587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9" name="17 CuadroTexto"/>
          <p:cNvSpPr txBox="1"/>
          <p:nvPr/>
        </p:nvSpPr>
        <p:spPr>
          <a:xfrm>
            <a:off x="10266902" y="2116634"/>
            <a:ext cx="11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>
                <a:solidFill>
                  <a:srgbClr val="0000FF"/>
                </a:solidFill>
              </a:rPr>
              <a:t>CASO II</a:t>
            </a:r>
            <a:endParaRPr lang="es-PE" b="1" u="sng" kern="0" dirty="0">
              <a:solidFill>
                <a:srgbClr val="0000FF"/>
              </a:solidFill>
            </a:endParaRPr>
          </a:p>
        </p:txBody>
      </p:sp>
      <p:sp>
        <p:nvSpPr>
          <p:cNvPr id="20" name="18 CuadroTexto"/>
          <p:cNvSpPr txBox="1"/>
          <p:nvPr/>
        </p:nvSpPr>
        <p:spPr>
          <a:xfrm>
            <a:off x="10491927" y="2864386"/>
            <a:ext cx="53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es-PE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" name="19 CuadroTexto"/>
          <p:cNvSpPr txBox="1"/>
          <p:nvPr/>
        </p:nvSpPr>
        <p:spPr>
          <a:xfrm>
            <a:off x="10420489" y="3435890"/>
            <a:ext cx="62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- 5</a:t>
            </a:r>
            <a:endParaRPr kumimoji="0" lang="es-PE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20 Rectángulo"/>
          <p:cNvSpPr/>
          <p:nvPr/>
        </p:nvSpPr>
        <p:spPr>
          <a:xfrm>
            <a:off x="4488751" y="5523758"/>
            <a:ext cx="1643074" cy="250127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21 CuadroTexto"/>
          <p:cNvSpPr txBox="1"/>
          <p:nvPr/>
        </p:nvSpPr>
        <p:spPr>
          <a:xfrm>
            <a:off x="10134737" y="3935956"/>
            <a:ext cx="177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if(4&gt;0 &amp;&amp;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-5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&gt;0)</a:t>
            </a:r>
            <a:endParaRPr kumimoji="0" lang="es-PE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" name="22 CuadroTexto"/>
          <p:cNvSpPr txBox="1"/>
          <p:nvPr/>
        </p:nvSpPr>
        <p:spPr>
          <a:xfrm>
            <a:off x="10134737" y="5198686"/>
            <a:ext cx="177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else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c=4* -5= -20</a:t>
            </a:r>
            <a:endParaRPr kumimoji="0" lang="es-PE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" name="23 Rectángulo"/>
          <p:cNvSpPr/>
          <p:nvPr/>
        </p:nvSpPr>
        <p:spPr>
          <a:xfrm>
            <a:off x="4584160" y="5984032"/>
            <a:ext cx="1071570" cy="265192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24 CuadroTexto"/>
          <p:cNvSpPr txBox="1"/>
          <p:nvPr/>
        </p:nvSpPr>
        <p:spPr>
          <a:xfrm>
            <a:off x="10643988" y="5827103"/>
            <a:ext cx="709811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-20</a:t>
            </a:r>
            <a:endParaRPr kumimoji="0" lang="es-PE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83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6" grpId="1" animBg="1"/>
      <p:bldP spid="6" grpId="2" animBg="1"/>
      <p:bldP spid="7" grpId="0"/>
      <p:bldP spid="8" grpId="0" animBg="1"/>
      <p:bldP spid="8" grpId="1" animBg="1"/>
      <p:bldP spid="8" grpId="2" animBg="1"/>
      <p:bldP spid="9" grpId="0"/>
      <p:bldP spid="10" grpId="0" animBg="1"/>
      <p:bldP spid="10" grpId="1" animBg="1"/>
      <p:bldP spid="10" grpId="2" animBg="1"/>
      <p:bldP spid="11" grpId="0"/>
      <p:bldP spid="12" grpId="0" animBg="1"/>
      <p:bldP spid="12" grpId="1" animBg="1"/>
      <p:bldP spid="12" grpId="2" animBg="1"/>
      <p:bldP spid="13" grpId="0"/>
      <p:bldP spid="14" grpId="0" animBg="1"/>
      <p:bldP spid="14" grpId="1" animBg="1"/>
      <p:bldP spid="15" grpId="0"/>
      <p:bldP spid="16" grpId="0" animBg="1"/>
      <p:bldP spid="16" grpId="1" animBg="1"/>
      <p:bldP spid="17" grpId="0" animBg="1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168530" y="3301838"/>
            <a:ext cx="7741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estructura selectiva </a:t>
            </a:r>
            <a:r>
              <a:rPr lang="es-PE" sz="28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compuesta</a:t>
            </a:r>
            <a:endParaRPr lang="es-PE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952057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220027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3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Estructura Básica Selectiva </a:t>
            </a:r>
            <a:r>
              <a:rPr lang="es-PE" sz="3200" b="1" dirty="0" smtClean="0"/>
              <a:t>Múltiple</a:t>
            </a:r>
            <a:endParaRPr lang="es-E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507939" y="1517581"/>
            <a:ext cx="2605375" cy="1802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u="sng" dirty="0"/>
              <a:t>Ejemplo</a:t>
            </a:r>
            <a:endParaRPr lang="es-PE" sz="2200" dirty="0"/>
          </a:p>
          <a:p>
            <a:r>
              <a:rPr lang="es-ES" sz="2200" dirty="0"/>
              <a:t> </a:t>
            </a:r>
          </a:p>
          <a:p>
            <a:pPr algn="just"/>
            <a:r>
              <a:rPr lang="es-ES" sz="2200" dirty="0" smtClean="0"/>
              <a:t>Ingresar un número, e indique de que vocal se trata.</a:t>
            </a:r>
            <a:endParaRPr lang="es-PE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16600" y="70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25068" y="1450986"/>
            <a:ext cx="6658964" cy="56689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903288">
              <a:lnSpc>
                <a:spcPts val="1500"/>
              </a:lnSpc>
              <a:spcBef>
                <a:spcPts val="0"/>
              </a:spcBef>
              <a:buNone/>
              <a:defRPr/>
            </a:pPr>
            <a:r>
              <a:rPr lang="en-US" sz="2200" u="sng" kern="0" dirty="0" err="1">
                <a:solidFill>
                  <a:sysClr val="windowText" lastClr="000000"/>
                </a:solidFill>
              </a:rPr>
              <a:t>Código</a:t>
            </a:r>
            <a:r>
              <a:rPr lang="en-US" sz="2200" u="sng" kern="0" dirty="0">
                <a:solidFill>
                  <a:sysClr val="windowText" lastClr="000000"/>
                </a:solidFill>
              </a:rPr>
              <a:t> C</a:t>
            </a:r>
            <a:r>
              <a:rPr lang="en-US" sz="2200" u="sng" kern="0" dirty="0" smtClean="0">
                <a:solidFill>
                  <a:sysClr val="windowText" lastClr="000000"/>
                </a:solidFill>
              </a:rPr>
              <a:t>++: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</a:t>
            </a:r>
          </a:p>
          <a:p>
            <a:pPr marL="0" lvl="0" indent="903288">
              <a:lnSpc>
                <a:spcPts val="1500"/>
              </a:lnSpc>
              <a:spcBef>
                <a:spcPts val="0"/>
              </a:spcBef>
              <a:buNone/>
              <a:defRPr/>
            </a:pPr>
            <a:endParaRPr kumimoji="0" lang="es-PE" sz="22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#include&lt;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iostream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using namespace std;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 )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{ </a:t>
            </a:r>
            <a:r>
              <a:rPr kumimoji="0" lang="pt-B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num;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1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</a:t>
            </a:r>
            <a:r>
              <a:rPr kumimoji="0" lang="pt-B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</a:t>
            </a:r>
            <a:r>
              <a:rPr kumimoji="0" lang="pt-B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Ingrese</a:t>
            </a: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número: ”;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</a:t>
            </a:r>
            <a:r>
              <a:rPr kumimoji="0" lang="pt-B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&gt;&gt;num;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1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switch(num)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{	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case 1: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&lt;&lt;”Vocal A”; break;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case 2: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&lt;&lt;”Vocal E”; break;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case 3: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&lt;&lt;”Vocal I”; break;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case 4: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&lt;&lt;”Vocal O”; break;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case 5: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&lt;&lt;”Vocal U”; break;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default: </a:t>
            </a:r>
            <a:r>
              <a:rPr kumimoji="0" lang="es-E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&lt;&lt;”No es numero para vocal”;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}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s-E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</a:t>
            </a:r>
            <a:endParaRPr kumimoji="0" lang="es-PE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3 Rectángulo"/>
          <p:cNvSpPr/>
          <p:nvPr/>
        </p:nvSpPr>
        <p:spPr>
          <a:xfrm>
            <a:off x="3688118" y="2446316"/>
            <a:ext cx="995183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3748368" y="2993765"/>
            <a:ext cx="1065201" cy="216938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6 CuadroTexto"/>
          <p:cNvSpPr txBox="1"/>
          <p:nvPr/>
        </p:nvSpPr>
        <p:spPr>
          <a:xfrm>
            <a:off x="8027050" y="22227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Caso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I</a:t>
            </a:r>
            <a:endParaRPr kumimoji="0" lang="es-PE" sz="18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8214210" y="27820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" name="8 Rectángulo"/>
          <p:cNvSpPr/>
          <p:nvPr/>
        </p:nvSpPr>
        <p:spPr>
          <a:xfrm>
            <a:off x="3688118" y="3390173"/>
            <a:ext cx="1333218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9 CuadroTexto"/>
          <p:cNvSpPr txBox="1"/>
          <p:nvPr/>
        </p:nvSpPr>
        <p:spPr>
          <a:xfrm>
            <a:off x="8027050" y="3210703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switch(2)</a:t>
            </a:r>
            <a:endParaRPr kumimoji="0" lang="es-PE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" name="10 Rectángulo"/>
          <p:cNvSpPr/>
          <p:nvPr/>
        </p:nvSpPr>
        <p:spPr>
          <a:xfrm>
            <a:off x="3938122" y="4151936"/>
            <a:ext cx="2786352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11 CuadroTexto"/>
          <p:cNvSpPr txBox="1"/>
          <p:nvPr/>
        </p:nvSpPr>
        <p:spPr>
          <a:xfrm>
            <a:off x="8098488" y="4067959"/>
            <a:ext cx="966996" cy="369332"/>
          </a:xfrm>
          <a:prstGeom prst="rect">
            <a:avLst/>
          </a:prstGeom>
          <a:solidFill>
            <a:srgbClr val="000000"/>
          </a:solidFill>
          <a:ln>
            <a:solidFill>
              <a:srgbClr val="BBE0E3">
                <a:shade val="50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Vocal E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12 Rectángulo"/>
          <p:cNvSpPr/>
          <p:nvPr/>
        </p:nvSpPr>
        <p:spPr>
          <a:xfrm>
            <a:off x="6767082" y="4142856"/>
            <a:ext cx="847701" cy="219537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13 Rectángulo"/>
          <p:cNvSpPr/>
          <p:nvPr/>
        </p:nvSpPr>
        <p:spPr>
          <a:xfrm>
            <a:off x="3502182" y="6027804"/>
            <a:ext cx="1021563" cy="21431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7" name="14 Conector recto"/>
          <p:cNvCxnSpPr/>
          <p:nvPr/>
        </p:nvCxnSpPr>
        <p:spPr>
          <a:xfrm rot="5400000">
            <a:off x="7492059" y="4258696"/>
            <a:ext cx="4071172" cy="794"/>
          </a:xfrm>
          <a:prstGeom prst="line">
            <a:avLst/>
          </a:prstGeom>
          <a:noFill/>
          <a:ln w="1587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8" name="15 CuadroTexto"/>
          <p:cNvSpPr txBox="1"/>
          <p:nvPr/>
        </p:nvSpPr>
        <p:spPr>
          <a:xfrm>
            <a:off x="9890179" y="22227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Caso</a:t>
            </a: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II</a:t>
            </a:r>
            <a:endParaRPr kumimoji="0" lang="es-PE" sz="18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9" name="16 CuadroTexto"/>
          <p:cNvSpPr txBox="1"/>
          <p:nvPr/>
        </p:nvSpPr>
        <p:spPr>
          <a:xfrm>
            <a:off x="10214474" y="27820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0" name="17 CuadroTexto"/>
          <p:cNvSpPr txBox="1"/>
          <p:nvPr/>
        </p:nvSpPr>
        <p:spPr>
          <a:xfrm>
            <a:off x="10022043" y="3222845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switch(8)</a:t>
            </a:r>
            <a:endParaRPr kumimoji="0" lang="es-PE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" name="18 CuadroTexto"/>
          <p:cNvSpPr txBox="1"/>
          <p:nvPr/>
        </p:nvSpPr>
        <p:spPr>
          <a:xfrm>
            <a:off x="9962679" y="596522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fin de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programa</a:t>
            </a:r>
            <a:endParaRPr kumimoji="0" lang="es-PE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2" name="19 Rectángulo"/>
          <p:cNvSpPr/>
          <p:nvPr/>
        </p:nvSpPr>
        <p:spPr>
          <a:xfrm>
            <a:off x="3909433" y="5647673"/>
            <a:ext cx="4804339" cy="223256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20 CuadroTexto"/>
          <p:cNvSpPr txBox="1"/>
          <p:nvPr/>
        </p:nvSpPr>
        <p:spPr>
          <a:xfrm>
            <a:off x="9615904" y="5639236"/>
            <a:ext cx="2276153" cy="33855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No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numero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para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vocal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43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6" grpId="2" animBg="1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uriosidades.batanga.com/sites/curiosidades.batanga.com/files/Preguntas-sin-respuestas-cient%C3%ADfica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3" y="996125"/>
            <a:ext cx="5287169" cy="53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1675" y="754345"/>
            <a:ext cx="4257675" cy="1020668"/>
          </a:xfrm>
        </p:spPr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78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hemos aprendido?</a:t>
            </a:r>
            <a:endParaRPr lang="es-PE" dirty="0"/>
          </a:p>
        </p:txBody>
      </p:sp>
      <p:pic>
        <p:nvPicPr>
          <p:cNvPr id="6146" name="Picture 2" descr="http://www.bilinguismoytecnologia.com/wp-content/uploads/en-cl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1775013"/>
            <a:ext cx="6472238" cy="43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untofape.com/wp-content/uploads/2013/11/yog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00" y="1964757"/>
            <a:ext cx="6700542" cy="41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 crear programas con estructuras de control selectivos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7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 smtClean="0"/>
              <a:t>¿Qué aprendimos la sesión anterior?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44" y="2485103"/>
            <a:ext cx="3314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058698"/>
          </a:xfrm>
        </p:spPr>
        <p:txBody>
          <a:bodyPr>
            <a:normAutofit/>
          </a:bodyPr>
          <a:lstStyle/>
          <a:p>
            <a:pPr algn="just"/>
            <a:r>
              <a:rPr lang="es-PE" sz="2000" b="1" dirty="0" smtClean="0">
                <a:solidFill>
                  <a:srgbClr val="002060"/>
                </a:solidFill>
              </a:rPr>
              <a:t>¿Qué </a:t>
            </a:r>
            <a:r>
              <a:rPr lang="es-PE" sz="2000" b="1" dirty="0" smtClean="0">
                <a:solidFill>
                  <a:srgbClr val="002060"/>
                </a:solidFill>
              </a:rPr>
              <a:t>tipos de estructuras selectivas existen?</a:t>
            </a:r>
            <a:endParaRPr lang="es-PE" sz="2000" b="1" dirty="0" smtClean="0">
              <a:solidFill>
                <a:srgbClr val="002060"/>
              </a:solidFill>
            </a:endParaRPr>
          </a:p>
          <a:p>
            <a:pPr lvl="1" algn="just"/>
            <a:r>
              <a:rPr lang="es-PE" sz="1800" dirty="0" smtClean="0"/>
              <a:t>Simple</a:t>
            </a:r>
          </a:p>
          <a:p>
            <a:pPr lvl="1" algn="just"/>
            <a:r>
              <a:rPr lang="es-PE" sz="1800" dirty="0" smtClean="0"/>
              <a:t>Compuesta</a:t>
            </a:r>
          </a:p>
          <a:p>
            <a:pPr lvl="1" algn="just"/>
            <a:r>
              <a:rPr lang="es-PE" sz="1800" dirty="0" err="1" smtClean="0"/>
              <a:t>Múlltiple</a:t>
            </a:r>
            <a:endParaRPr lang="es-PE" sz="1800" dirty="0" smtClean="0"/>
          </a:p>
          <a:p>
            <a:pPr lvl="1" algn="just"/>
            <a:endParaRPr lang="es-PE" sz="1800" dirty="0" smtClean="0"/>
          </a:p>
          <a:p>
            <a:pPr algn="just"/>
            <a:r>
              <a:rPr lang="es-PE" sz="2000" b="1" dirty="0" smtClean="0">
                <a:solidFill>
                  <a:srgbClr val="002060"/>
                </a:solidFill>
              </a:rPr>
              <a:t>¿A qué tipo de  estructura corresponde la siguiente sintaxis?</a:t>
            </a:r>
            <a:endParaRPr lang="es-PE" sz="2000" b="1" dirty="0" smtClean="0">
              <a:solidFill>
                <a:srgbClr val="002060"/>
              </a:solidFill>
            </a:endParaRPr>
          </a:p>
          <a:p>
            <a:pPr marL="457177" lvl="1" indent="0" algn="just">
              <a:buNone/>
            </a:pPr>
            <a:endParaRPr lang="es-PE" sz="1800" dirty="0" smtClean="0"/>
          </a:p>
        </p:txBody>
      </p:sp>
      <p:pic>
        <p:nvPicPr>
          <p:cNvPr id="3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28" y="3554626"/>
            <a:ext cx="5829462" cy="21198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8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 smtClean="0"/>
              <a:t>Ejercicios de repaso</a:t>
            </a:r>
            <a:endParaRPr lang="es-PE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PE" dirty="0" smtClean="0"/>
              <a:t>Diseñe un </a:t>
            </a:r>
            <a:r>
              <a:rPr lang="es-PE" dirty="0" smtClean="0"/>
              <a:t>programa </a:t>
            </a:r>
            <a:r>
              <a:rPr lang="es-PE" dirty="0" smtClean="0"/>
              <a:t>para hallar el volumen de cualquier  cilindro.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es-PE" dirty="0" smtClean="0"/>
              <a:t>Diseñe un </a:t>
            </a:r>
            <a:r>
              <a:rPr lang="es-PE" dirty="0" smtClean="0"/>
              <a:t>programa que determine el mayor y menor de tres números ingresados</a:t>
            </a:r>
            <a:endParaRPr lang="es-PE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1" y="2448232"/>
            <a:ext cx="2615540" cy="22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 DE CONTROL PARA LA PROGRAMACIÓN</a:t>
            </a:r>
            <a:br>
              <a:rPr lang="es-ES" sz="4000" dirty="0" smtClean="0"/>
            </a:br>
            <a:r>
              <a:rPr lang="es-ES" sz="4000" b="1" dirty="0" smtClean="0"/>
              <a:t>Estructuras </a:t>
            </a:r>
            <a:r>
              <a:rPr lang="es-ES" sz="4000" b="1" dirty="0"/>
              <a:t>de control selectiva: simple, compuesta y múltiple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  <a:endParaRPr lang="es-PE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10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Reconoce la importancia del uso de la estructura </a:t>
            </a:r>
            <a:r>
              <a:rPr lang="es-PE" dirty="0" smtClean="0"/>
              <a:t>de control selectiva </a:t>
            </a:r>
            <a:r>
              <a:rPr lang="es-PE" dirty="0"/>
              <a:t>para </a:t>
            </a:r>
            <a:r>
              <a:rPr lang="es-PE" dirty="0" smtClean="0"/>
              <a:t>elaborar un programa</a:t>
            </a:r>
            <a:endParaRPr lang="es-PE" dirty="0"/>
          </a:p>
        </p:txBody>
      </p:sp>
      <p:pic>
        <p:nvPicPr>
          <p:cNvPr id="2050" name="Picture 2" descr="https://encrypted-tbn0.gstatic.com/images?q=tbn:ANd9GcTLrjuOQq1BiWN2ePOaXAg64pwjprYJnqtALuNrKZnCKJt8Rr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74" y="2611891"/>
            <a:ext cx="4210165" cy="31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 del día</a:t>
            </a:r>
            <a:endParaRPr lang="es-PE" dirty="0"/>
          </a:p>
        </p:txBody>
      </p:sp>
      <p:pic>
        <p:nvPicPr>
          <p:cNvPr id="5122" name="Picture 2" descr="http://us.cdn3.123rf.com/168nwm/anatolymas/anatolymas1108/anatolymas110800015/10428645-3d-persona-pequeno-sentado-junto-a-una-computadora-portatil-felizmente-habia-levantado-sus-manos-i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071" y="4642282"/>
            <a:ext cx="2034356" cy="19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999279" y="2088890"/>
            <a:ext cx="7186036" cy="638156"/>
            <a:chOff x="2231015" y="2677548"/>
            <a:chExt cx="7186036" cy="638156"/>
          </a:xfrm>
        </p:grpSpPr>
        <p:sp>
          <p:nvSpPr>
            <p:cNvPr id="67" name="AutoShape 23"/>
            <p:cNvSpPr>
              <a:spLocks noChangeArrowheads="1"/>
            </p:cNvSpPr>
            <p:nvPr/>
          </p:nvSpPr>
          <p:spPr bwMode="gray">
            <a:xfrm>
              <a:off x="2736493" y="2710866"/>
              <a:ext cx="6680558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gray">
            <a:xfrm>
              <a:off x="2809928" y="2775728"/>
              <a:ext cx="626741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estructura selectiva simple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2231015" y="2677548"/>
              <a:ext cx="584549" cy="638156"/>
              <a:chOff x="1416" y="2246"/>
              <a:chExt cx="266" cy="298"/>
            </a:xfrm>
          </p:grpSpPr>
          <p:sp>
            <p:nvSpPr>
              <p:cNvPr id="70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grpSp>
            <p:nvGrpSpPr>
              <p:cNvPr id="71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73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76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2" name="Text Box 76"/>
              <p:cNvSpPr txBox="1">
                <a:spLocks noChangeArrowheads="1"/>
              </p:cNvSpPr>
              <p:nvPr/>
            </p:nvSpPr>
            <p:spPr bwMode="gray">
              <a:xfrm>
                <a:off x="1465" y="2268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1999279" y="3048352"/>
            <a:ext cx="7358941" cy="651308"/>
            <a:chOff x="2231015" y="3528701"/>
            <a:chExt cx="7358941" cy="651308"/>
          </a:xfrm>
        </p:grpSpPr>
        <p:sp>
          <p:nvSpPr>
            <p:cNvPr id="78" name="AutoShape 33"/>
            <p:cNvSpPr>
              <a:spLocks noChangeArrowheads="1"/>
            </p:cNvSpPr>
            <p:nvPr/>
          </p:nvSpPr>
          <p:spPr bwMode="gray">
            <a:xfrm>
              <a:off x="2728791" y="3528701"/>
              <a:ext cx="6673425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gray">
            <a:xfrm>
              <a:off x="2804576" y="3581155"/>
              <a:ext cx="67853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estructura selectiva compuesta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80" name="Group 77"/>
            <p:cNvGrpSpPr>
              <a:grpSpLocks/>
            </p:cNvGrpSpPr>
            <p:nvPr/>
          </p:nvGrpSpPr>
          <p:grpSpPr bwMode="auto">
            <a:xfrm>
              <a:off x="2231015" y="3528701"/>
              <a:ext cx="583925" cy="651308"/>
              <a:chOff x="1414" y="2726"/>
              <a:chExt cx="266" cy="298"/>
            </a:xfrm>
          </p:grpSpPr>
          <p:sp>
            <p:nvSpPr>
              <p:cNvPr id="81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82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84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87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3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1983738" y="4020966"/>
            <a:ext cx="7402937" cy="651308"/>
            <a:chOff x="2215474" y="4609624"/>
            <a:chExt cx="7402937" cy="651308"/>
          </a:xfrm>
        </p:grpSpPr>
        <p:sp>
          <p:nvSpPr>
            <p:cNvPr id="24" name="AutoShape 33"/>
            <p:cNvSpPr>
              <a:spLocks noChangeArrowheads="1"/>
            </p:cNvSpPr>
            <p:nvPr/>
          </p:nvSpPr>
          <p:spPr bwMode="gray">
            <a:xfrm>
              <a:off x="2713250" y="4609624"/>
              <a:ext cx="6673425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gray">
            <a:xfrm>
              <a:off x="2833031" y="4642282"/>
              <a:ext cx="67853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estructura selectiva múltiple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6" name="Group 77"/>
            <p:cNvGrpSpPr>
              <a:grpSpLocks/>
            </p:cNvGrpSpPr>
            <p:nvPr/>
          </p:nvGrpSpPr>
          <p:grpSpPr bwMode="auto">
            <a:xfrm>
              <a:off x="2215474" y="4609624"/>
              <a:ext cx="583925" cy="651308"/>
              <a:chOff x="1414" y="2726"/>
              <a:chExt cx="266" cy="298"/>
            </a:xfrm>
          </p:grpSpPr>
          <p:sp>
            <p:nvSpPr>
              <p:cNvPr id="27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30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33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9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9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869364" y="3360099"/>
            <a:ext cx="6965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estructura selectiva simple</a:t>
            </a:r>
            <a:endParaRPr lang="es-PE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461505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729475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32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Estructura </a:t>
            </a:r>
            <a:r>
              <a:rPr lang="es-PE" sz="3200" b="1" dirty="0" smtClean="0"/>
              <a:t>Selectiva </a:t>
            </a:r>
            <a:r>
              <a:rPr lang="es-PE" sz="3200" b="1" dirty="0" smtClean="0"/>
              <a:t>Simple</a:t>
            </a:r>
            <a:endParaRPr lang="es-E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507938" y="1517582"/>
            <a:ext cx="24031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u="sng" dirty="0"/>
              <a:t>Ejemplo</a:t>
            </a:r>
            <a:endParaRPr lang="es-PE" sz="2200" dirty="0"/>
          </a:p>
          <a:p>
            <a:r>
              <a:rPr lang="es-ES" sz="2200" dirty="0"/>
              <a:t> </a:t>
            </a:r>
          </a:p>
          <a:p>
            <a:r>
              <a:rPr lang="es-ES" sz="2200" dirty="0" smtClean="0"/>
              <a:t>Ingresar dos números y si son positivos, sumarlos.</a:t>
            </a:r>
            <a:endParaRPr lang="es-PE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726350" y="631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399450" y="1363653"/>
            <a:ext cx="7111094" cy="543497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lang="en-US" sz="2200" u="sng" dirty="0" err="1"/>
              <a:t>Código</a:t>
            </a:r>
            <a:r>
              <a:rPr lang="en-US" sz="2200" u="sng" dirty="0"/>
              <a:t> </a:t>
            </a:r>
            <a:r>
              <a:rPr lang="en-US" sz="2200" u="sng" dirty="0" smtClean="0"/>
              <a:t>C++:</a:t>
            </a:r>
            <a:endParaRPr lang="en-US" sz="2200" u="sng" dirty="0"/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iostream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using namespace std;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 )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{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a, b, c;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Ingrese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primer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número: ”; 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&gt;&gt;a;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Ingrese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segundo número: ”;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&gt;&gt;b;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(a&gt;0 &amp;&amp; b&gt;0)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{	c = a + b;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&lt;&lt;”El valor la suma es: ”;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&lt;&lt;c;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&lt;&lt;”\n”;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}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return 0;</a:t>
            </a:r>
            <a:endParaRPr kumimoji="0" lang="es-P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3 Rectángulo"/>
          <p:cNvSpPr/>
          <p:nvPr/>
        </p:nvSpPr>
        <p:spPr>
          <a:xfrm>
            <a:off x="4217294" y="2713659"/>
            <a:ext cx="2149866" cy="31567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4250655" y="3528672"/>
            <a:ext cx="1074932" cy="31567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9065369" y="3242243"/>
            <a:ext cx="362178" cy="400110"/>
          </a:xfrm>
          <a:prstGeom prst="rect">
            <a:avLst/>
          </a:prstGeom>
          <a:noFill/>
          <a:ln>
            <a:solidFill>
              <a:srgbClr val="BBE0E3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6 Rectángulo"/>
          <p:cNvSpPr/>
          <p:nvPr/>
        </p:nvSpPr>
        <p:spPr>
          <a:xfrm>
            <a:off x="4250655" y="4035394"/>
            <a:ext cx="1074932" cy="31567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9065369" y="3801605"/>
            <a:ext cx="362178" cy="400110"/>
          </a:xfrm>
          <a:prstGeom prst="rect">
            <a:avLst/>
          </a:prstGeom>
          <a:noFill/>
          <a:ln>
            <a:solidFill>
              <a:srgbClr val="BBE0E3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0000FF"/>
                </a:solidFill>
              </a:rPr>
              <a:t>7</a:t>
            </a:r>
            <a:endParaRPr lang="es-PE" sz="2000" b="1" kern="0" dirty="0">
              <a:solidFill>
                <a:srgbClr val="0000FF"/>
              </a:solidFill>
            </a:endParaRPr>
          </a:p>
        </p:txBody>
      </p:sp>
      <p:sp>
        <p:nvSpPr>
          <p:cNvPr id="12" name="8 CuadroTexto"/>
          <p:cNvSpPr txBox="1"/>
          <p:nvPr/>
        </p:nvSpPr>
        <p:spPr>
          <a:xfrm>
            <a:off x="8635079" y="2253986"/>
            <a:ext cx="124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CASO I</a:t>
            </a:r>
            <a:endParaRPr kumimoji="0" lang="es-PE" sz="20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" name="9 CuadroTexto"/>
          <p:cNvSpPr txBox="1"/>
          <p:nvPr/>
        </p:nvSpPr>
        <p:spPr>
          <a:xfrm>
            <a:off x="8255734" y="4528127"/>
            <a:ext cx="198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if(3&gt;0 &amp;&amp; 7&gt;0)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4" name="10 Rectángulo"/>
          <p:cNvSpPr/>
          <p:nvPr/>
        </p:nvSpPr>
        <p:spPr>
          <a:xfrm>
            <a:off x="4250655" y="4604293"/>
            <a:ext cx="2232553" cy="315460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11 CuadroTexto"/>
          <p:cNvSpPr txBox="1"/>
          <p:nvPr/>
        </p:nvSpPr>
        <p:spPr>
          <a:xfrm>
            <a:off x="8541486" y="4801737"/>
            <a:ext cx="198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FF"/>
                </a:solidFill>
              </a:rPr>
              <a:t>c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= 3+7 = 10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6" name="12 Rectángulo"/>
          <p:cNvSpPr/>
          <p:nvPr/>
        </p:nvSpPr>
        <p:spPr>
          <a:xfrm>
            <a:off x="5072306" y="4919753"/>
            <a:ext cx="2232553" cy="253439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13 Rectángulo"/>
          <p:cNvSpPr/>
          <p:nvPr/>
        </p:nvSpPr>
        <p:spPr>
          <a:xfrm>
            <a:off x="5119088" y="5393418"/>
            <a:ext cx="1507343" cy="315674"/>
          </a:xfrm>
          <a:prstGeom prst="rect">
            <a:avLst/>
          </a:prstGeom>
          <a:solidFill>
            <a:srgbClr val="009900">
              <a:alpha val="30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14 CuadroTexto"/>
          <p:cNvSpPr txBox="1"/>
          <p:nvPr/>
        </p:nvSpPr>
        <p:spPr>
          <a:xfrm>
            <a:off x="9052648" y="5444679"/>
            <a:ext cx="578810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10</a:t>
            </a:r>
            <a:endParaRPr kumimoji="0" lang="es-PE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9" name="16 Conector recto"/>
          <p:cNvCxnSpPr/>
          <p:nvPr/>
        </p:nvCxnSpPr>
        <p:spPr>
          <a:xfrm>
            <a:off x="10159033" y="2322855"/>
            <a:ext cx="0" cy="0"/>
          </a:xfrm>
          <a:prstGeom prst="line">
            <a:avLst/>
          </a:prstGeom>
          <a:noFill/>
          <a:ln w="1587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10383194" y="2242111"/>
            <a:ext cx="124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u="sng" kern="0" dirty="0">
                <a:solidFill>
                  <a:srgbClr val="0000FF"/>
                </a:solidFill>
              </a:rPr>
              <a:t>CASO II</a:t>
            </a:r>
            <a:endParaRPr lang="es-PE" sz="2000" b="1" u="sng" kern="0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0750224" y="3230368"/>
            <a:ext cx="610240" cy="400110"/>
          </a:xfrm>
          <a:prstGeom prst="rect">
            <a:avLst/>
          </a:prstGeom>
          <a:noFill/>
          <a:ln>
            <a:solidFill>
              <a:srgbClr val="BBE0E3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-3</a:t>
            </a:r>
            <a:endParaRPr kumimoji="0" lang="es-PE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0746976" y="3801872"/>
            <a:ext cx="607092" cy="400110"/>
          </a:xfrm>
          <a:prstGeom prst="rect">
            <a:avLst/>
          </a:prstGeom>
          <a:noFill/>
          <a:ln>
            <a:solidFill>
              <a:srgbClr val="BBE0E3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FF"/>
                </a:solidFill>
              </a:rPr>
              <a:t>7</a:t>
            </a:r>
            <a:endParaRPr lang="es-PE" sz="2000" b="1" kern="0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115476" y="4516252"/>
            <a:ext cx="214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if(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-3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&gt;0 &amp;&amp; 7&gt;0)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" name="24 CuadroTexto"/>
          <p:cNvSpPr txBox="1"/>
          <p:nvPr/>
        </p:nvSpPr>
        <p:spPr>
          <a:xfrm>
            <a:off x="10264994" y="5695973"/>
            <a:ext cx="15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**Sale de la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condición</a:t>
            </a:r>
            <a:endParaRPr kumimoji="0" lang="es-PE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" name="20 CuadroTexto"/>
          <p:cNvSpPr txBox="1"/>
          <p:nvPr/>
        </p:nvSpPr>
        <p:spPr>
          <a:xfrm>
            <a:off x="10746976" y="3227120"/>
            <a:ext cx="610240" cy="400110"/>
          </a:xfrm>
          <a:prstGeom prst="rect">
            <a:avLst/>
          </a:prstGeom>
          <a:noFill/>
          <a:ln>
            <a:solidFill>
              <a:srgbClr val="BBE0E3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-3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16 Conector recto"/>
          <p:cNvCxnSpPr/>
          <p:nvPr/>
        </p:nvCxnSpPr>
        <p:spPr>
          <a:xfrm>
            <a:off x="10091726" y="1725774"/>
            <a:ext cx="0" cy="4840013"/>
          </a:xfrm>
          <a:prstGeom prst="line">
            <a:avLst/>
          </a:prstGeom>
          <a:noFill/>
          <a:ln w="15875" cap="flat" cmpd="sng" algn="ctr">
            <a:solidFill>
              <a:srgbClr val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428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0" grpId="1" animBg="1"/>
      <p:bldP spid="10" grpId="2" animBg="1"/>
      <p:bldP spid="11" grpId="0" animBg="1"/>
      <p:bldP spid="12" grpId="0"/>
      <p:bldP spid="13" grpId="0"/>
      <p:bldP spid="14" grpId="0" animBg="1"/>
      <p:bldP spid="14" grpId="1" animBg="1"/>
      <p:bldP spid="14" grpId="2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20" grpId="0"/>
      <p:bldP spid="21" grpId="0" animBg="1"/>
      <p:bldP spid="21" grpId="1" animBg="1"/>
      <p:bldP spid="22" grpId="0" animBg="1"/>
      <p:bldP spid="23" grpId="0"/>
      <p:bldP spid="24" grpId="0"/>
      <p:bldP spid="25" grpId="0" animBg="1"/>
      <p:bldP spid="2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251</Words>
  <Application>Microsoft Office PowerPoint</Application>
  <PresentationFormat>Personalizado</PresentationFormat>
  <Paragraphs>157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FUNDAMENTOS DE PROGRAMACIÓN</vt:lpstr>
      <vt:lpstr>¿Qué aprendimos la sesión anterior?</vt:lpstr>
      <vt:lpstr>Presentación de PowerPoint</vt:lpstr>
      <vt:lpstr>Ejercicios de repaso</vt:lpstr>
      <vt:lpstr>ESTRUCTURAS DE CONTROL PARA LA PROGRAMACIÓN Estructuras de control selectiva: simple, compuesta y múltiple</vt:lpstr>
      <vt:lpstr>Propósito</vt:lpstr>
      <vt:lpstr>Agenda del día</vt:lpstr>
      <vt:lpstr>Presentación de PowerPoint</vt:lpstr>
      <vt:lpstr>Estructura Selectiva Simple</vt:lpstr>
      <vt:lpstr>Presentación de PowerPoint</vt:lpstr>
      <vt:lpstr>Estructura Básica Selectiva Compuesta</vt:lpstr>
      <vt:lpstr>Presentación de PowerPoint</vt:lpstr>
      <vt:lpstr>Estructura Básica Selectiva Múltiple</vt:lpstr>
      <vt:lpstr>Preguntas</vt:lpstr>
      <vt:lpstr>¿Qué hemos aprendido?</vt:lpstr>
      <vt:lpstr>A crear programas con estructuras de control selectivos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katia</cp:lastModifiedBy>
  <cp:revision>326</cp:revision>
  <dcterms:created xsi:type="dcterms:W3CDTF">2016-05-26T15:40:57Z</dcterms:created>
  <dcterms:modified xsi:type="dcterms:W3CDTF">2019-02-27T20:33:38Z</dcterms:modified>
</cp:coreProperties>
</file>