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0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Spectral" panose="020B0604020202020204" charset="0"/>
      <p:regular r:id="rId21"/>
      <p:bold r:id="rId22"/>
      <p:italic r:id="rId23"/>
      <p:boldItalic r:id="rId24"/>
    </p:embeddedFont>
    <p:embeddedFont>
      <p:font typeface="Comfortaa" panose="020B0604020202020204" charset="0"/>
      <p:regular r:id="rId25"/>
      <p:bold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Comfortaa Regular" panose="020B0604020202020204" charset="0"/>
      <p:regular r:id="rId31"/>
      <p:bold r:id="rId32"/>
    </p:embeddedFont>
    <p:embeddedFont>
      <p:font typeface="Comic Sans MS" panose="030F0702030302020204" pitchFamily="66" charset="0"/>
      <p:regular r:id="rId33"/>
      <p:bold r:id="rId34"/>
      <p:italic r:id="rId35"/>
      <p:boldItalic r:id="rId36"/>
    </p:embeddedFont>
    <p:embeddedFont>
      <p:font typeface="Coiny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F45AED-87BB-451A-9A57-53BE11C0A298}">
  <a:tblStyle styleId="{11F45AED-87BB-451A-9A57-53BE11C0A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CC23D9-9568-4085-8195-6107A1F145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93b26f5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93b26f5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1c1bafc344d26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1c1bafc344d26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3b26f510_2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3b26f510_2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1c1bafc344d26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1c1bafc344d26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ca0a179b7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ca0a179b7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ca0a179b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ca0a179b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ca0a179b7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ca0a179b7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ca0a179b7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ca0a179b7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cb258e11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cb258e11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c95719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c95719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c4792b0e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c4792b0e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7226716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7226716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722671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722671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1c1bafc344d26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1c1bafc344d26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c6216ea3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c6216ea3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b7226716d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b7226716d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c6216ea3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c6216ea3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-3075" y="-6125"/>
            <a:ext cx="6522446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FBDFDC"/>
          </a:solidFill>
          <a:ln>
            <a:noFill/>
          </a:ln>
        </p:spPr>
      </p:sp>
      <p:grpSp>
        <p:nvGrpSpPr>
          <p:cNvPr id="57" name="Google Shape;57;p15"/>
          <p:cNvGrpSpPr/>
          <p:nvPr/>
        </p:nvGrpSpPr>
        <p:grpSpPr>
          <a:xfrm>
            <a:off x="7767371" y="8226"/>
            <a:ext cx="930320" cy="2560505"/>
            <a:chOff x="-1435027" y="1362018"/>
            <a:chExt cx="944104" cy="2598443"/>
          </a:xfrm>
        </p:grpSpPr>
        <p:sp>
          <p:nvSpPr>
            <p:cNvPr id="58" name="Google Shape;58;p15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1435012" y="3458706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213544" y="3632728"/>
            <a:ext cx="839275" cy="1510762"/>
            <a:chOff x="-1449485" y="3330462"/>
            <a:chExt cx="839275" cy="1510762"/>
          </a:xfrm>
        </p:grpSpPr>
        <p:sp>
          <p:nvSpPr>
            <p:cNvPr id="81" name="Google Shape;81;p15"/>
            <p:cNvSpPr/>
            <p:nvPr/>
          </p:nvSpPr>
          <p:spPr>
            <a:xfrm>
              <a:off x="-1132920" y="3598363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-1132920" y="3864101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-1132920" y="4129840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-1132920" y="4395578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1132920" y="4661317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1449485" y="3863627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-1449485" y="4129365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1449485" y="4395103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1449485" y="4660842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818240" y="3330462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818240" y="3596201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818240" y="3861939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818240" y="4127678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-818240" y="4393416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-818240" y="4659154"/>
              <a:ext cx="208030" cy="179908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5"/>
          <p:cNvSpPr/>
          <p:nvPr/>
        </p:nvSpPr>
        <p:spPr>
          <a:xfrm rot="-3220">
            <a:off x="1849349" y="979550"/>
            <a:ext cx="5445302" cy="370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 b="1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Utilidad de un curso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 rot="-3279">
            <a:off x="215349" y="1843423"/>
            <a:ext cx="4717502" cy="2903402"/>
          </a:xfrm>
          <a:prstGeom prst="rect">
            <a:avLst/>
          </a:prstGeom>
          <a:noFill/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ourier New"/>
              <a:buChar char="❏"/>
            </a:pPr>
            <a:r>
              <a:rPr lang="es" sz="1800" b="1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INTEGRANTES</a:t>
            </a:r>
            <a:endParaRPr sz="1800" b="1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-"/>
            </a:pPr>
            <a:r>
              <a:rPr lang="es" sz="1600" b="1">
                <a:latin typeface="Comfortaa"/>
                <a:ea typeface="Comfortaa"/>
                <a:cs typeface="Comfortaa"/>
                <a:sym typeface="Comfortaa"/>
              </a:rPr>
              <a:t>Cruz Allcca, Jonatan Edmundo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-"/>
            </a:pPr>
            <a:r>
              <a:rPr lang="es" sz="1600" b="1">
                <a:latin typeface="Comfortaa"/>
                <a:ea typeface="Comfortaa"/>
                <a:cs typeface="Comfortaa"/>
                <a:sym typeface="Comfortaa"/>
              </a:rPr>
              <a:t>Sangay Arce, Jheidy Lizbeth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ourier New"/>
              <a:buChar char="❏"/>
            </a:pPr>
            <a:r>
              <a:rPr lang="es" sz="1800" b="1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PROFESOR</a:t>
            </a:r>
            <a:endParaRPr sz="1800" b="1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-"/>
            </a:pPr>
            <a:r>
              <a:rPr lang="es" sz="1600" b="1">
                <a:latin typeface="Comfortaa"/>
                <a:ea typeface="Comfortaa"/>
                <a:cs typeface="Comfortaa"/>
                <a:sym typeface="Comfortaa"/>
              </a:rPr>
              <a:t>Coronel Castillo, Eric Gustavo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4294967295"/>
          </p:nvPr>
        </p:nvSpPr>
        <p:spPr>
          <a:xfrm>
            <a:off x="925050" y="117800"/>
            <a:ext cx="72939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800" b="1">
                <a:solidFill>
                  <a:srgbClr val="000000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FUNDAMENTO DE PROGRAMACIÓN</a:t>
            </a:r>
            <a:endParaRPr b="1">
              <a:solidFill>
                <a:srgbClr val="000000"/>
              </a:solidFill>
              <a:highlight>
                <a:srgbClr val="93C47D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B9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/>
        </p:nvSpPr>
        <p:spPr>
          <a:xfrm>
            <a:off x="359425" y="272650"/>
            <a:ext cx="47469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SERVICIO #04:</a:t>
            </a:r>
            <a:r>
              <a:rPr lang="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LOGÍSTICA</a:t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 l="27652" t="35655" r="24365" b="32520"/>
          <a:stretch/>
        </p:blipFill>
        <p:spPr>
          <a:xfrm>
            <a:off x="1063300" y="1350950"/>
            <a:ext cx="7017402" cy="29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 rot="10800000">
            <a:off x="3780210" y="-6131"/>
            <a:ext cx="536379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76A5AF"/>
          </a:solidFill>
          <a:ln>
            <a:noFill/>
          </a:ln>
        </p:spPr>
      </p:sp>
      <p:sp>
        <p:nvSpPr>
          <p:cNvPr id="258" name="Google Shape;258;p26"/>
          <p:cNvSpPr/>
          <p:nvPr/>
        </p:nvSpPr>
        <p:spPr>
          <a:xfrm rot="-5400000">
            <a:off x="7866238" y="3348028"/>
            <a:ext cx="238500" cy="2328000"/>
          </a:xfrm>
          <a:prstGeom prst="upArrow">
            <a:avLst>
              <a:gd name="adj1" fmla="val 27274"/>
              <a:gd name="adj2" fmla="val 8635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-5400000">
            <a:off x="8507788" y="3751078"/>
            <a:ext cx="238500" cy="1044900"/>
          </a:xfrm>
          <a:prstGeom prst="upArrow">
            <a:avLst>
              <a:gd name="adj1" fmla="val 27274"/>
              <a:gd name="adj2" fmla="val 86351"/>
            </a:avLst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-5400000">
            <a:off x="8325388" y="4040553"/>
            <a:ext cx="238500" cy="1409700"/>
          </a:xfrm>
          <a:prstGeom prst="upArrow">
            <a:avLst>
              <a:gd name="adj1" fmla="val 27274"/>
              <a:gd name="adj2" fmla="val 86351"/>
            </a:avLst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-5400000">
            <a:off x="7866238" y="-658869"/>
            <a:ext cx="238500" cy="2328000"/>
          </a:xfrm>
          <a:prstGeom prst="upArrow">
            <a:avLst>
              <a:gd name="adj1" fmla="val 27274"/>
              <a:gd name="adj2" fmla="val 86351"/>
            </a:avLst>
          </a:prstGeom>
          <a:solidFill>
            <a:srgbClr val="FFFFFF">
              <a:alpha val="43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5400000">
            <a:off x="8507788" y="-255819"/>
            <a:ext cx="238500" cy="1044900"/>
          </a:xfrm>
          <a:prstGeom prst="upArrow">
            <a:avLst>
              <a:gd name="adj1" fmla="val 27274"/>
              <a:gd name="adj2" fmla="val 8635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400000">
            <a:off x="8325388" y="33656"/>
            <a:ext cx="238500" cy="1409700"/>
          </a:xfrm>
          <a:prstGeom prst="upArrow">
            <a:avLst>
              <a:gd name="adj1" fmla="val 27274"/>
              <a:gd name="adj2" fmla="val 8635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"/>
          <p:cNvSpPr/>
          <p:nvPr/>
        </p:nvSpPr>
        <p:spPr>
          <a:xfrm rot="-3259">
            <a:off x="2672999" y="302177"/>
            <a:ext cx="3798002" cy="5538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FFFF"/>
                </a:solidFill>
                <a:latin typeface="Coiny"/>
                <a:ea typeface="Coiny"/>
                <a:cs typeface="Coiny"/>
                <a:sym typeface="Coiny"/>
              </a:rPr>
              <a:t>MATERIAL</a:t>
            </a:r>
            <a:endParaRPr b="1">
              <a:solidFill>
                <a:srgbClr val="00FFFF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1021200" y="1324638"/>
            <a:ext cx="7101600" cy="1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Son cualquier tipo de dispositivo diseñado y elaborado con la intención de facilitar un proceso de enseñanza y aprendizaje, es decir, facilitar la enseñanza del profesorado y el aprendizaje del alumnado (libros, carteles, mapas, fotos, láminas, videos, software,…).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2031300" y="3004063"/>
            <a:ext cx="5081400" cy="11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>
                <a:highlight>
                  <a:srgbClr val="B6D7A8"/>
                </a:highlight>
                <a:latin typeface="Spectral"/>
                <a:ea typeface="Spectral"/>
                <a:cs typeface="Spectral"/>
                <a:sym typeface="Spectral"/>
              </a:rPr>
              <a:t>Material = Ingreso Bruto * 6%</a:t>
            </a:r>
            <a:endParaRPr sz="1600" b="1" i="1">
              <a:highlight>
                <a:srgbClr val="B6D7A8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>
                <a:highlight>
                  <a:srgbClr val="FFD966"/>
                </a:highlight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600" b="1" i="1">
              <a:highlight>
                <a:srgbClr val="FFD966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>
                <a:highlight>
                  <a:srgbClr val="FFD966"/>
                </a:highlight>
                <a:latin typeface="Spectral"/>
                <a:ea typeface="Spectral"/>
                <a:cs typeface="Spectral"/>
                <a:sym typeface="Spectral"/>
              </a:rPr>
              <a:t>Material = Costo del curso * N° de vacantes * 6%</a:t>
            </a:r>
            <a:endParaRPr sz="1600" b="1" i="1">
              <a:highlight>
                <a:srgbClr val="FFD966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359425" y="285050"/>
            <a:ext cx="45720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SERVICIO #05:</a:t>
            </a:r>
            <a:r>
              <a:rPr lang="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MATERIAL</a:t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 l="26699" t="43611" r="23300" b="21431"/>
          <a:stretch/>
        </p:blipFill>
        <p:spPr>
          <a:xfrm>
            <a:off x="882538" y="1326150"/>
            <a:ext cx="7378924" cy="30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/>
          <p:nvPr/>
        </p:nvSpPr>
        <p:spPr>
          <a:xfrm rot="10800000">
            <a:off x="3162300" y="-6125"/>
            <a:ext cx="598170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D9EAD3"/>
          </a:solidFill>
          <a:ln>
            <a:noFill/>
          </a:ln>
        </p:spPr>
      </p:sp>
      <p:grpSp>
        <p:nvGrpSpPr>
          <p:cNvPr id="278" name="Google Shape;278;p28"/>
          <p:cNvGrpSpPr/>
          <p:nvPr/>
        </p:nvGrpSpPr>
        <p:grpSpPr>
          <a:xfrm rot="-1985594">
            <a:off x="5177642" y="3615922"/>
            <a:ext cx="630955" cy="1340893"/>
            <a:chOff x="-1435027" y="1362018"/>
            <a:chExt cx="944104" cy="2598443"/>
          </a:xfrm>
        </p:grpSpPr>
        <p:sp>
          <p:nvSpPr>
            <p:cNvPr id="279" name="Google Shape;279;p28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-1435012" y="3458706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8"/>
          <p:cNvSpPr/>
          <p:nvPr/>
        </p:nvSpPr>
        <p:spPr>
          <a:xfrm rot="-3181">
            <a:off x="2788649" y="287450"/>
            <a:ext cx="3566702" cy="81060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FFFF"/>
                </a:solidFill>
                <a:latin typeface="Coiny"/>
                <a:ea typeface="Coiny"/>
                <a:cs typeface="Coiny"/>
                <a:sym typeface="Coiny"/>
              </a:rPr>
              <a:t>GASTO TOTAL</a:t>
            </a:r>
            <a:endParaRPr>
              <a:solidFill>
                <a:srgbClr val="00FFFF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853800" y="1735125"/>
            <a:ext cx="7436400" cy="16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>
                <a:highlight>
                  <a:srgbClr val="B6D7A8"/>
                </a:highlight>
                <a:latin typeface="Spectral"/>
                <a:ea typeface="Spectral"/>
                <a:cs typeface="Spectral"/>
                <a:sym typeface="Spectral"/>
              </a:rPr>
              <a:t>Gasto Total = Remuneración + Publicidad + Logística + Material</a:t>
            </a:r>
            <a:endParaRPr sz="1600" b="1" i="1">
              <a:highlight>
                <a:srgbClr val="B6D7A8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>
                <a:highlight>
                  <a:srgbClr val="FFD966"/>
                </a:highlight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600" b="1" i="1">
              <a:highlight>
                <a:srgbClr val="FFD966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>
                <a:highlight>
                  <a:srgbClr val="FFD966"/>
                </a:highlight>
                <a:latin typeface="Spectral"/>
                <a:ea typeface="Spectral"/>
                <a:cs typeface="Spectral"/>
                <a:sym typeface="Spectral"/>
              </a:rPr>
              <a:t>Gasto Total  = (Pago por hora * Duración) + (Costo del curso * N° de vacantes * 7%) + (Costo del curso * N° de vacantes * 8%) + (Costo del curso * N° de vacantes * 6%)</a:t>
            </a:r>
            <a:endParaRPr sz="1600" b="1" i="1">
              <a:highlight>
                <a:srgbClr val="FFD966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/>
        </p:nvSpPr>
        <p:spPr>
          <a:xfrm>
            <a:off x="359425" y="285050"/>
            <a:ext cx="45720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SERVICIO #05: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 b="1">
                <a:latin typeface="Courier New"/>
                <a:ea typeface="Courier New"/>
                <a:cs typeface="Courier New"/>
                <a:sym typeface="Courier New"/>
              </a:rPr>
              <a:t>GASTO TOTAL</a:t>
            </a:r>
            <a:endParaRPr/>
          </a:p>
        </p:txBody>
      </p:sp>
      <p:pic>
        <p:nvPicPr>
          <p:cNvPr id="308" name="Google Shape;308;p29"/>
          <p:cNvPicPr preferRelativeResize="0"/>
          <p:nvPr/>
        </p:nvPicPr>
        <p:blipFill rotWithShape="1">
          <a:blip r:embed="rId3">
            <a:alphaModFix/>
          </a:blip>
          <a:srcRect l="26566" t="37826" r="22607" b="19262"/>
          <a:stretch/>
        </p:blipFill>
        <p:spPr>
          <a:xfrm>
            <a:off x="893125" y="1022500"/>
            <a:ext cx="7357751" cy="357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/>
          <p:nvPr/>
        </p:nvSpPr>
        <p:spPr>
          <a:xfrm rot="10800000" flipH="1">
            <a:off x="0" y="-6131"/>
            <a:ext cx="7151122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EAD1DC"/>
          </a:solidFill>
          <a:ln>
            <a:noFill/>
          </a:ln>
        </p:spPr>
      </p:sp>
      <p:grpSp>
        <p:nvGrpSpPr>
          <p:cNvPr id="314" name="Google Shape;314;p30"/>
          <p:cNvGrpSpPr/>
          <p:nvPr/>
        </p:nvGrpSpPr>
        <p:grpSpPr>
          <a:xfrm rot="5399459" flipH="1">
            <a:off x="7874371" y="3904618"/>
            <a:ext cx="599412" cy="1649232"/>
            <a:chOff x="-1435027" y="1362018"/>
            <a:chExt cx="944104" cy="2598443"/>
          </a:xfrm>
        </p:grpSpPr>
        <p:sp>
          <p:nvSpPr>
            <p:cNvPr id="315" name="Google Shape;315;p30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-1435012" y="3458706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30"/>
          <p:cNvSpPr/>
          <p:nvPr/>
        </p:nvSpPr>
        <p:spPr>
          <a:xfrm rot="-3259">
            <a:off x="2672849" y="103002"/>
            <a:ext cx="3798002" cy="5538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FFFF"/>
                </a:solidFill>
                <a:latin typeface="Coiny"/>
                <a:ea typeface="Coiny"/>
                <a:cs typeface="Coiny"/>
                <a:sym typeface="Coiny"/>
              </a:rPr>
              <a:t>UTILIDAD</a:t>
            </a:r>
            <a:endParaRPr b="1">
              <a:solidFill>
                <a:srgbClr val="00FFFF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371800" y="1363325"/>
            <a:ext cx="4003200" cy="29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Se le conoce también como ganancia económica o beneficio económico que obtiene la empresa por la venta de servicios o por la prestación de servicios. Se obtiene calculando los ingresos totales (obtenidos por las ventas o servicios, los intereses de inversiones, etc.) menos los costos totales (gastos de producción, impuestos).</a:t>
            </a:r>
            <a:endParaRPr sz="1600"/>
          </a:p>
        </p:txBody>
      </p:sp>
      <p:sp>
        <p:nvSpPr>
          <p:cNvPr id="339" name="Google Shape;339;p30"/>
          <p:cNvSpPr txBox="1"/>
          <p:nvPr/>
        </p:nvSpPr>
        <p:spPr>
          <a:xfrm>
            <a:off x="5577325" y="1883575"/>
            <a:ext cx="30000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>
                <a:highlight>
                  <a:srgbClr val="B6D7A8"/>
                </a:highlight>
                <a:latin typeface="Spectral"/>
                <a:ea typeface="Spectral"/>
                <a:cs typeface="Spectral"/>
                <a:sym typeface="Spectral"/>
              </a:rPr>
              <a:t>Utilidad = Ingreso – Gasto total</a:t>
            </a:r>
            <a:endParaRPr sz="1600" b="1" i="1">
              <a:highlight>
                <a:srgbClr val="B6D7A8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/>
        </p:nvSpPr>
        <p:spPr>
          <a:xfrm>
            <a:off x="359425" y="285050"/>
            <a:ext cx="45720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SERVICIO #05: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 b="1">
                <a:latin typeface="Courier New"/>
                <a:ea typeface="Courier New"/>
                <a:cs typeface="Courier New"/>
                <a:sym typeface="Courier New"/>
              </a:rPr>
              <a:t>UTILIDAD</a:t>
            </a:r>
            <a:endParaRPr/>
          </a:p>
        </p:txBody>
      </p:sp>
      <p:pic>
        <p:nvPicPr>
          <p:cNvPr id="345" name="Google Shape;345;p31"/>
          <p:cNvPicPr preferRelativeResize="0"/>
          <p:nvPr/>
        </p:nvPicPr>
        <p:blipFill rotWithShape="1">
          <a:blip r:embed="rId3">
            <a:alphaModFix/>
          </a:blip>
          <a:srcRect l="27242" t="35899" r="23963" b="22152"/>
          <a:stretch/>
        </p:blipFill>
        <p:spPr>
          <a:xfrm>
            <a:off x="1002225" y="1153125"/>
            <a:ext cx="7139549" cy="34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2"/>
          <p:cNvPicPr preferRelativeResize="0"/>
          <p:nvPr/>
        </p:nvPicPr>
        <p:blipFill rotWithShape="1">
          <a:blip r:embed="rId3">
            <a:alphaModFix/>
          </a:blip>
          <a:srcRect l="22143" t="4285" r="22121" b="913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538425" y="241500"/>
            <a:ext cx="3254100" cy="53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FFFF00"/>
                </a:solidFill>
                <a:latin typeface="Coiny"/>
                <a:ea typeface="Coiny"/>
                <a:cs typeface="Coiny"/>
                <a:sym typeface="Coiny"/>
              </a:rPr>
              <a:t>PROYECTO A DESARROLLAR </a:t>
            </a:r>
            <a:endParaRPr sz="2000" b="1">
              <a:solidFill>
                <a:srgbClr val="FFFF00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5018100" y="306000"/>
          <a:ext cx="3679700" cy="1419025"/>
        </p:xfrm>
        <a:graphic>
          <a:graphicData uri="http://schemas.openxmlformats.org/drawingml/2006/table">
            <a:tbl>
              <a:tblPr>
                <a:noFill/>
                <a:tableStyleId>{11F45AED-87BB-451A-9A57-53BE11C0A298}</a:tableStyleId>
              </a:tblPr>
              <a:tblGrid>
                <a:gridCol w="91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9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NIVEL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DURACIÓN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COSTO DEL CURSO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PAGO POR HORA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00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BÁSICO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24 horas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S/. 500.00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S/. 60.00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00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INTERMEDIO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 horas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S/. 700.00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S/. 80.00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00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AVANZADO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 horas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S/. 900.00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S/. 100.00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" name="Google Shape;105;p16"/>
          <p:cNvSpPr txBox="1"/>
          <p:nvPr/>
        </p:nvSpPr>
        <p:spPr>
          <a:xfrm>
            <a:off x="263950" y="1071750"/>
            <a:ext cx="4308000" cy="3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La institución educativa "TODO LO SABE" está realizando cursos de actualización, los cuales tienen las siguientes características:</a:t>
            </a:r>
            <a:endParaRPr sz="12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 </a:t>
            </a:r>
            <a:endParaRPr sz="12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La lista de cursos es:</a:t>
            </a:r>
            <a:endParaRPr sz="1200">
              <a:solidFill>
                <a:srgbClr val="FFFFFF"/>
              </a:solidFill>
            </a:endParaRPr>
          </a:p>
          <a:p>
            <a:pPr marL="9144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-       Desarrollo Web con PHP</a:t>
            </a:r>
            <a:endParaRPr sz="1200">
              <a:solidFill>
                <a:srgbClr val="FFFFFF"/>
              </a:solidFill>
            </a:endParaRPr>
          </a:p>
          <a:p>
            <a:pPr marL="9144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-       Desarrollo Web con Java</a:t>
            </a:r>
            <a:endParaRPr sz="1200">
              <a:solidFill>
                <a:srgbClr val="FFFFFF"/>
              </a:solidFill>
            </a:endParaRPr>
          </a:p>
          <a:p>
            <a:pPr marL="9144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-       Desarrollo Web con Spring Framework</a:t>
            </a:r>
            <a:endParaRPr sz="1200">
              <a:solidFill>
                <a:srgbClr val="FFFFFF"/>
              </a:solidFill>
            </a:endParaRPr>
          </a:p>
          <a:p>
            <a:pPr marL="9144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-       Desarrollo Web con Angular y REST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 </a:t>
            </a:r>
            <a:endParaRPr sz="12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Los cursos tienen tres niveles: BÁSICO, INTERMEDIO y AVANZADO.</a:t>
            </a:r>
            <a:endParaRPr sz="12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 </a:t>
            </a:r>
            <a:endParaRPr sz="12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La duración del curso, el costo del curso y el pago por hora al profesor está en función del nivel según el siguiente cuadro: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</a:t>
            </a:r>
            <a:endParaRPr sz="1200"/>
          </a:p>
        </p:txBody>
      </p:sp>
      <p:sp>
        <p:nvSpPr>
          <p:cNvPr id="106" name="Google Shape;106;p16"/>
          <p:cNvSpPr txBox="1"/>
          <p:nvPr/>
        </p:nvSpPr>
        <p:spPr>
          <a:xfrm>
            <a:off x="5018100" y="1921075"/>
            <a:ext cx="3930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Además, se debe considerar los siguientes gastos: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1. Publicidad: 7% del ingreso bruto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2. Logística: 8% del ingreso bruto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3. Material: 6% del ingreso bruto</a:t>
            </a:r>
            <a:endParaRPr sz="12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 </a:t>
            </a:r>
            <a:endParaRPr sz="12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Desarrollar una aplicación que permita a la institución "TODO LO SABE" estimar la utilidad que se obtendría de un curso.</a:t>
            </a:r>
            <a:endParaRPr sz="12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 </a:t>
            </a:r>
            <a:endParaRPr sz="12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El sistema debe mostrar un reporte de los INGRESOS, GASTOS y UTILIDAD.</a:t>
            </a:r>
            <a:endParaRPr sz="12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 </a:t>
            </a:r>
            <a:endParaRPr sz="12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El cálculo se realiza en base a la cantidad de vacantes que se pretende programar.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 rot="10800000">
            <a:off x="3162300" y="-6125"/>
            <a:ext cx="598170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</p:sp>
      <p:grpSp>
        <p:nvGrpSpPr>
          <p:cNvPr id="117" name="Google Shape;117;p18"/>
          <p:cNvGrpSpPr/>
          <p:nvPr/>
        </p:nvGrpSpPr>
        <p:grpSpPr>
          <a:xfrm rot="-1985685">
            <a:off x="4772406" y="3046679"/>
            <a:ext cx="866945" cy="2030403"/>
            <a:chOff x="-1435027" y="1362018"/>
            <a:chExt cx="944104" cy="2598443"/>
          </a:xfrm>
        </p:grpSpPr>
        <p:sp>
          <p:nvSpPr>
            <p:cNvPr id="118" name="Google Shape;118;p18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-1435012" y="3458706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8"/>
          <p:cNvSpPr/>
          <p:nvPr/>
        </p:nvSpPr>
        <p:spPr>
          <a:xfrm rot="766">
            <a:off x="251925" y="1100150"/>
            <a:ext cx="4036500" cy="3482700"/>
          </a:xfrm>
          <a:prstGeom prst="rect">
            <a:avLst/>
          </a:prstGeom>
          <a:noFill/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Cantidad de dinero que recibe una empresa por la venta de sus productos o por la prestación de servicios.</a:t>
            </a:r>
            <a:endParaRPr sz="16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 </a:t>
            </a:r>
            <a:endParaRPr sz="11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 rot="-3181">
            <a:off x="2788649" y="287450"/>
            <a:ext cx="3566702" cy="81060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FFFF"/>
                </a:solidFill>
                <a:latin typeface="Coiny"/>
                <a:ea typeface="Coiny"/>
                <a:cs typeface="Coiny"/>
                <a:sym typeface="Coiny"/>
              </a:rPr>
              <a:t>INGRESOS</a:t>
            </a:r>
            <a:endParaRPr>
              <a:solidFill>
                <a:srgbClr val="00FFFF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660250" y="1071750"/>
            <a:ext cx="4565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>
                <a:highlight>
                  <a:srgbClr val="FFD966"/>
                </a:highlight>
                <a:latin typeface="Spectral"/>
                <a:ea typeface="Spectral"/>
                <a:cs typeface="Spectral"/>
                <a:sym typeface="Spectral"/>
              </a:rPr>
              <a:t>Ingreso = Costo del curso x N° de vacantes</a:t>
            </a:r>
            <a:endParaRPr sz="1600" b="1" i="1">
              <a:highlight>
                <a:srgbClr val="FFD966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347050" y="185925"/>
            <a:ext cx="63705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SERVICIO #01: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 b="1">
                <a:latin typeface="Courier New"/>
                <a:ea typeface="Courier New"/>
                <a:cs typeface="Courier New"/>
                <a:sym typeface="Courier New"/>
              </a:rPr>
              <a:t>INGRESO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l="27376" t="32761" r="23692" b="30836"/>
          <a:stretch/>
        </p:blipFill>
        <p:spPr>
          <a:xfrm>
            <a:off x="785650" y="1205875"/>
            <a:ext cx="7572701" cy="30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-3075" y="-7800"/>
            <a:ext cx="6881946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D9D2E9"/>
          </a:solidFill>
          <a:ln>
            <a:noFill/>
          </a:ln>
        </p:spPr>
      </p:sp>
      <p:grpSp>
        <p:nvGrpSpPr>
          <p:cNvPr id="154" name="Google Shape;154;p20"/>
          <p:cNvGrpSpPr/>
          <p:nvPr/>
        </p:nvGrpSpPr>
        <p:grpSpPr>
          <a:xfrm>
            <a:off x="8398046" y="3832849"/>
            <a:ext cx="587610" cy="1310655"/>
            <a:chOff x="-1435027" y="1362018"/>
            <a:chExt cx="944104" cy="2598443"/>
          </a:xfrm>
        </p:grpSpPr>
        <p:sp>
          <p:nvSpPr>
            <p:cNvPr id="155" name="Google Shape;155;p20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-1435012" y="3458706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20"/>
          <p:cNvGrpSpPr/>
          <p:nvPr/>
        </p:nvGrpSpPr>
        <p:grpSpPr>
          <a:xfrm>
            <a:off x="213544" y="3632728"/>
            <a:ext cx="839145" cy="1510854"/>
            <a:chOff x="-1449485" y="3330462"/>
            <a:chExt cx="839145" cy="1510854"/>
          </a:xfrm>
        </p:grpSpPr>
        <p:sp>
          <p:nvSpPr>
            <p:cNvPr id="178" name="Google Shape;178;p20"/>
            <p:cNvSpPr/>
            <p:nvPr/>
          </p:nvSpPr>
          <p:spPr>
            <a:xfrm>
              <a:off x="-1132920" y="3598363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-1132920" y="3864101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-1132920" y="4129840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-1132920" y="4395578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-1132920" y="4661317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-1449485" y="3863627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-1449485" y="4129365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-1449485" y="4395103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-1449485" y="4660842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-818240" y="3330462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-818240" y="3596201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-818240" y="3861939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-818240" y="4127678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-818240" y="4393416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-818240" y="4659154"/>
              <a:ext cx="207900" cy="1800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20"/>
          <p:cNvSpPr/>
          <p:nvPr/>
        </p:nvSpPr>
        <p:spPr>
          <a:xfrm rot="-3259">
            <a:off x="2672999" y="487236"/>
            <a:ext cx="3798002" cy="67260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 smtClean="0">
                <a:solidFill>
                  <a:srgbClr val="00FFFF"/>
                </a:solidFill>
                <a:latin typeface="Coiny"/>
                <a:ea typeface="Coiny"/>
                <a:cs typeface="Coiny"/>
                <a:sym typeface="Coiny"/>
              </a:rPr>
              <a:t>REMUNERACIÓN AL PROFESOR</a:t>
            </a:r>
            <a:endParaRPr b="1" dirty="0">
              <a:solidFill>
                <a:srgbClr val="00FFFF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5048025" y="2191963"/>
            <a:ext cx="40341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 dirty="0">
                <a:highlight>
                  <a:srgbClr val="FFD966"/>
                </a:highlight>
                <a:latin typeface="Spectral"/>
                <a:ea typeface="Spectral"/>
                <a:cs typeface="Spectral"/>
                <a:sym typeface="Spectral"/>
              </a:rPr>
              <a:t>Remuneración = Pago por hora x Duración </a:t>
            </a:r>
            <a:endParaRPr sz="1600" b="1" i="1" dirty="0">
              <a:highlight>
                <a:srgbClr val="FFD966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272675" y="1871100"/>
            <a:ext cx="4226400" cy="1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Es la remuneración que se entrega a los docentes en función al valor de la hora de trabajo por el número de horas trabajadas.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/>
        </p:nvSpPr>
        <p:spPr>
          <a:xfrm>
            <a:off x="359425" y="198300"/>
            <a:ext cx="5825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SERVICIO #02:</a:t>
            </a:r>
            <a:r>
              <a:rPr lang="e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REMUNERACIÓN AL PROFESOR</a:t>
            </a:r>
            <a:endParaRPr dirty="0"/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l="23176" t="42732" r="21522" b="20470"/>
          <a:stretch/>
        </p:blipFill>
        <p:spPr>
          <a:xfrm>
            <a:off x="770700" y="1087575"/>
            <a:ext cx="7602599" cy="3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 rot="10800000" flipH="1">
            <a:off x="0" y="-6131"/>
            <a:ext cx="737424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C8EDF3"/>
          </a:solidFill>
          <a:ln>
            <a:noFill/>
          </a:ln>
        </p:spPr>
      </p:sp>
      <p:grpSp>
        <p:nvGrpSpPr>
          <p:cNvPr id="207" name="Google Shape;207;p22"/>
          <p:cNvGrpSpPr/>
          <p:nvPr/>
        </p:nvGrpSpPr>
        <p:grpSpPr>
          <a:xfrm rot="5399459" flipH="1">
            <a:off x="7874371" y="3904618"/>
            <a:ext cx="599412" cy="1649232"/>
            <a:chOff x="-1435027" y="1362018"/>
            <a:chExt cx="944104" cy="2598443"/>
          </a:xfrm>
        </p:grpSpPr>
        <p:sp>
          <p:nvSpPr>
            <p:cNvPr id="208" name="Google Shape;208;p22"/>
            <p:cNvSpPr/>
            <p:nvPr/>
          </p:nvSpPr>
          <p:spPr>
            <a:xfrm>
              <a:off x="-1079594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-1079594" y="196296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-1079594" y="226221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-1079594" y="256147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-1079594" y="286073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-1079594" y="315998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-1079594" y="34592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-1435012" y="19624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-1435012" y="22616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-1435012" y="256094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-1435012" y="28601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-1435012" y="31594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-1435012" y="3458706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-1435012" y="3757961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-725224" y="136201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-725224" y="1661273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725224" y="196052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-725224" y="2259784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-725224" y="2559039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-725224" y="2858295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-725224" y="3157550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-1435027" y="1663708"/>
              <a:ext cx="234300" cy="2025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43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2"/>
          <p:cNvSpPr/>
          <p:nvPr/>
        </p:nvSpPr>
        <p:spPr>
          <a:xfrm rot="-3259">
            <a:off x="2672849" y="103002"/>
            <a:ext cx="3798002" cy="5538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FFFF"/>
                </a:solidFill>
                <a:latin typeface="Coiny"/>
                <a:ea typeface="Coiny"/>
                <a:cs typeface="Coiny"/>
                <a:sym typeface="Coiny"/>
              </a:rPr>
              <a:t>PUBLICIDAD</a:t>
            </a:r>
            <a:endParaRPr b="1">
              <a:solidFill>
                <a:srgbClr val="00FFFF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210700" y="852200"/>
            <a:ext cx="37986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/>
              <a:t>·</a:t>
            </a:r>
            <a:r>
              <a:rPr lang="es" sz="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s"/>
              <a:t>s una forma de comunicación que intenta incrementar el consumo de un producto o servicio, insertar una nueva marca o producto dentro del mercado de consumo, mejorar la imagen de una marca o reposicionar un producto o marca en la mente de un consumidor. Esto se lleva a cabo mediante campañas publicitarias que se difunden en los medios de comunicación siguiendo un plan de comunicación preestablecido.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través de la investigación y el análisis se pondrá desde el punto de vista del vendedor, desarrollar un mensaje adecuado para una porción del público de un medio. 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4400650" y="1997138"/>
            <a:ext cx="4598100" cy="1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>
                <a:highlight>
                  <a:srgbClr val="B6D7A8"/>
                </a:highlight>
                <a:latin typeface="Spectral"/>
                <a:ea typeface="Spectral"/>
                <a:cs typeface="Spectral"/>
                <a:sym typeface="Spectral"/>
              </a:rPr>
              <a:t>Publicidad = Ingreso Bruto * 7%</a:t>
            </a:r>
            <a:endParaRPr sz="1600" b="1" i="1">
              <a:highlight>
                <a:srgbClr val="B6D7A8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>
                <a:highlight>
                  <a:srgbClr val="FFD966"/>
                </a:highlight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600" b="1" i="1">
              <a:highlight>
                <a:srgbClr val="FFD966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>
                <a:highlight>
                  <a:srgbClr val="FFD966"/>
                </a:highlight>
                <a:latin typeface="Spectral"/>
                <a:ea typeface="Spectral"/>
                <a:cs typeface="Spectral"/>
                <a:sym typeface="Spectral"/>
              </a:rPr>
              <a:t>Publicidad = Costo del curso * N° de vacantes * 7%</a:t>
            </a:r>
            <a:endParaRPr sz="1600" b="1" i="1">
              <a:highlight>
                <a:srgbClr val="FFD966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DF3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/>
        </p:nvSpPr>
        <p:spPr>
          <a:xfrm>
            <a:off x="347025" y="285050"/>
            <a:ext cx="77463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SERVICIO #03:</a:t>
            </a: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 b="1">
                <a:latin typeface="Courier New"/>
                <a:ea typeface="Courier New"/>
                <a:cs typeface="Courier New"/>
                <a:sym typeface="Courier New"/>
              </a:rPr>
              <a:t>PUBLICIDAD</a:t>
            </a:r>
            <a:endParaRPr/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l="26835" t="39391" r="22608" b="29389"/>
          <a:stretch/>
        </p:blipFill>
        <p:spPr>
          <a:xfrm>
            <a:off x="854075" y="1276600"/>
            <a:ext cx="7435848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B2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rot="10800000">
            <a:off x="3309450" y="-6131"/>
            <a:ext cx="5834550" cy="5159131"/>
          </a:xfrm>
          <a:custGeom>
            <a:avLst/>
            <a:gdLst/>
            <a:ahLst/>
            <a:cxnLst/>
            <a:rect l="l" t="t" r="r" b="b"/>
            <a:pathLst>
              <a:path w="239268" h="205359" extrusionOk="0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F9CB9C"/>
          </a:solidFill>
          <a:ln>
            <a:noFill/>
          </a:ln>
        </p:spPr>
      </p:sp>
      <p:sp>
        <p:nvSpPr>
          <p:cNvPr id="244" name="Google Shape;244;p24"/>
          <p:cNvSpPr/>
          <p:nvPr/>
        </p:nvSpPr>
        <p:spPr>
          <a:xfrm rot="-3259">
            <a:off x="2672999" y="350877"/>
            <a:ext cx="3798002" cy="5538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FFFF"/>
                </a:solidFill>
                <a:latin typeface="Coiny"/>
                <a:ea typeface="Coiny"/>
                <a:cs typeface="Coiny"/>
                <a:sym typeface="Coiny"/>
              </a:rPr>
              <a:t>LOGÍSTICA</a:t>
            </a:r>
            <a:endParaRPr b="1">
              <a:solidFill>
                <a:srgbClr val="00FFFF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260325" y="1543038"/>
            <a:ext cx="3978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Las empresas se enfoca en el diseño y la producción de sus productos y servicios para satisfacer las necesidades de sus consumidores, si esos productos no llegan a los consumidores, el negocio fallará. Ese es el gran papel que juega la logística.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4437025" y="2020200"/>
            <a:ext cx="4623000" cy="11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>
                <a:highlight>
                  <a:srgbClr val="B6D7A8"/>
                </a:highlight>
                <a:latin typeface="Spectral"/>
                <a:ea typeface="Spectral"/>
                <a:cs typeface="Spectral"/>
                <a:sym typeface="Spectral"/>
              </a:rPr>
              <a:t>Logística = Ingreso Bruto * 8%</a:t>
            </a:r>
            <a:endParaRPr sz="1600" b="1" i="1">
              <a:highlight>
                <a:srgbClr val="B6D7A8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highlight>
                  <a:srgbClr val="B6D7A8"/>
                </a:highlight>
              </a:rPr>
              <a:t> </a:t>
            </a:r>
            <a:endParaRPr sz="1600">
              <a:highlight>
                <a:srgbClr val="B6D7A8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1">
                <a:highlight>
                  <a:srgbClr val="FFD966"/>
                </a:highlight>
                <a:latin typeface="Spectral"/>
                <a:ea typeface="Spectral"/>
                <a:cs typeface="Spectral"/>
                <a:sym typeface="Spectral"/>
              </a:rPr>
              <a:t>Logística= Costo del curso * N° de vacantes * 8%</a:t>
            </a:r>
            <a:endParaRPr sz="1600" b="1" i="1">
              <a:highlight>
                <a:srgbClr val="FFD966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743</Words>
  <Application>Microsoft Office PowerPoint</Application>
  <PresentationFormat>Presentación en pantalla (16:9)</PresentationFormat>
  <Paragraphs>88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8" baseType="lpstr">
      <vt:lpstr>Spectral</vt:lpstr>
      <vt:lpstr>Comfortaa</vt:lpstr>
      <vt:lpstr>Arial</vt:lpstr>
      <vt:lpstr>Times New Roman</vt:lpstr>
      <vt:lpstr>Roboto</vt:lpstr>
      <vt:lpstr>Courier New</vt:lpstr>
      <vt:lpstr>Comfortaa Regular</vt:lpstr>
      <vt:lpstr>Comic Sans MS</vt:lpstr>
      <vt:lpstr>Coiny</vt:lpstr>
      <vt:lpstr>Simple Dark</vt:lpstr>
      <vt:lpstr>Custom</vt:lpstr>
      <vt:lpstr>FUNDAMENTO DE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PROGRAMACIÓN</dc:title>
  <cp:lastModifiedBy>soporte</cp:lastModifiedBy>
  <cp:revision>2</cp:revision>
  <dcterms:modified xsi:type="dcterms:W3CDTF">2019-07-05T14:59:49Z</dcterms:modified>
</cp:coreProperties>
</file>