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9"/>
  </p:notesMasterIdLst>
  <p:handoutMasterIdLst>
    <p:handoutMasterId r:id="rId20"/>
  </p:handoutMasterIdLst>
  <p:sldIdLst>
    <p:sldId id="256" r:id="rId2"/>
    <p:sldId id="367" r:id="rId3"/>
    <p:sldId id="629" r:id="rId4"/>
    <p:sldId id="475" r:id="rId5"/>
    <p:sldId id="458" r:id="rId6"/>
    <p:sldId id="567" r:id="rId7"/>
    <p:sldId id="568" r:id="rId8"/>
    <p:sldId id="621" r:id="rId9"/>
    <p:sldId id="623" r:id="rId10"/>
    <p:sldId id="631" r:id="rId11"/>
    <p:sldId id="632" r:id="rId12"/>
    <p:sldId id="630" r:id="rId13"/>
    <p:sldId id="628" r:id="rId14"/>
    <p:sldId id="633" r:id="rId15"/>
    <p:sldId id="608" r:id="rId16"/>
    <p:sldId id="610" r:id="rId17"/>
    <p:sldId id="325" r:id="rId18"/>
  </p:sldIdLst>
  <p:sldSz cx="12192000" cy="6858000"/>
  <p:notesSz cx="6858000" cy="9144000"/>
  <p:custDataLst>
    <p:tags r:id="rId21"/>
  </p:custDataLst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1745"/>
  </p:normalViewPr>
  <p:slideViewPr>
    <p:cSldViewPr snapToGrid="0" snapToObjects="1">
      <p:cViewPr varScale="1">
        <p:scale>
          <a:sx n="80" d="100"/>
          <a:sy n="80" d="100"/>
        </p:scale>
        <p:origin x="8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8C13A9-5656-4B9A-A107-5245AD53175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s-ES"/>
        </a:p>
      </dgm:t>
    </dgm:pt>
    <dgm:pt modelId="{2ADC7E0F-953B-4F0B-8E87-65C8E2FEA175}">
      <dgm:prSet/>
      <dgm:spPr/>
      <dgm:t>
        <a:bodyPr/>
        <a:lstStyle/>
        <a:p>
          <a:pPr rtl="0"/>
          <a:r>
            <a:rPr lang="es-PE" smtClean="0"/>
            <a:t>Explique el procedimiento de la creación de un módulo</a:t>
          </a:r>
          <a:endParaRPr lang="es-PE"/>
        </a:p>
      </dgm:t>
    </dgm:pt>
    <dgm:pt modelId="{9FEACD61-3072-4D21-8032-171E4358DB5E}" type="parTrans" cxnId="{40EC5E51-45A3-42A0-91EF-A693BEB19716}">
      <dgm:prSet/>
      <dgm:spPr/>
      <dgm:t>
        <a:bodyPr/>
        <a:lstStyle/>
        <a:p>
          <a:endParaRPr lang="es-ES"/>
        </a:p>
      </dgm:t>
    </dgm:pt>
    <dgm:pt modelId="{A24FB93A-462C-422B-B5FA-D01B0DC592AA}" type="sibTrans" cxnId="{40EC5E51-45A3-42A0-91EF-A693BEB19716}">
      <dgm:prSet/>
      <dgm:spPr/>
      <dgm:t>
        <a:bodyPr/>
        <a:lstStyle/>
        <a:p>
          <a:endParaRPr lang="es-ES"/>
        </a:p>
      </dgm:t>
    </dgm:pt>
    <dgm:pt modelId="{1CBB4EAE-F20B-4891-A4A3-A16916C1D057}">
      <dgm:prSet/>
      <dgm:spPr/>
      <dgm:t>
        <a:bodyPr/>
        <a:lstStyle/>
        <a:p>
          <a:pPr rtl="0"/>
          <a:r>
            <a:rPr lang="es-PE" smtClean="0"/>
            <a:t>Debata a cerca de la importancia de la creación de módulos en el lenguaje de programación</a:t>
          </a:r>
          <a:endParaRPr lang="es-PE"/>
        </a:p>
      </dgm:t>
    </dgm:pt>
    <dgm:pt modelId="{903A8E5B-94B8-409E-9A64-63E806FEC61D}" type="parTrans" cxnId="{3F6C203D-DBEF-4B62-B45A-0FE3328DBDAB}">
      <dgm:prSet/>
      <dgm:spPr/>
      <dgm:t>
        <a:bodyPr/>
        <a:lstStyle/>
        <a:p>
          <a:endParaRPr lang="es-ES"/>
        </a:p>
      </dgm:t>
    </dgm:pt>
    <dgm:pt modelId="{09F8C49E-95A5-4CE6-ABC7-0F8CC4B03E53}" type="sibTrans" cxnId="{3F6C203D-DBEF-4B62-B45A-0FE3328DBDAB}">
      <dgm:prSet/>
      <dgm:spPr/>
      <dgm:t>
        <a:bodyPr/>
        <a:lstStyle/>
        <a:p>
          <a:endParaRPr lang="es-ES"/>
        </a:p>
      </dgm:t>
    </dgm:pt>
    <dgm:pt modelId="{9041EDE7-4F74-4A8D-B416-695396F6B6F7}" type="pres">
      <dgm:prSet presAssocID="{3A8C13A9-5656-4B9A-A107-5245AD531752}" presName="linear" presStyleCnt="0">
        <dgm:presLayoutVars>
          <dgm:animLvl val="lvl"/>
          <dgm:resizeHandles val="exact"/>
        </dgm:presLayoutVars>
      </dgm:prSet>
      <dgm:spPr/>
    </dgm:pt>
    <dgm:pt modelId="{D663DB6F-1E6A-4B89-B506-A9BAA7F695AB}" type="pres">
      <dgm:prSet presAssocID="{2ADC7E0F-953B-4F0B-8E87-65C8E2FEA17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A031755-EFCF-4000-ACF3-79D091900196}" type="pres">
      <dgm:prSet presAssocID="{A24FB93A-462C-422B-B5FA-D01B0DC592AA}" presName="spacer" presStyleCnt="0"/>
      <dgm:spPr/>
    </dgm:pt>
    <dgm:pt modelId="{A5C63522-4EB6-48D2-A35B-8671A991287B}" type="pres">
      <dgm:prSet presAssocID="{1CBB4EAE-F20B-4891-A4A3-A16916C1D05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11909DB-5931-4A10-8028-32C16DAB4FDF}" type="presOf" srcId="{2ADC7E0F-953B-4F0B-8E87-65C8E2FEA175}" destId="{D663DB6F-1E6A-4B89-B506-A9BAA7F695AB}" srcOrd="0" destOrd="0" presId="urn:microsoft.com/office/officeart/2005/8/layout/vList2"/>
    <dgm:cxn modelId="{3B0B4121-E048-4D8F-BF20-14E9ABFF7780}" type="presOf" srcId="{1CBB4EAE-F20B-4891-A4A3-A16916C1D057}" destId="{A5C63522-4EB6-48D2-A35B-8671A991287B}" srcOrd="0" destOrd="0" presId="urn:microsoft.com/office/officeart/2005/8/layout/vList2"/>
    <dgm:cxn modelId="{840DBD01-F8CE-4363-97B0-160587262D2E}" type="presOf" srcId="{3A8C13A9-5656-4B9A-A107-5245AD531752}" destId="{9041EDE7-4F74-4A8D-B416-695396F6B6F7}" srcOrd="0" destOrd="0" presId="urn:microsoft.com/office/officeart/2005/8/layout/vList2"/>
    <dgm:cxn modelId="{40EC5E51-45A3-42A0-91EF-A693BEB19716}" srcId="{3A8C13A9-5656-4B9A-A107-5245AD531752}" destId="{2ADC7E0F-953B-4F0B-8E87-65C8E2FEA175}" srcOrd="0" destOrd="0" parTransId="{9FEACD61-3072-4D21-8032-171E4358DB5E}" sibTransId="{A24FB93A-462C-422B-B5FA-D01B0DC592AA}"/>
    <dgm:cxn modelId="{3F6C203D-DBEF-4B62-B45A-0FE3328DBDAB}" srcId="{3A8C13A9-5656-4B9A-A107-5245AD531752}" destId="{1CBB4EAE-F20B-4891-A4A3-A16916C1D057}" srcOrd="1" destOrd="0" parTransId="{903A8E5B-94B8-409E-9A64-63E806FEC61D}" sibTransId="{09F8C49E-95A5-4CE6-ABC7-0F8CC4B03E53}"/>
    <dgm:cxn modelId="{5130472B-C32D-43CD-AD7D-FD6A4178541F}" type="presParOf" srcId="{9041EDE7-4F74-4A8D-B416-695396F6B6F7}" destId="{D663DB6F-1E6A-4B89-B506-A9BAA7F695AB}" srcOrd="0" destOrd="0" presId="urn:microsoft.com/office/officeart/2005/8/layout/vList2"/>
    <dgm:cxn modelId="{A48485C0-9BC5-4359-BD37-FF687CC606AD}" type="presParOf" srcId="{9041EDE7-4F74-4A8D-B416-695396F6B6F7}" destId="{4A031755-EFCF-4000-ACF3-79D091900196}" srcOrd="1" destOrd="0" presId="urn:microsoft.com/office/officeart/2005/8/layout/vList2"/>
    <dgm:cxn modelId="{9670DE26-7837-4C46-8D58-F823480A8F40}" type="presParOf" srcId="{9041EDE7-4F74-4A8D-B416-695396F6B6F7}" destId="{A5C63522-4EB6-48D2-A35B-8671A991287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B66028-2B75-4838-9E82-210681AFCD23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s-ES"/>
        </a:p>
      </dgm:t>
    </dgm:pt>
    <dgm:pt modelId="{ACCB2E81-FB51-4EFC-B3D1-44DC6418ADD4}">
      <dgm:prSet/>
      <dgm:spPr/>
      <dgm:t>
        <a:bodyPr/>
        <a:lstStyle/>
        <a:p>
          <a:pPr rtl="0"/>
          <a:r>
            <a:rPr lang="es-ES" smtClean="0"/>
            <a:t>Las librerías o archivos de cabecera en lenguaje C, son los que contienen o almacenan funciones que realizan operaciones y cálculos de uso frecuente  y son parte de cada compilador</a:t>
          </a:r>
          <a:r>
            <a:rPr lang="es-PE" smtClean="0"/>
            <a:t/>
          </a:r>
          <a:br>
            <a:rPr lang="es-PE" smtClean="0"/>
          </a:br>
          <a:endParaRPr lang="es-PE"/>
        </a:p>
      </dgm:t>
    </dgm:pt>
    <dgm:pt modelId="{9531219F-39AC-4C61-9BFA-2B6E0C751105}" type="parTrans" cxnId="{74B305A7-3EEF-4A3B-A6B8-5AEE797C2378}">
      <dgm:prSet/>
      <dgm:spPr/>
      <dgm:t>
        <a:bodyPr/>
        <a:lstStyle/>
        <a:p>
          <a:endParaRPr lang="es-ES"/>
        </a:p>
      </dgm:t>
    </dgm:pt>
    <dgm:pt modelId="{1B119E0A-4D54-4A48-9088-EE8C576F9FC0}" type="sibTrans" cxnId="{74B305A7-3EEF-4A3B-A6B8-5AEE797C2378}">
      <dgm:prSet/>
      <dgm:spPr/>
      <dgm:t>
        <a:bodyPr/>
        <a:lstStyle/>
        <a:p>
          <a:endParaRPr lang="es-ES"/>
        </a:p>
      </dgm:t>
    </dgm:pt>
    <dgm:pt modelId="{2CAE4E7A-86F5-45EF-B166-FB556164064F}" type="pres">
      <dgm:prSet presAssocID="{E3B66028-2B75-4838-9E82-210681AFCD23}" presName="linear" presStyleCnt="0">
        <dgm:presLayoutVars>
          <dgm:animLvl val="lvl"/>
          <dgm:resizeHandles val="exact"/>
        </dgm:presLayoutVars>
      </dgm:prSet>
      <dgm:spPr/>
    </dgm:pt>
    <dgm:pt modelId="{763250DA-DA6E-489D-B962-B0B0B4F13A51}" type="pres">
      <dgm:prSet presAssocID="{ACCB2E81-FB51-4EFC-B3D1-44DC6418ADD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C10F0E3-7345-4071-B177-BE9D646CC15B}" type="presOf" srcId="{ACCB2E81-FB51-4EFC-B3D1-44DC6418ADD4}" destId="{763250DA-DA6E-489D-B962-B0B0B4F13A51}" srcOrd="0" destOrd="0" presId="urn:microsoft.com/office/officeart/2005/8/layout/vList2"/>
    <dgm:cxn modelId="{74B305A7-3EEF-4A3B-A6B8-5AEE797C2378}" srcId="{E3B66028-2B75-4838-9E82-210681AFCD23}" destId="{ACCB2E81-FB51-4EFC-B3D1-44DC6418ADD4}" srcOrd="0" destOrd="0" parTransId="{9531219F-39AC-4C61-9BFA-2B6E0C751105}" sibTransId="{1B119E0A-4D54-4A48-9088-EE8C576F9FC0}"/>
    <dgm:cxn modelId="{03C5E0F3-C817-4D23-BAD1-90EDD571EED9}" type="presOf" srcId="{E3B66028-2B75-4838-9E82-210681AFCD23}" destId="{2CAE4E7A-86F5-45EF-B166-FB556164064F}" srcOrd="0" destOrd="0" presId="urn:microsoft.com/office/officeart/2005/8/layout/vList2"/>
    <dgm:cxn modelId="{723E8532-747A-4D44-93FB-7F3958156C69}" type="presParOf" srcId="{2CAE4E7A-86F5-45EF-B166-FB556164064F}" destId="{763250DA-DA6E-489D-B962-B0B0B4F13A5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AB5FCC-65E9-4455-8589-1B43C1330C98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7BAC8DE9-8229-4D9F-AB0C-410B64B20738}">
      <dgm:prSet/>
      <dgm:spPr/>
      <dgm:t>
        <a:bodyPr/>
        <a:lstStyle/>
        <a:p>
          <a:pPr rtl="0"/>
          <a:r>
            <a:rPr lang="es-ES" b="1" dirty="0" smtClean="0"/>
            <a:t>#</a:t>
          </a:r>
          <a:r>
            <a:rPr lang="es-ES" b="1" dirty="0" err="1" smtClean="0"/>
            <a:t>include</a:t>
          </a:r>
          <a:r>
            <a:rPr lang="es-ES" b="1" dirty="0" smtClean="0"/>
            <a:t>&lt;</a:t>
          </a:r>
          <a:r>
            <a:rPr lang="es-ES" b="1" dirty="0" err="1" smtClean="0"/>
            <a:t>stdlib.h</a:t>
          </a:r>
          <a:r>
            <a:rPr lang="es-ES" b="1" dirty="0" smtClean="0"/>
            <a:t>&gt;: </a:t>
          </a:r>
          <a:r>
            <a:rPr lang="es-ES" dirty="0" smtClean="0"/>
            <a:t>Se utiliza para la conversión numérica, generación de números aleatorios, búsquedas y ordenación, gestión de memoria y tareas similares. </a:t>
          </a:r>
          <a:r>
            <a:rPr lang="es-PE" dirty="0" smtClean="0"/>
            <a:t> </a:t>
          </a:r>
          <a:endParaRPr lang="es-PE" dirty="0"/>
        </a:p>
      </dgm:t>
    </dgm:pt>
    <dgm:pt modelId="{ACC5D3D7-61F5-42B2-AA6E-EED84F4F9FE2}" type="parTrans" cxnId="{2367C485-911C-40FA-9D92-53C8A20E10C7}">
      <dgm:prSet/>
      <dgm:spPr/>
      <dgm:t>
        <a:bodyPr/>
        <a:lstStyle/>
        <a:p>
          <a:endParaRPr lang="es-ES"/>
        </a:p>
      </dgm:t>
    </dgm:pt>
    <dgm:pt modelId="{C93AAD20-B6AA-488B-A332-93FC11941D27}" type="sibTrans" cxnId="{2367C485-911C-40FA-9D92-53C8A20E10C7}">
      <dgm:prSet/>
      <dgm:spPr/>
      <dgm:t>
        <a:bodyPr/>
        <a:lstStyle/>
        <a:p>
          <a:endParaRPr lang="es-ES"/>
        </a:p>
      </dgm:t>
    </dgm:pt>
    <dgm:pt modelId="{7626E68B-7006-47F9-A81F-33DBB8517ADE}" type="pres">
      <dgm:prSet presAssocID="{17AB5FCC-65E9-4455-8589-1B43C1330C98}" presName="linear" presStyleCnt="0">
        <dgm:presLayoutVars>
          <dgm:animLvl val="lvl"/>
          <dgm:resizeHandles val="exact"/>
        </dgm:presLayoutVars>
      </dgm:prSet>
      <dgm:spPr/>
    </dgm:pt>
    <dgm:pt modelId="{6FC856D0-6DC8-44D5-835F-503EA3925CFF}" type="pres">
      <dgm:prSet presAssocID="{7BAC8DE9-8229-4D9F-AB0C-410B64B2073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367C485-911C-40FA-9D92-53C8A20E10C7}" srcId="{17AB5FCC-65E9-4455-8589-1B43C1330C98}" destId="{7BAC8DE9-8229-4D9F-AB0C-410B64B20738}" srcOrd="0" destOrd="0" parTransId="{ACC5D3D7-61F5-42B2-AA6E-EED84F4F9FE2}" sibTransId="{C93AAD20-B6AA-488B-A332-93FC11941D27}"/>
    <dgm:cxn modelId="{D27671F0-AB23-4941-B1BC-C60889BEF45A}" type="presOf" srcId="{17AB5FCC-65E9-4455-8589-1B43C1330C98}" destId="{7626E68B-7006-47F9-A81F-33DBB8517ADE}" srcOrd="0" destOrd="0" presId="urn:microsoft.com/office/officeart/2005/8/layout/vList2"/>
    <dgm:cxn modelId="{0D414B03-05C7-4780-8816-043249D8DE82}" type="presOf" srcId="{7BAC8DE9-8229-4D9F-AB0C-410B64B20738}" destId="{6FC856D0-6DC8-44D5-835F-503EA3925CFF}" srcOrd="0" destOrd="0" presId="urn:microsoft.com/office/officeart/2005/8/layout/vList2"/>
    <dgm:cxn modelId="{EE933748-2859-4F08-A8E5-9F3DE562290E}" type="presParOf" srcId="{7626E68B-7006-47F9-A81F-33DBB8517ADE}" destId="{6FC856D0-6DC8-44D5-835F-503EA3925CF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E4FA3E-BD2C-435A-BA2C-29BB8F46FE52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s-ES"/>
        </a:p>
      </dgm:t>
    </dgm:pt>
    <dgm:pt modelId="{4FE941E0-BCE6-42C8-8D62-34C14C136433}">
      <dgm:prSet/>
      <dgm:spPr/>
      <dgm:t>
        <a:bodyPr/>
        <a:lstStyle/>
        <a:p>
          <a:pPr rtl="0"/>
          <a:r>
            <a:rPr lang="es-PE" dirty="0" smtClean="0"/>
            <a:t>#</a:t>
          </a:r>
          <a:r>
            <a:rPr lang="es-PE" dirty="0" err="1" smtClean="0"/>
            <a:t>include</a:t>
          </a:r>
          <a:r>
            <a:rPr lang="es-PE" dirty="0" smtClean="0"/>
            <a:t>&lt;</a:t>
          </a:r>
          <a:r>
            <a:rPr lang="es-PE" dirty="0" err="1" smtClean="0"/>
            <a:t>ctype.h</a:t>
          </a:r>
          <a:r>
            <a:rPr lang="es-PE" dirty="0" smtClean="0"/>
            <a:t>&gt;: contiene varias funciones para comprobación de tipos y transformación de caracteres</a:t>
          </a:r>
          <a:endParaRPr lang="es-PE" dirty="0"/>
        </a:p>
      </dgm:t>
    </dgm:pt>
    <dgm:pt modelId="{795B4F2D-43C4-4990-936C-BD366769E93B}" type="parTrans" cxnId="{B60FD4D2-2506-4924-BF46-1DC0EE494F5D}">
      <dgm:prSet/>
      <dgm:spPr/>
      <dgm:t>
        <a:bodyPr/>
        <a:lstStyle/>
        <a:p>
          <a:endParaRPr lang="es-ES"/>
        </a:p>
      </dgm:t>
    </dgm:pt>
    <dgm:pt modelId="{B2BA805E-E5E4-423B-AC6E-791DC51677F7}" type="sibTrans" cxnId="{B60FD4D2-2506-4924-BF46-1DC0EE494F5D}">
      <dgm:prSet/>
      <dgm:spPr/>
      <dgm:t>
        <a:bodyPr/>
        <a:lstStyle/>
        <a:p>
          <a:endParaRPr lang="es-ES"/>
        </a:p>
      </dgm:t>
    </dgm:pt>
    <dgm:pt modelId="{29624E8B-B74F-4928-81ED-7E7B8DF8ED1A}" type="pres">
      <dgm:prSet presAssocID="{6CE4FA3E-BD2C-435A-BA2C-29BB8F46FE52}" presName="linear" presStyleCnt="0">
        <dgm:presLayoutVars>
          <dgm:animLvl val="lvl"/>
          <dgm:resizeHandles val="exact"/>
        </dgm:presLayoutVars>
      </dgm:prSet>
      <dgm:spPr/>
    </dgm:pt>
    <dgm:pt modelId="{025A8D2C-EB2B-4B20-9C9F-E408F564CA53}" type="pres">
      <dgm:prSet presAssocID="{4FE941E0-BCE6-42C8-8D62-34C14C13643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1421B0A-2EBA-4C98-874A-FE73B7E9C97D}" type="presOf" srcId="{6CE4FA3E-BD2C-435A-BA2C-29BB8F46FE52}" destId="{29624E8B-B74F-4928-81ED-7E7B8DF8ED1A}" srcOrd="0" destOrd="0" presId="urn:microsoft.com/office/officeart/2005/8/layout/vList2"/>
    <dgm:cxn modelId="{B60FD4D2-2506-4924-BF46-1DC0EE494F5D}" srcId="{6CE4FA3E-BD2C-435A-BA2C-29BB8F46FE52}" destId="{4FE941E0-BCE6-42C8-8D62-34C14C136433}" srcOrd="0" destOrd="0" parTransId="{795B4F2D-43C4-4990-936C-BD366769E93B}" sibTransId="{B2BA805E-E5E4-423B-AC6E-791DC51677F7}"/>
    <dgm:cxn modelId="{B823E8C1-AD5C-45CE-AC94-F4B192D2EDD0}" type="presOf" srcId="{4FE941E0-BCE6-42C8-8D62-34C14C136433}" destId="{025A8D2C-EB2B-4B20-9C9F-E408F564CA53}" srcOrd="0" destOrd="0" presId="urn:microsoft.com/office/officeart/2005/8/layout/vList2"/>
    <dgm:cxn modelId="{CC5A0908-81A8-4003-A026-C37876E6B961}" type="presParOf" srcId="{29624E8B-B74F-4928-81ED-7E7B8DF8ED1A}" destId="{025A8D2C-EB2B-4B20-9C9F-E408F564CA5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B50669-6237-4518-B63A-38A096CFBA0D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s-ES"/>
        </a:p>
      </dgm:t>
    </dgm:pt>
    <dgm:pt modelId="{9B42507C-3EFF-4399-9B7A-3AF087E62D67}">
      <dgm:prSet/>
      <dgm:spPr/>
      <dgm:t>
        <a:bodyPr/>
        <a:lstStyle/>
        <a:p>
          <a:pPr rtl="0"/>
          <a:r>
            <a:rPr lang="es-PE" smtClean="0"/>
            <a:t>#include&lt;math.h&gt;: contiene los prototipos de las funciones y otras definiciones para el uso y manipulación de funciones matemáticas.</a:t>
          </a:r>
          <a:endParaRPr lang="es-PE"/>
        </a:p>
      </dgm:t>
    </dgm:pt>
    <dgm:pt modelId="{BBF5F877-C091-4263-AA44-C038C2918945}" type="parTrans" cxnId="{136D812C-58AB-4616-B491-84605B755873}">
      <dgm:prSet/>
      <dgm:spPr/>
      <dgm:t>
        <a:bodyPr/>
        <a:lstStyle/>
        <a:p>
          <a:endParaRPr lang="es-ES"/>
        </a:p>
      </dgm:t>
    </dgm:pt>
    <dgm:pt modelId="{C75E7D55-BA48-4041-85D0-8668DE2B10FE}" type="sibTrans" cxnId="{136D812C-58AB-4616-B491-84605B755873}">
      <dgm:prSet/>
      <dgm:spPr/>
      <dgm:t>
        <a:bodyPr/>
        <a:lstStyle/>
        <a:p>
          <a:endParaRPr lang="es-ES"/>
        </a:p>
      </dgm:t>
    </dgm:pt>
    <dgm:pt modelId="{51EE3489-C3EF-4069-8F15-F3A41968115B}" type="pres">
      <dgm:prSet presAssocID="{D8B50669-6237-4518-B63A-38A096CFBA0D}" presName="linear" presStyleCnt="0">
        <dgm:presLayoutVars>
          <dgm:animLvl val="lvl"/>
          <dgm:resizeHandles val="exact"/>
        </dgm:presLayoutVars>
      </dgm:prSet>
      <dgm:spPr/>
    </dgm:pt>
    <dgm:pt modelId="{D5F3D386-4326-45BE-BB84-5D13DAC1AD4D}" type="pres">
      <dgm:prSet presAssocID="{9B42507C-3EFF-4399-9B7A-3AF087E62D6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723D7C8-AE8C-49A8-B0A6-FBA895775260}" type="presOf" srcId="{D8B50669-6237-4518-B63A-38A096CFBA0D}" destId="{51EE3489-C3EF-4069-8F15-F3A41968115B}" srcOrd="0" destOrd="0" presId="urn:microsoft.com/office/officeart/2005/8/layout/vList2"/>
    <dgm:cxn modelId="{8DA2AF00-9096-49C0-96A3-79BE31F21C41}" type="presOf" srcId="{9B42507C-3EFF-4399-9B7A-3AF087E62D67}" destId="{D5F3D386-4326-45BE-BB84-5D13DAC1AD4D}" srcOrd="0" destOrd="0" presId="urn:microsoft.com/office/officeart/2005/8/layout/vList2"/>
    <dgm:cxn modelId="{136D812C-58AB-4616-B491-84605B755873}" srcId="{D8B50669-6237-4518-B63A-38A096CFBA0D}" destId="{9B42507C-3EFF-4399-9B7A-3AF087E62D67}" srcOrd="0" destOrd="0" parTransId="{BBF5F877-C091-4263-AA44-C038C2918945}" sibTransId="{C75E7D55-BA48-4041-85D0-8668DE2B10FE}"/>
    <dgm:cxn modelId="{B4B71B66-3EC8-4FC5-AEDB-1716C5A253DC}" type="presParOf" srcId="{51EE3489-C3EF-4069-8F15-F3A41968115B}" destId="{D5F3D386-4326-45BE-BB84-5D13DAC1AD4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63DB6F-1E6A-4B89-B506-A9BAA7F695AB}">
      <dsp:nvSpPr>
        <dsp:cNvPr id="0" name=""/>
        <dsp:cNvSpPr/>
      </dsp:nvSpPr>
      <dsp:spPr>
        <a:xfrm>
          <a:off x="0" y="471812"/>
          <a:ext cx="8678779" cy="1352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400" kern="1200" smtClean="0"/>
            <a:t>Explique el procedimiento de la creación de un módulo</a:t>
          </a:r>
          <a:endParaRPr lang="es-PE" sz="3400" kern="1200"/>
        </a:p>
      </dsp:txBody>
      <dsp:txXfrm>
        <a:off x="66025" y="537837"/>
        <a:ext cx="8546729" cy="1220470"/>
      </dsp:txXfrm>
    </dsp:sp>
    <dsp:sp modelId="{A5C63522-4EB6-48D2-A35B-8671A991287B}">
      <dsp:nvSpPr>
        <dsp:cNvPr id="0" name=""/>
        <dsp:cNvSpPr/>
      </dsp:nvSpPr>
      <dsp:spPr>
        <a:xfrm>
          <a:off x="0" y="1922252"/>
          <a:ext cx="8678779" cy="13525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400" kern="1200" smtClean="0"/>
            <a:t>Debata a cerca de la importancia de la creación de módulos en el lenguaje de programación</a:t>
          </a:r>
          <a:endParaRPr lang="es-PE" sz="3400" kern="1200"/>
        </a:p>
      </dsp:txBody>
      <dsp:txXfrm>
        <a:off x="66025" y="1988277"/>
        <a:ext cx="8546729" cy="12204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250DA-DA6E-489D-B962-B0B0B4F13A51}">
      <dsp:nvSpPr>
        <dsp:cNvPr id="0" name=""/>
        <dsp:cNvSpPr/>
      </dsp:nvSpPr>
      <dsp:spPr>
        <a:xfrm>
          <a:off x="0" y="79328"/>
          <a:ext cx="5779168" cy="44015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300" kern="1200" smtClean="0"/>
            <a:t>Las librerías o archivos de cabecera en lenguaje C, son los que contienen o almacenan funciones que realizan operaciones y cálculos de uso frecuente  y son parte de cada compilador</a:t>
          </a:r>
          <a:r>
            <a:rPr lang="es-PE" sz="3300" kern="1200" smtClean="0"/>
            <a:t/>
          </a:r>
          <a:br>
            <a:rPr lang="es-PE" sz="3300" kern="1200" smtClean="0"/>
          </a:br>
          <a:endParaRPr lang="es-PE" sz="3300" kern="1200"/>
        </a:p>
      </dsp:txBody>
      <dsp:txXfrm>
        <a:off x="214865" y="294193"/>
        <a:ext cx="5349438" cy="39718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856D0-6DC8-44D5-835F-503EA3925CFF}">
      <dsp:nvSpPr>
        <dsp:cNvPr id="0" name=""/>
        <dsp:cNvSpPr/>
      </dsp:nvSpPr>
      <dsp:spPr>
        <a:xfrm>
          <a:off x="0" y="97888"/>
          <a:ext cx="10515600" cy="95471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#</a:t>
          </a:r>
          <a:r>
            <a:rPr lang="es-ES" sz="2400" b="1" kern="1200" dirty="0" err="1" smtClean="0"/>
            <a:t>include</a:t>
          </a:r>
          <a:r>
            <a:rPr lang="es-ES" sz="2400" b="1" kern="1200" dirty="0" smtClean="0"/>
            <a:t>&lt;</a:t>
          </a:r>
          <a:r>
            <a:rPr lang="es-ES" sz="2400" b="1" kern="1200" dirty="0" err="1" smtClean="0"/>
            <a:t>stdlib.h</a:t>
          </a:r>
          <a:r>
            <a:rPr lang="es-ES" sz="2400" b="1" kern="1200" dirty="0" smtClean="0"/>
            <a:t>&gt;: </a:t>
          </a:r>
          <a:r>
            <a:rPr lang="es-ES" sz="2400" kern="1200" dirty="0" smtClean="0"/>
            <a:t>Se utiliza para la conversión numérica, generación de números aleatorios, búsquedas y ordenación, gestión de memoria y tareas similares. </a:t>
          </a:r>
          <a:r>
            <a:rPr lang="es-PE" sz="2400" kern="1200" dirty="0" smtClean="0"/>
            <a:t> </a:t>
          </a:r>
          <a:endParaRPr lang="es-PE" sz="2400" kern="1200" dirty="0"/>
        </a:p>
      </dsp:txBody>
      <dsp:txXfrm>
        <a:off x="46606" y="144494"/>
        <a:ext cx="10422388" cy="8615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A8D2C-EB2B-4B20-9C9F-E408F564CA53}">
      <dsp:nvSpPr>
        <dsp:cNvPr id="0" name=""/>
        <dsp:cNvSpPr/>
      </dsp:nvSpPr>
      <dsp:spPr>
        <a:xfrm>
          <a:off x="0" y="15130"/>
          <a:ext cx="10515600" cy="13127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300" kern="1200" dirty="0" smtClean="0"/>
            <a:t>#</a:t>
          </a:r>
          <a:r>
            <a:rPr lang="es-PE" sz="3300" kern="1200" dirty="0" err="1" smtClean="0"/>
            <a:t>include</a:t>
          </a:r>
          <a:r>
            <a:rPr lang="es-PE" sz="3300" kern="1200" dirty="0" smtClean="0"/>
            <a:t>&lt;</a:t>
          </a:r>
          <a:r>
            <a:rPr lang="es-PE" sz="3300" kern="1200" dirty="0" err="1" smtClean="0"/>
            <a:t>ctype.h</a:t>
          </a:r>
          <a:r>
            <a:rPr lang="es-PE" sz="3300" kern="1200" dirty="0" smtClean="0"/>
            <a:t>&gt;: contiene varias funciones para comprobación de tipos y transformación de caracteres</a:t>
          </a:r>
          <a:endParaRPr lang="es-PE" sz="3300" kern="1200" dirty="0"/>
        </a:p>
      </dsp:txBody>
      <dsp:txXfrm>
        <a:off x="64083" y="79213"/>
        <a:ext cx="10387434" cy="11845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F3D386-4326-45BE-BB84-5D13DAC1AD4D}">
      <dsp:nvSpPr>
        <dsp:cNvPr id="0" name=""/>
        <dsp:cNvSpPr/>
      </dsp:nvSpPr>
      <dsp:spPr>
        <a:xfrm>
          <a:off x="0" y="130785"/>
          <a:ext cx="10515600" cy="11536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900" kern="1200" smtClean="0"/>
            <a:t>#include&lt;math.h&gt;: contiene los prototipos de las funciones y otras definiciones para el uso y manipulación de funciones matemáticas.</a:t>
          </a:r>
          <a:endParaRPr lang="es-PE" sz="2900" kern="1200"/>
        </a:p>
      </dsp:txBody>
      <dsp:txXfrm>
        <a:off x="56315" y="187100"/>
        <a:ext cx="10402970" cy="1040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D71D5-36EC-4BE3-9A82-4AA1869CDAC0}" type="datetimeFigureOut">
              <a:rPr lang="es-PE" smtClean="0"/>
              <a:t>28/02/2019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41328-808E-4846-8606-33FFFED406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7986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41DA4-44F6-C84E-80F1-63428A06E95B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F6D55-E685-5045-81EF-E560A26E1A2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32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43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85635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1081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 dirty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823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549" y="365129"/>
            <a:ext cx="9538251" cy="973341"/>
          </a:xfrm>
        </p:spPr>
        <p:txBody>
          <a:bodyPr/>
          <a:lstStyle/>
          <a:p>
            <a:r>
              <a:rPr lang="es-ES" dirty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s-ES" dirty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245" y="365125"/>
            <a:ext cx="7088257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244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549" y="365129"/>
            <a:ext cx="9538251" cy="1013097"/>
          </a:xfrm>
        </p:spPr>
        <p:txBody>
          <a:bodyPr/>
          <a:lstStyle/>
          <a:p>
            <a:r>
              <a:rPr lang="es-ES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6766"/>
            <a:ext cx="10515600" cy="456019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609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947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549" y="365129"/>
            <a:ext cx="9538251" cy="1026349"/>
          </a:xfrm>
        </p:spPr>
        <p:txBody>
          <a:bodyPr/>
          <a:lstStyle/>
          <a:p>
            <a:r>
              <a:rPr lang="es-ES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56522"/>
            <a:ext cx="5181600" cy="4520441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56522"/>
            <a:ext cx="5181600" cy="4520441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388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2" y="365129"/>
            <a:ext cx="9831388" cy="999845"/>
          </a:xfrm>
        </p:spPr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6189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385807"/>
            <a:ext cx="5157787" cy="3803856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56189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385807"/>
            <a:ext cx="5183188" cy="3803856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981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549" y="438159"/>
            <a:ext cx="9538251" cy="926816"/>
          </a:xfrm>
        </p:spPr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3268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676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66194"/>
            <a:ext cx="3932237" cy="8912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66190"/>
            <a:ext cx="6172200" cy="46948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619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5948"/>
            <a:ext cx="3932237" cy="851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05948"/>
            <a:ext cx="6172200" cy="465510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s-ES" dirty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021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15549" y="365129"/>
            <a:ext cx="9538251" cy="1039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09530"/>
            <a:ext cx="10515600" cy="4467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547D-DE66-3646-86ED-203D8A1448EF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934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2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68013" y="2960845"/>
            <a:ext cx="7843684" cy="1325563"/>
          </a:xfrm>
        </p:spPr>
        <p:txBody>
          <a:bodyPr/>
          <a:lstStyle/>
          <a:p>
            <a:pPr algn="ctr"/>
            <a:r>
              <a:rPr lang="es-PE" b="1" dirty="0">
                <a:solidFill>
                  <a:schemeClr val="bg1"/>
                </a:solidFill>
              </a:rPr>
              <a:t>FUNDAMENTOS DE PROGRAMACIÓN</a:t>
            </a: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1169080" y="6042326"/>
            <a:ext cx="10560424" cy="296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_tradnl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04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Algunas Librerías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770124"/>
              </p:ext>
            </p:extLst>
          </p:nvPr>
        </p:nvGraphicFramePr>
        <p:xfrm>
          <a:off x="838200" y="1616766"/>
          <a:ext cx="10515600" cy="1343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098" y="3167727"/>
            <a:ext cx="9805814" cy="86727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229477" y="4247147"/>
            <a:ext cx="991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 smtClean="0"/>
              <a:t>Toupper</a:t>
            </a:r>
            <a:r>
              <a:rPr lang="es-PE" dirty="0"/>
              <a:t> </a:t>
            </a:r>
            <a:r>
              <a:rPr lang="es-PE" dirty="0" smtClean="0"/>
              <a:t>es una función que convierte las letras a mayúsculas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36226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Algunas Librerías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038136"/>
              </p:ext>
            </p:extLst>
          </p:nvPr>
        </p:nvGraphicFramePr>
        <p:xfrm>
          <a:off x="838200" y="1616766"/>
          <a:ext cx="10515600" cy="141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7577" y="3301552"/>
            <a:ext cx="9911596" cy="178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8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BC34D-A520-4390-BBFA-B6607877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Programa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5920" y="1378226"/>
            <a:ext cx="5942596" cy="497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1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Ejemplo </a:t>
            </a:r>
            <a:r>
              <a:rPr lang="es-PE" dirty="0" smtClean="0"/>
              <a:t>del uso de librería</a:t>
            </a:r>
            <a:endParaRPr lang="es-PE" dirty="0"/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0297" y="1251284"/>
            <a:ext cx="6889062" cy="5257800"/>
          </a:xfrm>
          <a:prstGeom prst="rect">
            <a:avLst/>
          </a:prstGeom>
        </p:spPr>
      </p:pic>
      <p:sp>
        <p:nvSpPr>
          <p:cNvPr id="12" name="Rectángulo redondeado 11"/>
          <p:cNvSpPr/>
          <p:nvPr/>
        </p:nvSpPr>
        <p:spPr>
          <a:xfrm>
            <a:off x="1301156" y="1845208"/>
            <a:ext cx="2188002" cy="328135"/>
          </a:xfrm>
          <a:prstGeom prst="roundRect">
            <a:avLst/>
          </a:prstGeom>
          <a:noFill/>
          <a:ln w="28575">
            <a:solidFill>
              <a:srgbClr val="DA2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Rectángulo redondeado 19"/>
          <p:cNvSpPr/>
          <p:nvPr/>
        </p:nvSpPr>
        <p:spPr>
          <a:xfrm>
            <a:off x="2072922" y="4876038"/>
            <a:ext cx="1259827" cy="298305"/>
          </a:xfrm>
          <a:prstGeom prst="roundRect">
            <a:avLst/>
          </a:prstGeom>
          <a:noFill/>
          <a:ln w="28575">
            <a:solidFill>
              <a:srgbClr val="DA2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2" name="Conector recto de flecha 21"/>
          <p:cNvCxnSpPr>
            <a:stCxn id="12" idx="3"/>
          </p:cNvCxnSpPr>
          <p:nvPr/>
        </p:nvCxnSpPr>
        <p:spPr>
          <a:xfrm flipV="1">
            <a:off x="3489158" y="2009274"/>
            <a:ext cx="1245270" cy="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3332749" y="5025190"/>
            <a:ext cx="2803358" cy="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34428" y="1804011"/>
            <a:ext cx="265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Uso de la librería </a:t>
            </a:r>
            <a:r>
              <a:rPr lang="es-PE" b="1" dirty="0" smtClean="0">
                <a:solidFill>
                  <a:srgbClr val="FF0000"/>
                </a:solidFill>
              </a:rPr>
              <a:t>MATH.H</a:t>
            </a:r>
            <a:endParaRPr lang="es-PE" b="1" dirty="0">
              <a:solidFill>
                <a:srgbClr val="FF0000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6103309" y="4574178"/>
            <a:ext cx="2825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Se llama a la función </a:t>
            </a:r>
            <a:r>
              <a:rPr lang="es-PE" b="1" dirty="0" err="1" smtClean="0">
                <a:solidFill>
                  <a:srgbClr val="FF0000"/>
                </a:solidFill>
              </a:rPr>
              <a:t>abs</a:t>
            </a:r>
            <a:r>
              <a:rPr lang="es-PE" b="1" dirty="0" smtClean="0"/>
              <a:t> </a:t>
            </a:r>
            <a:r>
              <a:rPr lang="es-PE" dirty="0" smtClean="0"/>
              <a:t>esta función nos permite hallar el valor absoluto de un número</a:t>
            </a:r>
            <a:endParaRPr lang="es-PE" b="1" dirty="0" smtClean="0"/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361" y="2264381"/>
            <a:ext cx="4740120" cy="197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0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Ejercicios</a:t>
            </a:r>
            <a:endParaRPr lang="es-P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6766"/>
                <a:ext cx="10515600" cy="1330971"/>
              </a:xfrm>
            </p:spPr>
            <p:txBody>
              <a:bodyPr/>
              <a:lstStyle/>
              <a:p>
                <a:r>
                  <a:rPr lang="es-PE" dirty="0" smtClean="0"/>
                  <a:t>Desarrolle el siguiente problema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ra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PE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g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3+2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rad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6766"/>
                <a:ext cx="10515600" cy="1330971"/>
              </a:xfrm>
              <a:blipFill>
                <a:blip r:embed="rId2"/>
                <a:stretch>
                  <a:fillRect l="-1043" t="-776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2"/>
              <p:cNvSpPr txBox="1">
                <a:spLocks/>
              </p:cNvSpPr>
              <p:nvPr/>
            </p:nvSpPr>
            <p:spPr>
              <a:xfrm>
                <a:off x="838200" y="3168316"/>
                <a:ext cx="10515600" cy="13309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589" indent="-228589" algn="l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1pPr>
                <a:lvl2pPr marL="685766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2pPr>
                <a:lvl3pPr marL="1142942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3pPr>
                <a:lvl4pPr marL="1600120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4pPr>
                <a:lvl5pPr marL="2057298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5pPr>
                <a:lvl6pPr marL="2514474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52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29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06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PE" dirty="0" smtClean="0"/>
                  <a:t>Desarrolle el siguiente problema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PE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PE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80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𝑠𝑒𝑛</m:t>
                              </m:r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(45)</m:t>
                              </m:r>
                            </m:e>
                          </m:d>
                        </m:e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4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68316"/>
                <a:ext cx="10515600" cy="1330971"/>
              </a:xfrm>
              <a:prstGeom prst="rect">
                <a:avLst/>
              </a:prstGeom>
              <a:blipFill>
                <a:blip r:embed="rId3"/>
                <a:stretch>
                  <a:fillRect l="-1043" t="-825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413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Preguntas</a:t>
            </a:r>
          </a:p>
        </p:txBody>
      </p:sp>
      <p:pic>
        <p:nvPicPr>
          <p:cNvPr id="4" name="Picture 2" descr="http://dan1ser.com/wp-content/uploads/2013/05/pregunta-197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378" y="1806660"/>
            <a:ext cx="2761245" cy="4204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46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Reflexionemos</a:t>
            </a:r>
          </a:p>
        </p:txBody>
      </p:sp>
      <p:pic>
        <p:nvPicPr>
          <p:cNvPr id="3076" name="Picture 4" descr="Resultado de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916" y="2059402"/>
            <a:ext cx="6360762" cy="397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062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845" y="2048694"/>
            <a:ext cx="5630981" cy="230207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315" y="394672"/>
            <a:ext cx="3041883" cy="99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36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6645" y="2435985"/>
            <a:ext cx="5320632" cy="2106518"/>
          </a:xfrm>
        </p:spPr>
        <p:txBody>
          <a:bodyPr>
            <a:normAutofit/>
          </a:bodyPr>
          <a:lstStyle/>
          <a:p>
            <a:r>
              <a:rPr lang="es-PE" dirty="0"/>
              <a:t>¿Qué aprendimos la sesión anterior?</a:t>
            </a:r>
          </a:p>
        </p:txBody>
      </p:sp>
      <p:pic>
        <p:nvPicPr>
          <p:cNvPr id="3" name="Picture 2" descr="http://noticias.iberestudios.com/files/2014/01/mejorar-proceso-aprendizaj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820" y="1946193"/>
            <a:ext cx="4057650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46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8A22D-C20E-4A20-A493-40C4AF67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Repaso</a:t>
            </a:r>
            <a:endParaRPr lang="es-PE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0853540"/>
              </p:ext>
            </p:extLst>
          </p:nvPr>
        </p:nvGraphicFramePr>
        <p:xfrm>
          <a:off x="2017295" y="1378226"/>
          <a:ext cx="8678779" cy="3746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800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z="4000" dirty="0"/>
              <a:t>FUNCIONES PROPIAS DEL LENGUAJE DE P</a:t>
            </a:r>
            <a:r>
              <a:rPr lang="es-PE" sz="4000" b="1" dirty="0"/>
              <a:t>ROGRAMACIÓN </a:t>
            </a:r>
            <a:br>
              <a:rPr lang="es-PE" sz="4000" b="1" dirty="0"/>
            </a:br>
            <a:r>
              <a:rPr lang="es-PE" sz="4000" dirty="0"/>
              <a:t>Librerías de DEV C++</a:t>
            </a:r>
            <a:endParaRPr lang="es-PE" sz="4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Fundamentos de Programación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0196801" y="576203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latin typeface="Century Gothic" panose="020B0502020202020204" pitchFamily="34" charset="0"/>
              </a:rPr>
              <a:t>Semana 10</a:t>
            </a:r>
          </a:p>
        </p:txBody>
      </p:sp>
    </p:spTree>
    <p:extLst>
      <p:ext uri="{BB962C8B-B14F-4D97-AF65-F5344CB8AC3E}">
        <p14:creationId xmlns:p14="http://schemas.microsoft.com/office/powerpoint/2010/main" val="3445147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PE" sz="4400" dirty="0"/>
              <a:t>Propósito</a:t>
            </a:r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PE" dirty="0"/>
              <a:t>Identifica el uso de funciones propias del lenguaje de programación.</a:t>
            </a:r>
            <a:endParaRPr lang="es-PE" sz="2800" dirty="0"/>
          </a:p>
        </p:txBody>
      </p:sp>
      <p:pic>
        <p:nvPicPr>
          <p:cNvPr id="7170" name="Picture 2" descr="Resultado de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102" y="2846439"/>
            <a:ext cx="4440698" cy="333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87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Agenda del día</a:t>
            </a:r>
          </a:p>
        </p:txBody>
      </p:sp>
      <p:pic>
        <p:nvPicPr>
          <p:cNvPr id="5122" name="Picture 2" descr="http://us.cdn3.123rf.com/168nwm/anatolymas/anatolymas1108/anatolymas110800015/10428645-3d-persona-pequeno-sentado-junto-a-una-computadora-portatil-felizmente-habia-levantado-sus-manos-ima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29071" y="4642282"/>
            <a:ext cx="2034356" cy="197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3"/>
          <p:cNvSpPr>
            <a:spLocks noChangeArrowheads="1"/>
          </p:cNvSpPr>
          <p:nvPr/>
        </p:nvSpPr>
        <p:spPr bwMode="gray">
          <a:xfrm>
            <a:off x="2736493" y="2445396"/>
            <a:ext cx="6680558" cy="530225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s-PE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31"/>
          <p:cNvSpPr txBox="1">
            <a:spLocks noChangeArrowheads="1"/>
          </p:cNvSpPr>
          <p:nvPr/>
        </p:nvSpPr>
        <p:spPr bwMode="gray">
          <a:xfrm>
            <a:off x="2962841" y="2463540"/>
            <a:ext cx="626741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PE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Uso de librerías</a:t>
            </a:r>
          </a:p>
        </p:txBody>
      </p:sp>
      <p:grpSp>
        <p:nvGrpSpPr>
          <p:cNvPr id="7" name="Group 69"/>
          <p:cNvGrpSpPr>
            <a:grpSpLocks/>
          </p:cNvGrpSpPr>
          <p:nvPr/>
        </p:nvGrpSpPr>
        <p:grpSpPr bwMode="auto">
          <a:xfrm>
            <a:off x="2231015" y="2412078"/>
            <a:ext cx="584549" cy="638156"/>
            <a:chOff x="1416" y="2246"/>
            <a:chExt cx="266" cy="298"/>
          </a:xfrm>
        </p:grpSpPr>
        <p:sp>
          <p:nvSpPr>
            <p:cNvPr id="8" name="Text Box 70"/>
            <p:cNvSpPr txBox="1">
              <a:spLocks noChangeArrowheads="1"/>
            </p:cNvSpPr>
            <p:nvPr/>
          </p:nvSpPr>
          <p:spPr bwMode="gray">
            <a:xfrm>
              <a:off x="1435" y="2267"/>
              <a:ext cx="1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PE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</a:p>
          </p:txBody>
        </p:sp>
        <p:grpSp>
          <p:nvGrpSpPr>
            <p:cNvPr id="9" name="Group 71"/>
            <p:cNvGrpSpPr>
              <a:grpSpLocks/>
            </p:cNvGrpSpPr>
            <p:nvPr/>
          </p:nvGrpSpPr>
          <p:grpSpPr bwMode="auto">
            <a:xfrm>
              <a:off x="1416" y="2246"/>
              <a:ext cx="266" cy="298"/>
              <a:chOff x="1415" y="1276"/>
              <a:chExt cx="266" cy="298"/>
            </a:xfrm>
          </p:grpSpPr>
          <p:pic>
            <p:nvPicPr>
              <p:cNvPr id="11" name="Picture 72" descr="Pictur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4" y="1521"/>
                <a:ext cx="230" cy="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73"/>
              <p:cNvSpPr>
                <a:spLocks noChangeArrowheads="1"/>
              </p:cNvSpPr>
              <p:nvPr/>
            </p:nvSpPr>
            <p:spPr bwMode="gray">
              <a:xfrm flipH="1">
                <a:off x="1415" y="1276"/>
                <a:ext cx="266" cy="266"/>
              </a:xfrm>
              <a:prstGeom prst="ellipse">
                <a:avLst/>
              </a:prstGeom>
              <a:gradFill rotWithShape="0">
                <a:gsLst>
                  <a:gs pos="0">
                    <a:srgbClr val="10E470"/>
                  </a:gs>
                  <a:gs pos="100000">
                    <a:srgbClr val="10E470">
                      <a:gamma/>
                      <a:shade val="57255"/>
                      <a:invGamma/>
                    </a:srgbClr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Oval 74"/>
              <p:cNvSpPr>
                <a:spLocks noChangeArrowheads="1"/>
              </p:cNvSpPr>
              <p:nvPr/>
            </p:nvSpPr>
            <p:spPr bwMode="gray">
              <a:xfrm flipH="1">
                <a:off x="1422" y="1282"/>
                <a:ext cx="254" cy="254"/>
              </a:xfrm>
              <a:prstGeom prst="ellipse">
                <a:avLst/>
              </a:prstGeom>
              <a:gradFill rotWithShape="0">
                <a:gsLst>
                  <a:gs pos="0">
                    <a:srgbClr val="10E470">
                      <a:gamma/>
                      <a:shade val="63529"/>
                      <a:invGamma/>
                    </a:srgbClr>
                  </a:gs>
                  <a:gs pos="100000">
                    <a:srgbClr val="10E470">
                      <a:alpha val="85001"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pic>
            <p:nvPicPr>
              <p:cNvPr id="14" name="Picture 75" descr="Picture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6" y="1278"/>
                <a:ext cx="174" cy="1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 Box 76"/>
            <p:cNvSpPr txBox="1">
              <a:spLocks noChangeArrowheads="1"/>
            </p:cNvSpPr>
            <p:nvPr/>
          </p:nvSpPr>
          <p:spPr bwMode="gray">
            <a:xfrm>
              <a:off x="1465" y="2268"/>
              <a:ext cx="155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PE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</p:grpSp>
      <p:sp>
        <p:nvSpPr>
          <p:cNvPr id="15" name="AutoShape 33"/>
          <p:cNvSpPr>
            <a:spLocks noChangeArrowheads="1"/>
          </p:cNvSpPr>
          <p:nvPr/>
        </p:nvSpPr>
        <p:spPr bwMode="gray">
          <a:xfrm>
            <a:off x="2729415" y="3829126"/>
            <a:ext cx="6673425" cy="530225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s-PE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Box 41"/>
          <p:cNvSpPr txBox="1">
            <a:spLocks noChangeArrowheads="1"/>
          </p:cNvSpPr>
          <p:nvPr/>
        </p:nvSpPr>
        <p:spPr bwMode="gray">
          <a:xfrm>
            <a:off x="2955521" y="3861784"/>
            <a:ext cx="67853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PE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Ejemplo de uso de funciones y librerías</a:t>
            </a:r>
          </a:p>
        </p:txBody>
      </p:sp>
      <p:grpSp>
        <p:nvGrpSpPr>
          <p:cNvPr id="17" name="Group 77"/>
          <p:cNvGrpSpPr>
            <a:grpSpLocks/>
          </p:cNvGrpSpPr>
          <p:nvPr/>
        </p:nvGrpSpPr>
        <p:grpSpPr bwMode="auto">
          <a:xfrm>
            <a:off x="2231639" y="3829126"/>
            <a:ext cx="583925" cy="651308"/>
            <a:chOff x="1414" y="2726"/>
            <a:chExt cx="266" cy="298"/>
          </a:xfrm>
        </p:grpSpPr>
        <p:sp>
          <p:nvSpPr>
            <p:cNvPr id="18" name="Text Box 78"/>
            <p:cNvSpPr txBox="1">
              <a:spLocks noChangeArrowheads="1"/>
            </p:cNvSpPr>
            <p:nvPr/>
          </p:nvSpPr>
          <p:spPr bwMode="gray">
            <a:xfrm>
              <a:off x="1435" y="2748"/>
              <a:ext cx="1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PE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</a:p>
          </p:txBody>
        </p:sp>
        <p:grpSp>
          <p:nvGrpSpPr>
            <p:cNvPr id="19" name="Group 79"/>
            <p:cNvGrpSpPr>
              <a:grpSpLocks/>
            </p:cNvGrpSpPr>
            <p:nvPr/>
          </p:nvGrpSpPr>
          <p:grpSpPr bwMode="auto">
            <a:xfrm>
              <a:off x="1414" y="2726"/>
              <a:ext cx="266" cy="298"/>
              <a:chOff x="1415" y="1276"/>
              <a:chExt cx="266" cy="298"/>
            </a:xfrm>
          </p:grpSpPr>
          <p:pic>
            <p:nvPicPr>
              <p:cNvPr id="21" name="Picture 80" descr="Pictur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4" y="1521"/>
                <a:ext cx="230" cy="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Oval 81"/>
              <p:cNvSpPr>
                <a:spLocks noChangeArrowheads="1"/>
              </p:cNvSpPr>
              <p:nvPr/>
            </p:nvSpPr>
            <p:spPr bwMode="gray">
              <a:xfrm flipH="1">
                <a:off x="1415" y="1276"/>
                <a:ext cx="266" cy="266"/>
              </a:xfrm>
              <a:prstGeom prst="ellipse">
                <a:avLst/>
              </a:prstGeom>
              <a:gradFill rotWithShape="0">
                <a:gsLst>
                  <a:gs pos="0">
                    <a:srgbClr val="CA55F9"/>
                  </a:gs>
                  <a:gs pos="100000">
                    <a:srgbClr val="CA55F9">
                      <a:gamma/>
                      <a:shade val="57255"/>
                      <a:invGamma/>
                    </a:srgbClr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Oval 82"/>
              <p:cNvSpPr>
                <a:spLocks noChangeArrowheads="1"/>
              </p:cNvSpPr>
              <p:nvPr/>
            </p:nvSpPr>
            <p:spPr bwMode="gray">
              <a:xfrm flipH="1">
                <a:off x="1422" y="1282"/>
                <a:ext cx="254" cy="254"/>
              </a:xfrm>
              <a:prstGeom prst="ellipse">
                <a:avLst/>
              </a:prstGeom>
              <a:gradFill rotWithShape="0">
                <a:gsLst>
                  <a:gs pos="0">
                    <a:srgbClr val="CA55F9">
                      <a:gamma/>
                      <a:shade val="63529"/>
                      <a:invGamma/>
                    </a:srgbClr>
                  </a:gs>
                  <a:gs pos="100000">
                    <a:srgbClr val="CA55F9">
                      <a:alpha val="85001"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pic>
            <p:nvPicPr>
              <p:cNvPr id="24" name="Picture 83" descr="Picture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6" y="1278"/>
                <a:ext cx="174" cy="1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 Box 84"/>
            <p:cNvSpPr txBox="1">
              <a:spLocks noChangeArrowheads="1"/>
            </p:cNvSpPr>
            <p:nvPr/>
          </p:nvSpPr>
          <p:spPr bwMode="gray">
            <a:xfrm>
              <a:off x="1460" y="2750"/>
              <a:ext cx="155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PE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6778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gray">
          <a:xfrm>
            <a:off x="3957475" y="3329321"/>
            <a:ext cx="62189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s-PE" sz="4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Uso de Librerías</a:t>
            </a:r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2625746" y="3148218"/>
            <a:ext cx="1031278" cy="1072871"/>
            <a:chOff x="1422" y="1278"/>
            <a:chExt cx="254" cy="296"/>
          </a:xfrm>
        </p:grpSpPr>
        <p:pic>
          <p:nvPicPr>
            <p:cNvPr id="10" name="Picture 57" descr="Picture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1521"/>
              <a:ext cx="230" cy="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Oval 59"/>
            <p:cNvSpPr>
              <a:spLocks noChangeArrowheads="1"/>
            </p:cNvSpPr>
            <p:nvPr/>
          </p:nvSpPr>
          <p:spPr bwMode="gray">
            <a:xfrm flipH="1">
              <a:off x="1422" y="1282"/>
              <a:ext cx="254" cy="25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dirty="0">
                <a:solidFill>
                  <a:srgbClr val="00B050"/>
                </a:solidFill>
              </a:endParaRPr>
            </a:p>
          </p:txBody>
        </p:sp>
        <p:pic>
          <p:nvPicPr>
            <p:cNvPr id="13" name="Picture 60" descr="Picture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" y="1278"/>
              <a:ext cx="174" cy="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 Box 61"/>
          <p:cNvSpPr txBox="1">
            <a:spLocks noChangeArrowheads="1"/>
          </p:cNvSpPr>
          <p:nvPr/>
        </p:nvSpPr>
        <p:spPr bwMode="gray">
          <a:xfrm>
            <a:off x="2893716" y="3206211"/>
            <a:ext cx="4972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PE" sz="4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34455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Uso de Librerías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883435"/>
              </p:ext>
            </p:extLst>
          </p:nvPr>
        </p:nvGraphicFramePr>
        <p:xfrm>
          <a:off x="838200" y="1616766"/>
          <a:ext cx="5779168" cy="456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9500" y="2415727"/>
            <a:ext cx="39243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27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Algunas Librerías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752340"/>
              </p:ext>
            </p:extLst>
          </p:nvPr>
        </p:nvGraphicFramePr>
        <p:xfrm>
          <a:off x="838200" y="1616766"/>
          <a:ext cx="10515600" cy="1150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F1D0CF45-17B6-4236-9BD1-7FB46EEA80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505" y="3393141"/>
            <a:ext cx="10172989" cy="184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390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46944cd8931d310ed71ecdeb99b4958f8e41"/>
</p:tagLst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543</TotalTime>
  <Words>241</Words>
  <Application>Microsoft Office PowerPoint</Application>
  <PresentationFormat>Panorámica</PresentationFormat>
  <Paragraphs>42</Paragraphs>
  <Slides>17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Century Gothic</vt:lpstr>
      <vt:lpstr>Wingdings</vt:lpstr>
      <vt:lpstr>Office Theme</vt:lpstr>
      <vt:lpstr>FUNDAMENTOS DE PROGRAMACIÓN</vt:lpstr>
      <vt:lpstr>¿Qué aprendimos la sesión anterior?</vt:lpstr>
      <vt:lpstr>Repaso</vt:lpstr>
      <vt:lpstr>FUNCIONES PROPIAS DEL LENGUAJE DE PROGRAMACIÓN  Librerías de DEV C++</vt:lpstr>
      <vt:lpstr>Propósito</vt:lpstr>
      <vt:lpstr>Agenda del día</vt:lpstr>
      <vt:lpstr>Presentación de PowerPoint</vt:lpstr>
      <vt:lpstr>Uso de Librerías</vt:lpstr>
      <vt:lpstr>Algunas Librerías</vt:lpstr>
      <vt:lpstr>Algunas Librerías</vt:lpstr>
      <vt:lpstr>Algunas Librerías</vt:lpstr>
      <vt:lpstr>Estructura del Programa</vt:lpstr>
      <vt:lpstr>Ejemplo del uso de librería</vt:lpstr>
      <vt:lpstr>Ejercicios</vt:lpstr>
      <vt:lpstr>Preguntas</vt:lpstr>
      <vt:lpstr>Reflexionemos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Osorio Contreras, Rosario Delia</cp:lastModifiedBy>
  <cp:revision>678</cp:revision>
  <dcterms:created xsi:type="dcterms:W3CDTF">2016-05-26T15:40:57Z</dcterms:created>
  <dcterms:modified xsi:type="dcterms:W3CDTF">2019-02-28T23:20:38Z</dcterms:modified>
</cp:coreProperties>
</file>