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67" r:id="rId3"/>
    <p:sldId id="619" r:id="rId4"/>
    <p:sldId id="620" r:id="rId5"/>
    <p:sldId id="475" r:id="rId6"/>
    <p:sldId id="458" r:id="rId7"/>
    <p:sldId id="567" r:id="rId8"/>
    <p:sldId id="568" r:id="rId9"/>
    <p:sldId id="631" r:id="rId10"/>
    <p:sldId id="633" r:id="rId11"/>
    <p:sldId id="635" r:id="rId12"/>
    <p:sldId id="630" r:id="rId13"/>
    <p:sldId id="602" r:id="rId14"/>
    <p:sldId id="636" r:id="rId15"/>
    <p:sldId id="632" r:id="rId16"/>
    <p:sldId id="634" r:id="rId17"/>
    <p:sldId id="637" r:id="rId18"/>
    <p:sldId id="629" r:id="rId19"/>
    <p:sldId id="606" r:id="rId20"/>
    <p:sldId id="628" r:id="rId21"/>
    <p:sldId id="608" r:id="rId22"/>
    <p:sldId id="610" r:id="rId23"/>
    <p:sldId id="325" r:id="rId24"/>
  </p:sldIdLst>
  <p:sldSz cx="12192000" cy="6858000"/>
  <p:notesSz cx="6858000" cy="9144000"/>
  <p:custDataLst>
    <p:tags r:id="rId27"/>
  </p:custDataLst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745"/>
  </p:normalViewPr>
  <p:slideViewPr>
    <p:cSldViewPr snapToGrid="0" snapToObjects="1">
      <p:cViewPr>
        <p:scale>
          <a:sx n="50" d="100"/>
          <a:sy n="50" d="100"/>
        </p:scale>
        <p:origin x="-84" y="-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D71D5-36EC-4BE3-9A82-4AA1869CDAC0}" type="datetimeFigureOut">
              <a:rPr lang="es-PE" smtClean="0"/>
              <a:t>27/02/2019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41328-808E-4846-8606-33FFFED4067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798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08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823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973341"/>
          </a:xfrm>
        </p:spPr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245" y="365125"/>
            <a:ext cx="7088257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44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013097"/>
          </a:xfrm>
        </p:spPr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766"/>
            <a:ext cx="10515600" cy="4560198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609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947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026349"/>
          </a:xfrm>
        </p:spPr>
        <p:txBody>
          <a:bodyPr/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6522"/>
            <a:ext cx="5181600" cy="4520441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6522"/>
            <a:ext cx="5181600" cy="4520441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3883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2" y="365129"/>
            <a:ext cx="9831388" cy="999845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189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85807"/>
            <a:ext cx="5157787" cy="38038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56189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385807"/>
            <a:ext cx="5183188" cy="3803856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8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549" y="438159"/>
            <a:ext cx="9538251" cy="926816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268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676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66194"/>
            <a:ext cx="3932237" cy="8912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66190"/>
            <a:ext cx="6172200" cy="46948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6196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5948"/>
            <a:ext cx="3932237" cy="851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05948"/>
            <a:ext cx="6172200" cy="465510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s-ES" dirty="0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021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538251" cy="103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9530"/>
            <a:ext cx="10515600" cy="4467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27/02/2019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3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2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8013" y="2960845"/>
            <a:ext cx="7843684" cy="1325563"/>
          </a:xfrm>
        </p:spPr>
        <p:txBody>
          <a:bodyPr/>
          <a:lstStyle/>
          <a:p>
            <a:pPr algn="ctr"/>
            <a:r>
              <a:rPr lang="es-PE" b="1" dirty="0" smtClean="0">
                <a:solidFill>
                  <a:schemeClr val="bg1"/>
                </a:solidFill>
              </a:rPr>
              <a:t>FUNDAMENTOS DE PROGRAMACIÓN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1169080" y="6042326"/>
            <a:ext cx="10560424" cy="296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776229" cy="1026349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Ejemplo de E</a:t>
            </a:r>
            <a:r>
              <a:rPr lang="es-PE" sz="4400" dirty="0" smtClean="0"/>
              <a:t>structura </a:t>
            </a:r>
            <a:r>
              <a:rPr lang="es-PE" sz="4400" dirty="0"/>
              <a:t>selectiva simple</a:t>
            </a:r>
            <a:endParaRPr lang="es-PE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49" y="2359166"/>
            <a:ext cx="6042265" cy="19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sz="4000" dirty="0" smtClean="0"/>
              <a:t>Ejemplo </a:t>
            </a:r>
            <a:r>
              <a:rPr lang="es-PE" sz="4000" dirty="0"/>
              <a:t>de Estructura selectiva simple</a:t>
            </a:r>
            <a:endParaRPr lang="es-PE" sz="4000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 smtClean="0"/>
              <a:t>Ingrese tres números y determine el mayor</a:t>
            </a:r>
            <a:endParaRPr lang="es-PE" sz="2400" dirty="0"/>
          </a:p>
        </p:txBody>
      </p:sp>
      <p:pic>
        <p:nvPicPr>
          <p:cNvPr id="10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56" y="2110520"/>
            <a:ext cx="6693992" cy="40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4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768559" y="2897650"/>
            <a:ext cx="689733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_tradnl"/>
            </a:defPPr>
            <a:lvl1pPr algn="ctr">
              <a:defRPr sz="4000" b="1">
                <a:solidFill>
                  <a:srgbClr val="0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PE" dirty="0"/>
              <a:t>Estructura selectiva </a:t>
            </a:r>
            <a:r>
              <a:rPr lang="es-PE" dirty="0" smtClean="0"/>
              <a:t>compuesta</a:t>
            </a:r>
            <a:endParaRPr lang="es-PE" dirty="0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566755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34725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342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Estructura selectiva compuesta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 smtClean="0"/>
              <a:t>Sintaxis:</a:t>
            </a:r>
            <a:endParaRPr lang="es-PE" b="1" dirty="0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49" y="2518117"/>
            <a:ext cx="8510950" cy="3094892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2826492" y="2700311"/>
            <a:ext cx="684033" cy="556404"/>
            <a:chOff x="2826492" y="2700311"/>
            <a:chExt cx="684033" cy="556404"/>
          </a:xfrm>
        </p:grpSpPr>
        <p:sp>
          <p:nvSpPr>
            <p:cNvPr id="6" name="CuadroTexto 5"/>
            <p:cNvSpPr txBox="1"/>
            <p:nvPr/>
          </p:nvSpPr>
          <p:spPr>
            <a:xfrm>
              <a:off x="2835276" y="2700311"/>
              <a:ext cx="675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800" b="1" dirty="0" smtClean="0">
                  <a:solidFill>
                    <a:srgbClr val="00B0F0"/>
                  </a:solidFill>
                </a:rPr>
                <a:t>(v)</a:t>
              </a:r>
              <a:endParaRPr lang="es-PE" sz="28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2826492" y="2842023"/>
              <a:ext cx="0" cy="4146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7" name="Grupo 16"/>
          <p:cNvGrpSpPr/>
          <p:nvPr/>
        </p:nvGrpSpPr>
        <p:grpSpPr>
          <a:xfrm>
            <a:off x="1208961" y="2065643"/>
            <a:ext cx="2330990" cy="2168733"/>
            <a:chOff x="1208961" y="2065643"/>
            <a:chExt cx="2330990" cy="2168733"/>
          </a:xfrm>
        </p:grpSpPr>
        <p:sp>
          <p:nvSpPr>
            <p:cNvPr id="10" name="CuadroTexto 9"/>
            <p:cNvSpPr txBox="1"/>
            <p:nvPr/>
          </p:nvSpPr>
          <p:spPr>
            <a:xfrm>
              <a:off x="2610995" y="2065643"/>
              <a:ext cx="928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800" b="1" dirty="0" smtClean="0">
                  <a:solidFill>
                    <a:schemeClr val="accent4"/>
                  </a:solidFill>
                </a:rPr>
                <a:t>(F)</a:t>
              </a:r>
              <a:endParaRPr lang="es-PE" sz="28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2" name="Conector angular 11"/>
            <p:cNvCxnSpPr/>
            <p:nvPr/>
          </p:nvCxnSpPr>
          <p:spPr>
            <a:xfrm rot="5400000">
              <a:off x="988229" y="2611610"/>
              <a:ext cx="1843502" cy="1402030"/>
            </a:xfrm>
            <a:prstGeom prst="bentConnector3">
              <a:avLst>
                <a:gd name="adj1" fmla="val 206"/>
              </a:avLst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>
              <a:off x="1208961" y="4234374"/>
              <a:ext cx="63135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997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5549" y="365129"/>
            <a:ext cx="9860636" cy="1013097"/>
          </a:xfrm>
        </p:spPr>
        <p:txBody>
          <a:bodyPr>
            <a:noAutofit/>
          </a:bodyPr>
          <a:lstStyle/>
          <a:p>
            <a:r>
              <a:rPr lang="es-PE" sz="3200" dirty="0" smtClean="0"/>
              <a:t>Ejemplo  de Estructura </a:t>
            </a:r>
            <a:r>
              <a:rPr lang="es-PE" sz="3200" dirty="0"/>
              <a:t>selectiva compuesta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87" y="1865191"/>
            <a:ext cx="3503430" cy="272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90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sz="4000" dirty="0"/>
              <a:t>Estructura selectiva </a:t>
            </a:r>
            <a:r>
              <a:rPr lang="es-PE" sz="4000" dirty="0" smtClean="0"/>
              <a:t>compuesta anidada</a:t>
            </a:r>
            <a:endParaRPr lang="es-PE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8"/>
          </a:xfrm>
        </p:spPr>
        <p:txBody>
          <a:bodyPr/>
          <a:lstStyle/>
          <a:p>
            <a:pPr marL="0" indent="0">
              <a:buNone/>
            </a:pPr>
            <a:r>
              <a:rPr lang="es-PE" b="1" dirty="0" smtClean="0"/>
              <a:t>Sintaxis:</a:t>
            </a:r>
            <a:endParaRPr lang="es-PE" b="1" dirty="0"/>
          </a:p>
        </p:txBody>
      </p:sp>
      <p:pic>
        <p:nvPicPr>
          <p:cNvPr id="11" name="Imagen 10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292" y="2115171"/>
            <a:ext cx="5817078" cy="4229358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1815548" y="1608862"/>
            <a:ext cx="1960941" cy="1654843"/>
            <a:chOff x="1208961" y="2065643"/>
            <a:chExt cx="2330990" cy="2168733"/>
          </a:xfrm>
        </p:grpSpPr>
        <p:sp>
          <p:nvSpPr>
            <p:cNvPr id="15" name="CuadroTexto 14"/>
            <p:cNvSpPr txBox="1"/>
            <p:nvPr/>
          </p:nvSpPr>
          <p:spPr>
            <a:xfrm>
              <a:off x="2610994" y="2065643"/>
              <a:ext cx="928957" cy="605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b="1" dirty="0" smtClean="0">
                  <a:solidFill>
                    <a:schemeClr val="accent4"/>
                  </a:solidFill>
                </a:rPr>
                <a:t>(F)</a:t>
              </a:r>
              <a:endParaRPr lang="es-PE" sz="2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Conector angular 15"/>
            <p:cNvCxnSpPr/>
            <p:nvPr/>
          </p:nvCxnSpPr>
          <p:spPr>
            <a:xfrm rot="5400000">
              <a:off x="988229" y="2611610"/>
              <a:ext cx="1843502" cy="1402030"/>
            </a:xfrm>
            <a:prstGeom prst="bentConnector3">
              <a:avLst>
                <a:gd name="adj1" fmla="val 206"/>
              </a:avLst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>
              <a:off x="1208961" y="4234374"/>
              <a:ext cx="63135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9" name="CuadroTexto 18"/>
          <p:cNvSpPr txBox="1"/>
          <p:nvPr/>
        </p:nvSpPr>
        <p:spPr>
          <a:xfrm>
            <a:off x="3177292" y="2251068"/>
            <a:ext cx="67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rgbClr val="00B0F0"/>
                </a:solidFill>
              </a:rPr>
              <a:t>(v)</a:t>
            </a:r>
            <a:endParaRPr lang="es-PE" sz="2000" b="1" dirty="0">
              <a:solidFill>
                <a:srgbClr val="00B0F0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168508" y="2391323"/>
            <a:ext cx="8784" cy="2598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3561357" y="3730266"/>
            <a:ext cx="67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>
                <a:solidFill>
                  <a:srgbClr val="00B0F0"/>
                </a:solidFill>
              </a:rPr>
              <a:t>(v)</a:t>
            </a:r>
            <a:endParaRPr lang="es-PE" sz="2000" b="1" dirty="0">
              <a:solidFill>
                <a:srgbClr val="00B0F0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506132" y="3883636"/>
            <a:ext cx="8784" cy="2598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3301063" y="3263705"/>
            <a:ext cx="520588" cy="47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chemeClr val="accent4"/>
                </a:solidFill>
              </a:rPr>
              <a:t>(F)</a:t>
            </a:r>
            <a:endParaRPr lang="es-PE" sz="2400" b="1" dirty="0">
              <a:solidFill>
                <a:schemeClr val="accent4"/>
              </a:solidFill>
            </a:endParaRPr>
          </a:p>
        </p:txBody>
      </p:sp>
      <p:cxnSp>
        <p:nvCxnSpPr>
          <p:cNvPr id="25" name="Conector angular 24"/>
          <p:cNvCxnSpPr/>
          <p:nvPr/>
        </p:nvCxnSpPr>
        <p:spPr>
          <a:xfrm rot="5400000">
            <a:off x="2184753" y="3849584"/>
            <a:ext cx="1446923" cy="785698"/>
          </a:xfrm>
          <a:prstGeom prst="bentConnector3">
            <a:avLst>
              <a:gd name="adj1" fmla="val 2151"/>
            </a:avLst>
          </a:prstGeom>
          <a:ln w="381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515364" y="4965893"/>
            <a:ext cx="199701" cy="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9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3200" dirty="0"/>
              <a:t>Ejemplo  de Estructura selectiva </a:t>
            </a:r>
            <a:r>
              <a:rPr lang="es-PE" sz="3200" dirty="0" smtClean="0"/>
              <a:t>compuesta anidada</a:t>
            </a:r>
            <a:endParaRPr lang="es-PE" sz="3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68" y="1823438"/>
            <a:ext cx="6402805" cy="34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3200" dirty="0"/>
              <a:t>Ejemplo  de Estructura selectiva </a:t>
            </a:r>
            <a:r>
              <a:rPr lang="es-PE" sz="3200" dirty="0" smtClean="0"/>
              <a:t>compuesta anidada</a:t>
            </a:r>
            <a:endParaRPr lang="es-PE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92" y="1593438"/>
            <a:ext cx="5340439" cy="43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768559" y="2897650"/>
            <a:ext cx="689733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_tradnl"/>
            </a:defPPr>
            <a:lvl1pPr algn="ctr">
              <a:defRPr sz="4000" b="1">
                <a:solidFill>
                  <a:srgbClr val="00000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PE" dirty="0"/>
              <a:t>Estructura selectiva </a:t>
            </a:r>
            <a:r>
              <a:rPr lang="es-PE" dirty="0" smtClean="0"/>
              <a:t>múltiple</a:t>
            </a:r>
            <a:endParaRPr lang="es-PE" dirty="0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566755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34725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>
                <a:solidFill>
                  <a:srgbClr val="FFFF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46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Recorte de pantal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142" y="1533832"/>
            <a:ext cx="6566387" cy="436648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Estructura selectiva múltiple</a:t>
            </a:r>
            <a:endParaRPr lang="es-PE" sz="4000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026" y="1533832"/>
            <a:ext cx="1330326" cy="288135"/>
          </a:xfrm>
          <a:prstGeom prst="rect">
            <a:avLst/>
          </a:prstGeom>
        </p:spPr>
      </p:pic>
      <p:sp>
        <p:nvSpPr>
          <p:cNvPr id="5" name="Marcador de contenido 8"/>
          <p:cNvSpPr txBox="1">
            <a:spLocks/>
          </p:cNvSpPr>
          <p:nvPr/>
        </p:nvSpPr>
        <p:spPr>
          <a:xfrm>
            <a:off x="1392702" y="1237957"/>
            <a:ext cx="9961098" cy="4939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400" b="1" dirty="0" smtClean="0"/>
              <a:t>Sintaxis: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19743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645" y="2435985"/>
            <a:ext cx="5320632" cy="2106518"/>
          </a:xfrm>
        </p:spPr>
        <p:txBody>
          <a:bodyPr>
            <a:normAutofit/>
          </a:bodyPr>
          <a:lstStyle/>
          <a:p>
            <a:r>
              <a:rPr lang="es-PE" dirty="0" smtClean="0"/>
              <a:t>¿Qué aprendimos la sesión anterior?</a:t>
            </a:r>
            <a:endParaRPr lang="es-PE" dirty="0"/>
          </a:p>
        </p:txBody>
      </p:sp>
      <p:pic>
        <p:nvPicPr>
          <p:cNvPr id="3" name="Picture 2" descr="http://noticias.iberestudios.com/files/2014/01/mejorar-proceso-aprendizaj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20" y="1946193"/>
            <a:ext cx="405765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Ejemplo de estructura selectiva múltiple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21" y="1784565"/>
            <a:ext cx="4830712" cy="4771801"/>
          </a:xfrm>
          <a:prstGeom prst="rect">
            <a:avLst/>
          </a:prstGeom>
        </p:spPr>
      </p:pic>
      <p:sp>
        <p:nvSpPr>
          <p:cNvPr id="17" name="Elipse 16"/>
          <p:cNvSpPr/>
          <p:nvPr/>
        </p:nvSpPr>
        <p:spPr>
          <a:xfrm>
            <a:off x="2516471" y="3130995"/>
            <a:ext cx="606556" cy="27622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8" name="Conector recto de flecha 17"/>
          <p:cNvCxnSpPr>
            <a:stCxn id="17" idx="7"/>
          </p:cNvCxnSpPr>
          <p:nvPr/>
        </p:nvCxnSpPr>
        <p:spPr>
          <a:xfrm flipV="1">
            <a:off x="3034199" y="2273745"/>
            <a:ext cx="838548" cy="897702"/>
          </a:xfrm>
          <a:prstGeom prst="straightConnector1">
            <a:avLst/>
          </a:prstGeom>
          <a:noFill/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CuadroTexto 18"/>
          <p:cNvSpPr txBox="1"/>
          <p:nvPr/>
        </p:nvSpPr>
        <p:spPr>
          <a:xfrm>
            <a:off x="3914950" y="1789694"/>
            <a:ext cx="2390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 ser de tipo entero (int) o carácter (</a:t>
            </a:r>
            <a:r>
              <a:rPr lang="es-PE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s-PE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PE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94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Preguntas</a:t>
            </a:r>
            <a:endParaRPr lang="es-PE" dirty="0"/>
          </a:p>
        </p:txBody>
      </p:sp>
      <p:pic>
        <p:nvPicPr>
          <p:cNvPr id="4" name="Picture 2" descr="http://dan1ser.com/wp-content/uploads/2013/05/pregunta-197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78" y="1806660"/>
            <a:ext cx="2761245" cy="420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6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Reflexionemos</a:t>
            </a:r>
            <a:endParaRPr lang="es-PE" dirty="0"/>
          </a:p>
        </p:txBody>
      </p:sp>
      <p:pic>
        <p:nvPicPr>
          <p:cNvPr id="3076" name="Picture 4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16" y="2059402"/>
            <a:ext cx="6360762" cy="39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0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845" y="2048694"/>
            <a:ext cx="5630981" cy="23020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15" y="394672"/>
            <a:ext cx="3041883" cy="9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Estructura de un programa</a:t>
            </a:r>
            <a:endParaRPr lang="es-PE" sz="40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49" y="1859950"/>
            <a:ext cx="4912848" cy="29067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20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Operadores en C++</a:t>
            </a:r>
            <a:endParaRPr lang="es-PE" sz="4000" b="1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145186" y="1690692"/>
            <a:ext cx="4876454" cy="12911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350" y="4019949"/>
            <a:ext cx="4674096" cy="213955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b="31667"/>
          <a:stretch/>
        </p:blipFill>
        <p:spPr>
          <a:xfrm>
            <a:off x="6145186" y="4019949"/>
            <a:ext cx="5446902" cy="169505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350" y="1690692"/>
            <a:ext cx="4020315" cy="215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3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ESTRUCTURAS DE CONTROL PARA LA PROGRAMACIÓN</a:t>
            </a:r>
            <a:br>
              <a:rPr lang="es-ES" sz="4000" dirty="0" smtClean="0"/>
            </a:br>
            <a:r>
              <a:rPr lang="es-ES" sz="4000" dirty="0" smtClean="0"/>
              <a:t>Estructuras </a:t>
            </a:r>
            <a:r>
              <a:rPr lang="es-ES" sz="4000" dirty="0"/>
              <a:t>de control selectiva: simple, compuesta y múltiple</a:t>
            </a:r>
            <a:endParaRPr lang="es-PE" sz="40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Computación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196801" y="576203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Century Gothic" panose="020B0502020202020204" pitchFamily="34" charset="0"/>
              </a:rPr>
              <a:t>Semana </a:t>
            </a:r>
            <a:r>
              <a:rPr lang="es-PE" b="1" dirty="0" smtClean="0">
                <a:latin typeface="Century Gothic" panose="020B0502020202020204" pitchFamily="34" charset="0"/>
              </a:rPr>
              <a:t>10</a:t>
            </a:r>
            <a:endParaRPr lang="es-PE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4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PE" sz="4400" dirty="0" smtClean="0"/>
              <a:t>Propósito</a:t>
            </a:r>
            <a:endParaRPr lang="es-PE" sz="4400" dirty="0"/>
          </a:p>
        </p:txBody>
      </p:sp>
      <p:sp>
        <p:nvSpPr>
          <p:cNvPr id="5" name="Subtítulo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PE" dirty="0"/>
              <a:t>Identifica la sintaxis y empleo de </a:t>
            </a:r>
            <a:r>
              <a:rPr lang="es-PE" dirty="0" smtClean="0"/>
              <a:t>estructuras de control selectivas tales como: simple, compuesta y múltiple			</a:t>
            </a:r>
            <a:endParaRPr lang="es-PE" sz="2800" dirty="0"/>
          </a:p>
        </p:txBody>
      </p:sp>
      <p:pic>
        <p:nvPicPr>
          <p:cNvPr id="7170" name="Picture 2" descr="Resultado de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02" y="2846439"/>
            <a:ext cx="4440698" cy="333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7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 del día</a:t>
            </a:r>
            <a:endParaRPr lang="es-PE" dirty="0"/>
          </a:p>
        </p:txBody>
      </p:sp>
      <p:pic>
        <p:nvPicPr>
          <p:cNvPr id="5122" name="Picture 2" descr="http://us.cdn3.123rf.com/168nwm/anatolymas/anatolymas1108/anatolymas110800015/10428645-3d-persona-pequeno-sentado-junto-a-una-computadora-portatil-felizmente-habia-levantado-sus-manos-im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29071" y="4642282"/>
            <a:ext cx="2034356" cy="19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3"/>
          <p:cNvSpPr>
            <a:spLocks noChangeArrowheads="1"/>
          </p:cNvSpPr>
          <p:nvPr/>
        </p:nvSpPr>
        <p:spPr bwMode="gray">
          <a:xfrm>
            <a:off x="2736493" y="2445396"/>
            <a:ext cx="6680558" cy="53022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gray">
          <a:xfrm>
            <a:off x="2962841" y="2463540"/>
            <a:ext cx="626741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24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Estructura selectiva simple</a:t>
            </a:r>
            <a:endParaRPr lang="es-PE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2231015" y="2412078"/>
            <a:ext cx="584549" cy="638156"/>
            <a:chOff x="1416" y="2246"/>
            <a:chExt cx="266" cy="298"/>
          </a:xfrm>
        </p:grpSpPr>
        <p:sp>
          <p:nvSpPr>
            <p:cNvPr id="8" name="Text Box 70"/>
            <p:cNvSpPr txBox="1">
              <a:spLocks noChangeArrowheads="1"/>
            </p:cNvSpPr>
            <p:nvPr/>
          </p:nvSpPr>
          <p:spPr bwMode="gray">
            <a:xfrm>
              <a:off x="1435" y="2267"/>
              <a:ext cx="1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grpSp>
          <p:nvGrpSpPr>
            <p:cNvPr id="9" name="Group 71"/>
            <p:cNvGrpSpPr>
              <a:grpSpLocks/>
            </p:cNvGrpSpPr>
            <p:nvPr/>
          </p:nvGrpSpPr>
          <p:grpSpPr bwMode="auto">
            <a:xfrm>
              <a:off x="1416" y="2246"/>
              <a:ext cx="266" cy="298"/>
              <a:chOff x="1415" y="1276"/>
              <a:chExt cx="266" cy="298"/>
            </a:xfrm>
          </p:grpSpPr>
          <p:pic>
            <p:nvPicPr>
              <p:cNvPr id="11" name="Picture 72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73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10E470"/>
                  </a:gs>
                  <a:gs pos="100000">
                    <a:srgbClr val="10E470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Oval 74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10E470">
                      <a:gamma/>
                      <a:shade val="63529"/>
                      <a:invGamma/>
                    </a:srgbClr>
                  </a:gs>
                  <a:gs pos="100000">
                    <a:srgbClr val="10E470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14" name="Picture 75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 Box 76"/>
            <p:cNvSpPr txBox="1">
              <a:spLocks noChangeArrowheads="1"/>
            </p:cNvSpPr>
            <p:nvPr/>
          </p:nvSpPr>
          <p:spPr bwMode="gray">
            <a:xfrm>
              <a:off x="1465" y="2268"/>
              <a:ext cx="155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sp>
        <p:nvSpPr>
          <p:cNvPr id="15" name="AutoShape 33"/>
          <p:cNvSpPr>
            <a:spLocks noChangeArrowheads="1"/>
          </p:cNvSpPr>
          <p:nvPr/>
        </p:nvSpPr>
        <p:spPr bwMode="gray">
          <a:xfrm>
            <a:off x="2728791" y="3422650"/>
            <a:ext cx="6673425" cy="53022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gray">
          <a:xfrm>
            <a:off x="2954897" y="3455308"/>
            <a:ext cx="67853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24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Estructura selectiva compuesta</a:t>
            </a:r>
            <a:endParaRPr lang="es-PE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Group 77"/>
          <p:cNvGrpSpPr>
            <a:grpSpLocks/>
          </p:cNvGrpSpPr>
          <p:nvPr/>
        </p:nvGrpSpPr>
        <p:grpSpPr bwMode="auto">
          <a:xfrm>
            <a:off x="2231015" y="3422650"/>
            <a:ext cx="583925" cy="651308"/>
            <a:chOff x="1414" y="2726"/>
            <a:chExt cx="266" cy="298"/>
          </a:xfrm>
        </p:grpSpPr>
        <p:sp>
          <p:nvSpPr>
            <p:cNvPr id="18" name="Text Box 78"/>
            <p:cNvSpPr txBox="1">
              <a:spLocks noChangeArrowheads="1"/>
            </p:cNvSpPr>
            <p:nvPr/>
          </p:nvSpPr>
          <p:spPr bwMode="gray">
            <a:xfrm>
              <a:off x="1435" y="2748"/>
              <a:ext cx="1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grpSp>
          <p:nvGrpSpPr>
            <p:cNvPr id="19" name="Group 79"/>
            <p:cNvGrpSpPr>
              <a:grpSpLocks/>
            </p:cNvGrpSpPr>
            <p:nvPr/>
          </p:nvGrpSpPr>
          <p:grpSpPr bwMode="auto">
            <a:xfrm>
              <a:off x="1414" y="2726"/>
              <a:ext cx="266" cy="298"/>
              <a:chOff x="1415" y="1276"/>
              <a:chExt cx="266" cy="298"/>
            </a:xfrm>
          </p:grpSpPr>
          <p:pic>
            <p:nvPicPr>
              <p:cNvPr id="21" name="Picture 80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81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CA55F9"/>
                  </a:gs>
                  <a:gs pos="100000">
                    <a:srgbClr val="CA55F9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Oval 82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gradFill rotWithShape="0">
                <a:gsLst>
                  <a:gs pos="0">
                    <a:srgbClr val="CA55F9">
                      <a:gamma/>
                      <a:shade val="63529"/>
                      <a:invGamma/>
                    </a:srgbClr>
                  </a:gs>
                  <a:gs pos="100000">
                    <a:srgbClr val="CA55F9">
                      <a:alpha val="85001"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24" name="Picture 83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 Box 84"/>
            <p:cNvSpPr txBox="1">
              <a:spLocks noChangeArrowheads="1"/>
            </p:cNvSpPr>
            <p:nvPr/>
          </p:nvSpPr>
          <p:spPr bwMode="gray">
            <a:xfrm>
              <a:off x="1460" y="2750"/>
              <a:ext cx="15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</p:grpSp>
      <p:sp>
        <p:nvSpPr>
          <p:cNvPr id="25" name="AutoShape 33"/>
          <p:cNvSpPr>
            <a:spLocks noChangeArrowheads="1"/>
          </p:cNvSpPr>
          <p:nvPr/>
        </p:nvSpPr>
        <p:spPr bwMode="gray">
          <a:xfrm>
            <a:off x="2728791" y="4477967"/>
            <a:ext cx="6673425" cy="530225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s-P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gray">
          <a:xfrm>
            <a:off x="2954897" y="4510625"/>
            <a:ext cx="67853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PE" sz="2400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Estructura </a:t>
            </a:r>
            <a:r>
              <a:rPr lang="es-PE" sz="2400" smtClean="0">
                <a:solidFill>
                  <a:srgbClr val="000000"/>
                </a:solidFill>
                <a:latin typeface="Century Gothic" panose="020B0502020202020204" pitchFamily="34" charset="0"/>
              </a:rPr>
              <a:t>selectiva </a:t>
            </a:r>
            <a:r>
              <a:rPr lang="es-PE" sz="2400" smtClean="0">
                <a:solidFill>
                  <a:srgbClr val="000000"/>
                </a:solidFill>
                <a:latin typeface="Century Gothic" panose="020B0502020202020204" pitchFamily="34" charset="0"/>
              </a:rPr>
              <a:t>múltiple</a:t>
            </a:r>
            <a:endParaRPr lang="es-PE" sz="2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7" name="Group 77"/>
          <p:cNvGrpSpPr>
            <a:grpSpLocks/>
          </p:cNvGrpSpPr>
          <p:nvPr/>
        </p:nvGrpSpPr>
        <p:grpSpPr bwMode="auto">
          <a:xfrm>
            <a:off x="2231015" y="4477967"/>
            <a:ext cx="583925" cy="651308"/>
            <a:chOff x="1414" y="2726"/>
            <a:chExt cx="266" cy="298"/>
          </a:xfrm>
        </p:grpSpPr>
        <p:sp>
          <p:nvSpPr>
            <p:cNvPr id="28" name="Text Box 78"/>
            <p:cNvSpPr txBox="1">
              <a:spLocks noChangeArrowheads="1"/>
            </p:cNvSpPr>
            <p:nvPr/>
          </p:nvSpPr>
          <p:spPr bwMode="gray">
            <a:xfrm>
              <a:off x="1435" y="2748"/>
              <a:ext cx="1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grpSp>
          <p:nvGrpSpPr>
            <p:cNvPr id="29" name="Group 79"/>
            <p:cNvGrpSpPr>
              <a:grpSpLocks/>
            </p:cNvGrpSpPr>
            <p:nvPr/>
          </p:nvGrpSpPr>
          <p:grpSpPr bwMode="auto">
            <a:xfrm>
              <a:off x="1414" y="2726"/>
              <a:ext cx="266" cy="298"/>
              <a:chOff x="1415" y="1276"/>
              <a:chExt cx="266" cy="298"/>
            </a:xfrm>
          </p:grpSpPr>
          <p:pic>
            <p:nvPicPr>
              <p:cNvPr id="31" name="Picture 80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1521"/>
                <a:ext cx="230" cy="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Oval 81"/>
              <p:cNvSpPr>
                <a:spLocks noChangeArrowheads="1"/>
              </p:cNvSpPr>
              <p:nvPr/>
            </p:nvSpPr>
            <p:spPr bwMode="gray">
              <a:xfrm flipH="1">
                <a:off x="1415" y="1276"/>
                <a:ext cx="266" cy="266"/>
              </a:xfrm>
              <a:prstGeom prst="ellipse">
                <a:avLst/>
              </a:prstGeom>
              <a:gradFill rotWithShape="0">
                <a:gsLst>
                  <a:gs pos="0">
                    <a:srgbClr val="CA55F9"/>
                  </a:gs>
                  <a:gs pos="100000">
                    <a:srgbClr val="CA55F9">
                      <a:gamma/>
                      <a:shade val="57255"/>
                      <a:invGamma/>
                    </a:srgbClr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Oval 82"/>
              <p:cNvSpPr>
                <a:spLocks noChangeArrowheads="1"/>
              </p:cNvSpPr>
              <p:nvPr/>
            </p:nvSpPr>
            <p:spPr bwMode="gray">
              <a:xfrm flipH="1">
                <a:off x="1422" y="1282"/>
                <a:ext cx="254" cy="2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34" name="Picture 83" descr="Picture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6" y="1278"/>
                <a:ext cx="174" cy="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0" name="Text Box 84"/>
            <p:cNvSpPr txBox="1">
              <a:spLocks noChangeArrowheads="1"/>
            </p:cNvSpPr>
            <p:nvPr/>
          </p:nvSpPr>
          <p:spPr bwMode="gray">
            <a:xfrm>
              <a:off x="1460" y="2750"/>
              <a:ext cx="15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PE" sz="24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s-PE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67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gray">
          <a:xfrm>
            <a:off x="3957474" y="3329321"/>
            <a:ext cx="7099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PE" sz="40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Estructura selectiva simple</a:t>
            </a:r>
            <a:endParaRPr lang="es-PE" sz="40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625746" y="3148218"/>
            <a:ext cx="1031278" cy="1072871"/>
            <a:chOff x="1422" y="1278"/>
            <a:chExt cx="254" cy="296"/>
          </a:xfrm>
        </p:grpSpPr>
        <p:pic>
          <p:nvPicPr>
            <p:cNvPr id="10" name="Picture 57" descr="Picture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1521"/>
              <a:ext cx="230" cy="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Oval 59"/>
            <p:cNvSpPr>
              <a:spLocks noChangeArrowheads="1"/>
            </p:cNvSpPr>
            <p:nvPr/>
          </p:nvSpPr>
          <p:spPr bwMode="gray">
            <a:xfrm flipH="1">
              <a:off x="1422" y="1282"/>
              <a:ext cx="254" cy="25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 dirty="0">
                <a:solidFill>
                  <a:srgbClr val="00B050"/>
                </a:solidFill>
              </a:endParaRPr>
            </a:p>
          </p:txBody>
        </p:sp>
        <p:pic>
          <p:nvPicPr>
            <p:cNvPr id="13" name="Picture 60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6" y="1278"/>
              <a:ext cx="174" cy="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 Box 61"/>
          <p:cNvSpPr txBox="1">
            <a:spLocks noChangeArrowheads="1"/>
          </p:cNvSpPr>
          <p:nvPr/>
        </p:nvSpPr>
        <p:spPr bwMode="gray">
          <a:xfrm>
            <a:off x="2893716" y="3206211"/>
            <a:ext cx="4972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PE" sz="4800" b="1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44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000" b="1" dirty="0" smtClean="0"/>
              <a:t>Estructura selectiva simple</a:t>
            </a:r>
            <a:endParaRPr lang="es-PE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 smtClean="0"/>
              <a:t>Sintaxis:</a:t>
            </a:r>
          </a:p>
          <a:p>
            <a:pPr marL="0" indent="0">
              <a:buNone/>
            </a:pPr>
            <a:endParaRPr lang="es-PE" dirty="0"/>
          </a:p>
          <a:p>
            <a:endParaRPr lang="es-PE" dirty="0" smtClean="0"/>
          </a:p>
          <a:p>
            <a:endParaRPr lang="es-PE" sz="1200" dirty="0" smtClean="0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66" y="2892137"/>
            <a:ext cx="8703907" cy="1530924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2652396" y="3081322"/>
            <a:ext cx="67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rgbClr val="00B0F0"/>
                </a:solidFill>
              </a:rPr>
              <a:t>(v)</a:t>
            </a:r>
            <a:endParaRPr lang="es-PE" sz="2800" b="1" dirty="0">
              <a:solidFill>
                <a:srgbClr val="00B0F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619098" y="2349044"/>
            <a:ext cx="675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chemeClr val="accent4"/>
                </a:solidFill>
              </a:rPr>
              <a:t>(F)</a:t>
            </a:r>
            <a:endParaRPr lang="es-PE" sz="2800" b="1" dirty="0">
              <a:solidFill>
                <a:schemeClr val="accent4"/>
              </a:solidFill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2643612" y="3223034"/>
            <a:ext cx="0" cy="41469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7" name="Grupo 46"/>
          <p:cNvGrpSpPr/>
          <p:nvPr/>
        </p:nvGrpSpPr>
        <p:grpSpPr>
          <a:xfrm>
            <a:off x="1522230" y="2743204"/>
            <a:ext cx="1121383" cy="1792026"/>
            <a:chOff x="1522230" y="2743204"/>
            <a:chExt cx="1121383" cy="1792026"/>
          </a:xfrm>
        </p:grpSpPr>
        <p:cxnSp>
          <p:nvCxnSpPr>
            <p:cNvPr id="35" name="Conector angular 34"/>
            <p:cNvCxnSpPr/>
            <p:nvPr/>
          </p:nvCxnSpPr>
          <p:spPr>
            <a:xfrm rot="5400000">
              <a:off x="1186909" y="3078525"/>
              <a:ext cx="1792026" cy="1121383"/>
            </a:xfrm>
            <a:prstGeom prst="bentConnector3">
              <a:avLst>
                <a:gd name="adj1" fmla="val -1026"/>
              </a:avLst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/>
            <p:nvPr/>
          </p:nvCxnSpPr>
          <p:spPr>
            <a:xfrm>
              <a:off x="1522230" y="4535229"/>
              <a:ext cx="504977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46944cd8931d310ed71ecdeb99b4958f8e41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3670</TotalTime>
  <Words>177</Words>
  <Application>Microsoft Office PowerPoint</Application>
  <PresentationFormat>Personalizado</PresentationFormat>
  <Paragraphs>54</Paragraphs>
  <Slides>23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Office Theme</vt:lpstr>
      <vt:lpstr>FUNDAMENTOS DE PROGRAMACIÓN</vt:lpstr>
      <vt:lpstr>¿Qué aprendimos la sesión anterior?</vt:lpstr>
      <vt:lpstr>Estructura de un programa</vt:lpstr>
      <vt:lpstr>Operadores en C++</vt:lpstr>
      <vt:lpstr>ESTRUCTURAS DE CONTROL PARA LA PROGRAMACIÓN Estructuras de control selectiva: simple, compuesta y múltiple</vt:lpstr>
      <vt:lpstr>Propósito</vt:lpstr>
      <vt:lpstr>Agenda del día</vt:lpstr>
      <vt:lpstr>Presentación de PowerPoint</vt:lpstr>
      <vt:lpstr>Estructura selectiva simple</vt:lpstr>
      <vt:lpstr>Ejemplo de Estructura selectiva simple</vt:lpstr>
      <vt:lpstr>Ejemplo de Estructura selectiva simple</vt:lpstr>
      <vt:lpstr>Presentación de PowerPoint</vt:lpstr>
      <vt:lpstr>Estructura selectiva compuesta</vt:lpstr>
      <vt:lpstr>Ejemplo  de Estructura selectiva compuesta</vt:lpstr>
      <vt:lpstr>Estructura selectiva compuesta anidada</vt:lpstr>
      <vt:lpstr>Ejemplo  de Estructura selectiva compuesta anidada</vt:lpstr>
      <vt:lpstr>Ejemplo  de Estructura selectiva compuesta anidada</vt:lpstr>
      <vt:lpstr>Presentación de PowerPoint</vt:lpstr>
      <vt:lpstr>Estructura selectiva múltiple</vt:lpstr>
      <vt:lpstr>Ejemplo de estructura selectiva múltiple</vt:lpstr>
      <vt:lpstr>Preguntas</vt:lpstr>
      <vt:lpstr>Reflexionemos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katia</cp:lastModifiedBy>
  <cp:revision>678</cp:revision>
  <dcterms:created xsi:type="dcterms:W3CDTF">2016-05-26T15:40:57Z</dcterms:created>
  <dcterms:modified xsi:type="dcterms:W3CDTF">2019-02-27T19:49:13Z</dcterms:modified>
</cp:coreProperties>
</file>