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6"/>
  </p:notesMasterIdLst>
  <p:sldIdLst>
    <p:sldId id="256" r:id="rId2"/>
    <p:sldId id="367" r:id="rId3"/>
    <p:sldId id="538" r:id="rId4"/>
    <p:sldId id="475" r:id="rId5"/>
    <p:sldId id="458" r:id="rId6"/>
    <p:sldId id="644" r:id="rId7"/>
    <p:sldId id="690" r:id="rId8"/>
    <p:sldId id="713" r:id="rId9"/>
    <p:sldId id="715" r:id="rId10"/>
    <p:sldId id="716" r:id="rId11"/>
    <p:sldId id="717" r:id="rId12"/>
    <p:sldId id="608" r:id="rId13"/>
    <p:sldId id="610" r:id="rId14"/>
    <p:sldId id="708" r:id="rId15"/>
  </p:sldIdLst>
  <p:sldSz cx="12192000" cy="6858000"/>
  <p:notesSz cx="6858000" cy="9144000"/>
  <p:custDataLst>
    <p:tags r:id="rId17"/>
  </p:custDataLst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4" autoAdjust="0"/>
    <p:restoredTop sz="91745"/>
  </p:normalViewPr>
  <p:slideViewPr>
    <p:cSldViewPr snapToGrid="0" snapToObjects="1">
      <p:cViewPr>
        <p:scale>
          <a:sx n="50" d="100"/>
          <a:sy n="50" d="100"/>
        </p:scale>
        <p:origin x="-1812" y="-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1DA4-44F6-C84E-80F1-63428A06E95B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6D55-E685-5045-81EF-E560A26E1A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3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^^^^^^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518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849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823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245" y="365125"/>
            <a:ext cx="7088257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244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609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9474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3883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2" y="365129"/>
            <a:ext cx="9831388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981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268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676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66194"/>
            <a:ext cx="3932237" cy="8912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66190"/>
            <a:ext cx="6172200" cy="46948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6196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5948"/>
            <a:ext cx="3932237" cy="851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05948"/>
            <a:ext cx="6172200" cy="465510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s-ES" dirty="0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021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7D-DE66-3646-86ED-203D8A1448EF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34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8013" y="2960845"/>
            <a:ext cx="7843684" cy="1325563"/>
          </a:xfrm>
        </p:spPr>
        <p:txBody>
          <a:bodyPr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FUNDAMENTOS DE PROGRAMACIÓN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169080" y="6042326"/>
            <a:ext cx="10560424" cy="296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0025"/>
          </a:xfrm>
        </p:spPr>
        <p:txBody>
          <a:bodyPr/>
          <a:lstStyle/>
          <a:p>
            <a:r>
              <a:rPr lang="es-PE" dirty="0"/>
              <a:t>Elabore un programa, el cual permita calcular el monto a pagar compre manzanas en una frutería, con descuento según la </a:t>
            </a:r>
            <a:r>
              <a:rPr lang="es-PE" dirty="0" err="1"/>
              <a:t>sgte</a:t>
            </a:r>
            <a:r>
              <a:rPr lang="es-PE" dirty="0"/>
              <a:t>. tabla.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5" y="3428206"/>
            <a:ext cx="4770081" cy="152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7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466" y="338142"/>
            <a:ext cx="8629334" cy="57197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Preguntas</a:t>
            </a:r>
            <a:endParaRPr lang="es-PE" dirty="0"/>
          </a:p>
        </p:txBody>
      </p:sp>
      <p:pic>
        <p:nvPicPr>
          <p:cNvPr id="4" name="Picture 2" descr="http://dan1ser.com/wp-content/uploads/2013/05/pregunta-197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78" y="1806660"/>
            <a:ext cx="2761245" cy="420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46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Reflexionemos</a:t>
            </a:r>
            <a:endParaRPr lang="es-PE" dirty="0"/>
          </a:p>
        </p:txBody>
      </p:sp>
      <p:pic>
        <p:nvPicPr>
          <p:cNvPr id="1028" name="Picture 4" descr="Resultado de imagen para reflexiona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88" y="1868692"/>
            <a:ext cx="5891264" cy="385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05200" y="3075057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>
                <a:solidFill>
                  <a:schemeClr val="bg1"/>
                </a:solidFill>
              </a:rPr>
              <a:t>u</a:t>
            </a:r>
            <a:r>
              <a:rPr lang="es-PE" sz="4000" b="1" dirty="0" smtClean="0">
                <a:solidFill>
                  <a:schemeClr val="bg1"/>
                </a:solidFill>
              </a:rPr>
              <a:t>continental</a:t>
            </a:r>
            <a:r>
              <a:rPr lang="es-PE" sz="3600" dirty="0" smtClean="0">
                <a:solidFill>
                  <a:schemeClr val="bg1"/>
                </a:solidFill>
              </a:rPr>
              <a:t>.edu.pe</a:t>
            </a:r>
            <a:endParaRPr lang="es-P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1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6645" y="2435985"/>
            <a:ext cx="5320632" cy="2106518"/>
          </a:xfrm>
        </p:spPr>
        <p:txBody>
          <a:bodyPr>
            <a:normAutofit/>
          </a:bodyPr>
          <a:lstStyle/>
          <a:p>
            <a:r>
              <a:rPr lang="es-PE" sz="4000" dirty="0" smtClean="0"/>
              <a:t>¿Qué aprendimos la sesión anterior?</a:t>
            </a:r>
            <a:endParaRPr lang="es-PE" sz="4000" dirty="0"/>
          </a:p>
        </p:txBody>
      </p:sp>
      <p:pic>
        <p:nvPicPr>
          <p:cNvPr id="1026" name="Picture 2" descr="Resultado de imagen para aprendizaj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117" y="1993178"/>
            <a:ext cx="4265766" cy="29921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800" b="1" dirty="0" smtClean="0"/>
              <a:t>Responda las siguientes preguntas:</a:t>
            </a:r>
            <a:endParaRPr lang="es-PE" sz="2800" b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s-PE" dirty="0" smtClean="0"/>
              <a:t>¿</a:t>
            </a:r>
            <a:r>
              <a:rPr lang="es-PE" dirty="0" smtClean="0"/>
              <a:t>Qué características </a:t>
            </a:r>
            <a:r>
              <a:rPr lang="es-PE" dirty="0" smtClean="0"/>
              <a:t>tiene una función?</a:t>
            </a:r>
          </a:p>
          <a:p>
            <a:pPr algn="just">
              <a:lnSpc>
                <a:spcPct val="120000"/>
              </a:lnSpc>
            </a:pPr>
            <a:r>
              <a:rPr lang="es-PE" dirty="0" smtClean="0"/>
              <a:t>¿Una función puede retornar dos valores a la vez?</a:t>
            </a:r>
          </a:p>
          <a:p>
            <a:pPr algn="just">
              <a:lnSpc>
                <a:spcPct val="120000"/>
              </a:lnSpc>
            </a:pPr>
            <a:r>
              <a:rPr lang="es-PE" dirty="0" smtClean="0"/>
              <a:t>¿Un programa se puede programar  con función o procedimiento?</a:t>
            </a:r>
            <a:endParaRPr lang="es-PE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es-PE" sz="22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es-PE" sz="2200" dirty="0"/>
              <a:t>	</a:t>
            </a:r>
          </a:p>
          <a:p>
            <a:pPr marL="457177" lvl="1" indent="0" algn="just">
              <a:lnSpc>
                <a:spcPct val="120000"/>
              </a:lnSpc>
              <a:buNone/>
            </a:pPr>
            <a:endParaRPr lang="es-PE" sz="2200" dirty="0"/>
          </a:p>
        </p:txBody>
      </p:sp>
    </p:spTree>
    <p:extLst>
      <p:ext uri="{BB962C8B-B14F-4D97-AF65-F5344CB8AC3E}">
        <p14:creationId xmlns:p14="http://schemas.microsoft.com/office/powerpoint/2010/main" val="337963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PE" sz="4000" b="1" dirty="0" smtClean="0"/>
              <a:t>MÓDULOS PARA LA PROGRAMACIÓN </a:t>
            </a:r>
            <a:br>
              <a:rPr lang="es-PE" sz="4000" b="1" dirty="0" smtClean="0"/>
            </a:br>
            <a:r>
              <a:rPr lang="es-PE" sz="3200" dirty="0"/>
              <a:t/>
            </a:r>
            <a:br>
              <a:rPr lang="es-PE" sz="3200" dirty="0"/>
            </a:br>
            <a:r>
              <a:rPr lang="es-PE" sz="3200" b="1" dirty="0"/>
              <a:t>Creación de menú de opciones con módulos de programa </a:t>
            </a:r>
            <a:r>
              <a:rPr lang="es-PE" sz="3200" dirty="0"/>
              <a:t>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Fundamentos de Programación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196801" y="576203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latin typeface="Century Gothic" panose="020B0502020202020204" pitchFamily="34" charset="0"/>
              </a:rPr>
              <a:t>Semana </a:t>
            </a:r>
            <a:r>
              <a:rPr lang="es-PE" b="1" dirty="0" smtClean="0">
                <a:latin typeface="Century Gothic" panose="020B0502020202020204" pitchFamily="34" charset="0"/>
              </a:rPr>
              <a:t>09</a:t>
            </a:r>
            <a:endParaRPr lang="es-PE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4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PE" sz="3600" b="1" dirty="0"/>
              <a:t>Propósito</a:t>
            </a:r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PE" dirty="0" smtClean="0"/>
              <a:t>Reconoce la importancia de la creación </a:t>
            </a:r>
            <a:r>
              <a:rPr lang="es-PE" dirty="0"/>
              <a:t>de menú de opciones con módulos de programa 	 la programación con C++.</a:t>
            </a:r>
          </a:p>
          <a:p>
            <a:pPr marL="0" indent="0" algn="just">
              <a:buNone/>
            </a:pPr>
            <a:endParaRPr lang="es-PE" sz="2800" dirty="0"/>
          </a:p>
        </p:txBody>
      </p:sp>
      <p:pic>
        <p:nvPicPr>
          <p:cNvPr id="7" name="Picture 2" descr="http://www.hebroncci.org/en/images/stories/goal-completion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73"/>
          <a:stretch/>
        </p:blipFill>
        <p:spPr bwMode="auto">
          <a:xfrm>
            <a:off x="6099328" y="2842389"/>
            <a:ext cx="4755486" cy="375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87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Agenda del día</a:t>
            </a:r>
            <a:endParaRPr lang="es-PE" b="1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gray">
          <a:xfrm>
            <a:off x="2099808" y="2160369"/>
            <a:ext cx="7230801" cy="53022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s-P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gray">
          <a:xfrm>
            <a:off x="2326157" y="2178513"/>
            <a:ext cx="55376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24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Definición de menú de opciones</a:t>
            </a:r>
            <a:endParaRPr lang="es-PE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1594331" y="2127051"/>
            <a:ext cx="584549" cy="638156"/>
            <a:chOff x="1416" y="2246"/>
            <a:chExt cx="266" cy="298"/>
          </a:xfrm>
        </p:grpSpPr>
        <p:sp>
          <p:nvSpPr>
            <p:cNvPr id="9" name="Text Box 70"/>
            <p:cNvSpPr txBox="1">
              <a:spLocks noChangeArrowheads="1"/>
            </p:cNvSpPr>
            <p:nvPr/>
          </p:nvSpPr>
          <p:spPr bwMode="gray">
            <a:xfrm>
              <a:off x="1435" y="2267"/>
              <a:ext cx="1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  <p:grpSp>
          <p:nvGrpSpPr>
            <p:cNvPr id="10" name="Group 71"/>
            <p:cNvGrpSpPr>
              <a:grpSpLocks/>
            </p:cNvGrpSpPr>
            <p:nvPr/>
          </p:nvGrpSpPr>
          <p:grpSpPr bwMode="auto">
            <a:xfrm>
              <a:off x="1416" y="2246"/>
              <a:ext cx="266" cy="298"/>
              <a:chOff x="1415" y="1276"/>
              <a:chExt cx="266" cy="298"/>
            </a:xfrm>
          </p:grpSpPr>
          <p:pic>
            <p:nvPicPr>
              <p:cNvPr id="12" name="Picture 72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Oval 73"/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Oval 74"/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10E470">
                      <a:gamma/>
                      <a:shade val="63529"/>
                      <a:invGamma/>
                    </a:srgbClr>
                  </a:gs>
                  <a:gs pos="100000">
                    <a:srgbClr val="10E470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15" name="Picture 75" descr="Picture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 Box 76"/>
            <p:cNvSpPr txBox="1">
              <a:spLocks noChangeArrowheads="1"/>
            </p:cNvSpPr>
            <p:nvPr/>
          </p:nvSpPr>
          <p:spPr bwMode="gray">
            <a:xfrm>
              <a:off x="1465" y="2268"/>
              <a:ext cx="15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</p:grpSp>
      <p:sp>
        <p:nvSpPr>
          <p:cNvPr id="16" name="AutoShape 33"/>
          <p:cNvSpPr>
            <a:spLocks noChangeArrowheads="1"/>
          </p:cNvSpPr>
          <p:nvPr/>
        </p:nvSpPr>
        <p:spPr bwMode="gray">
          <a:xfrm>
            <a:off x="2092108" y="3063031"/>
            <a:ext cx="7238502" cy="53022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s-P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Box 41"/>
          <p:cNvSpPr txBox="1">
            <a:spLocks noChangeArrowheads="1"/>
          </p:cNvSpPr>
          <p:nvPr/>
        </p:nvSpPr>
        <p:spPr bwMode="gray">
          <a:xfrm>
            <a:off x="2295290" y="3155666"/>
            <a:ext cx="70353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24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Ejemplo de menú de opciones </a:t>
            </a:r>
            <a:endParaRPr lang="es-PE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8" name="Group 77"/>
          <p:cNvGrpSpPr>
            <a:grpSpLocks/>
          </p:cNvGrpSpPr>
          <p:nvPr/>
        </p:nvGrpSpPr>
        <p:grpSpPr bwMode="auto">
          <a:xfrm>
            <a:off x="1594331" y="3063031"/>
            <a:ext cx="583925" cy="651308"/>
            <a:chOff x="1414" y="2726"/>
            <a:chExt cx="266" cy="298"/>
          </a:xfrm>
        </p:grpSpPr>
        <p:sp>
          <p:nvSpPr>
            <p:cNvPr id="19" name="Text Box 78"/>
            <p:cNvSpPr txBox="1">
              <a:spLocks noChangeArrowheads="1"/>
            </p:cNvSpPr>
            <p:nvPr/>
          </p:nvSpPr>
          <p:spPr bwMode="gray">
            <a:xfrm>
              <a:off x="1435" y="2748"/>
              <a:ext cx="1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grpSp>
          <p:nvGrpSpPr>
            <p:cNvPr id="20" name="Group 79"/>
            <p:cNvGrpSpPr>
              <a:grpSpLocks/>
            </p:cNvGrpSpPr>
            <p:nvPr/>
          </p:nvGrpSpPr>
          <p:grpSpPr bwMode="auto">
            <a:xfrm>
              <a:off x="1414" y="2726"/>
              <a:ext cx="266" cy="298"/>
              <a:chOff x="1415" y="1276"/>
              <a:chExt cx="266" cy="298"/>
            </a:xfrm>
          </p:grpSpPr>
          <p:pic>
            <p:nvPicPr>
              <p:cNvPr id="22" name="Picture 80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Oval 81"/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CA55F9"/>
                  </a:gs>
                  <a:gs pos="100000">
                    <a:srgbClr val="CA55F9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Oval 82"/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CA55F9">
                      <a:gamma/>
                      <a:shade val="63529"/>
                      <a:invGamma/>
                    </a:srgbClr>
                  </a:gs>
                  <a:gs pos="100000">
                    <a:srgbClr val="CA55F9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25" name="Picture 83" descr="Picture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 Box 84"/>
            <p:cNvSpPr txBox="1">
              <a:spLocks noChangeArrowheads="1"/>
            </p:cNvSpPr>
            <p:nvPr/>
          </p:nvSpPr>
          <p:spPr bwMode="gray">
            <a:xfrm>
              <a:off x="1460" y="2750"/>
              <a:ext cx="15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732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3957474" y="3329321"/>
            <a:ext cx="709973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40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Definición de menú de opciones</a:t>
            </a:r>
            <a:endParaRPr lang="es-PE" sz="4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625746" y="3148218"/>
            <a:ext cx="1031278" cy="1072871"/>
            <a:chOff x="1422" y="1278"/>
            <a:chExt cx="254" cy="296"/>
          </a:xfrm>
        </p:grpSpPr>
        <p:pic>
          <p:nvPicPr>
            <p:cNvPr id="10" name="Picture 57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1521"/>
              <a:ext cx="230" cy="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59"/>
            <p:cNvSpPr>
              <a:spLocks noChangeArrowheads="1"/>
            </p:cNvSpPr>
            <p:nvPr/>
          </p:nvSpPr>
          <p:spPr bwMode="gray">
            <a:xfrm flipH="1">
              <a:off x="1422" y="1282"/>
              <a:ext cx="254" cy="25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dirty="0">
                <a:solidFill>
                  <a:srgbClr val="00B050"/>
                </a:solidFill>
              </a:endParaRPr>
            </a:p>
          </p:txBody>
        </p:sp>
        <p:pic>
          <p:nvPicPr>
            <p:cNvPr id="13" name="Picture 60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" y="1278"/>
              <a:ext cx="174" cy="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61"/>
          <p:cNvSpPr txBox="1">
            <a:spLocks noChangeArrowheads="1"/>
          </p:cNvSpPr>
          <p:nvPr/>
        </p:nvSpPr>
        <p:spPr bwMode="gray">
          <a:xfrm>
            <a:off x="2893716" y="3206211"/>
            <a:ext cx="4972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4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89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Definición de menú opciones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825625"/>
            <a:ext cx="5791200" cy="4351338"/>
          </a:xfrm>
        </p:spPr>
        <p:txBody>
          <a:bodyPr/>
          <a:lstStyle/>
          <a:p>
            <a:r>
              <a:rPr lang="es-PE" dirty="0"/>
              <a:t>Un menú de opciones ofrece una selección para el usuario, que le permitan realizar más de una vez el conjunto de acciones, sin considerar un orden secuencial de realización, o simplemente finalizar el proceso (SALIR).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1609726"/>
            <a:ext cx="4276726" cy="236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569" y="4090987"/>
            <a:ext cx="2814637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87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3957474" y="3329321"/>
            <a:ext cx="709973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40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Ejemplo de menú de opciones</a:t>
            </a:r>
            <a:endParaRPr lang="es-PE" sz="4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625746" y="3148218"/>
            <a:ext cx="1031278" cy="1072871"/>
            <a:chOff x="1422" y="1278"/>
            <a:chExt cx="254" cy="296"/>
          </a:xfrm>
        </p:grpSpPr>
        <p:pic>
          <p:nvPicPr>
            <p:cNvPr id="10" name="Picture 57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1521"/>
              <a:ext cx="230" cy="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59"/>
            <p:cNvSpPr>
              <a:spLocks noChangeArrowheads="1"/>
            </p:cNvSpPr>
            <p:nvPr/>
          </p:nvSpPr>
          <p:spPr bwMode="gray">
            <a:xfrm flipH="1">
              <a:off x="1422" y="1282"/>
              <a:ext cx="254" cy="25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dirty="0">
                <a:solidFill>
                  <a:srgbClr val="00B050"/>
                </a:solidFill>
              </a:endParaRPr>
            </a:p>
          </p:txBody>
        </p:sp>
        <p:pic>
          <p:nvPicPr>
            <p:cNvPr id="13" name="Picture 60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" y="1278"/>
              <a:ext cx="174" cy="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61"/>
          <p:cNvSpPr txBox="1">
            <a:spLocks noChangeArrowheads="1"/>
          </p:cNvSpPr>
          <p:nvPr/>
        </p:nvSpPr>
        <p:spPr bwMode="gray">
          <a:xfrm>
            <a:off x="2893716" y="3206211"/>
            <a:ext cx="4972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4800" b="1" dirty="0" smtClean="0">
                <a:solidFill>
                  <a:srgbClr val="FFFFFF"/>
                </a:solidFill>
              </a:rPr>
              <a:t>2</a:t>
            </a:r>
            <a:endParaRPr lang="es-PE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7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46944cd8931d310ed71ecdeb99b4958f8e41"/>
</p:tagLst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4142</TotalTime>
  <Words>175</Words>
  <Application>Microsoft Office PowerPoint</Application>
  <PresentationFormat>Personalizado</PresentationFormat>
  <Paragraphs>35</Paragraphs>
  <Slides>14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Office Theme</vt:lpstr>
      <vt:lpstr>FUNDAMENTOS DE PROGRAMACIÓN</vt:lpstr>
      <vt:lpstr>¿Qué aprendimos la sesión anterior?</vt:lpstr>
      <vt:lpstr>Responda las siguientes preguntas:</vt:lpstr>
      <vt:lpstr>MÓDULOS PARA LA PROGRAMACIÓN   Creación de menú de opciones con módulos de programa  </vt:lpstr>
      <vt:lpstr>Propósito</vt:lpstr>
      <vt:lpstr>Agenda del día</vt:lpstr>
      <vt:lpstr>Presentación de PowerPoint</vt:lpstr>
      <vt:lpstr>Definición de menú opciones</vt:lpstr>
      <vt:lpstr>Presentación de PowerPoint</vt:lpstr>
      <vt:lpstr>Ejemplo</vt:lpstr>
      <vt:lpstr>Presentación de PowerPoint</vt:lpstr>
      <vt:lpstr>Preguntas</vt:lpstr>
      <vt:lpstr>Reflexionemos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katia</cp:lastModifiedBy>
  <cp:revision>789</cp:revision>
  <dcterms:created xsi:type="dcterms:W3CDTF">2016-05-26T15:40:57Z</dcterms:created>
  <dcterms:modified xsi:type="dcterms:W3CDTF">2019-03-01T05:18:45Z</dcterms:modified>
</cp:coreProperties>
</file>