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2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12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746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067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6740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67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144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8895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653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11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399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681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7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180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139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52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862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236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167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74EEB7-4FEB-4B5C-A941-2F7AC3E3E2AF}" type="datetimeFigureOut">
              <a:rPr lang="es-PE" smtClean="0"/>
              <a:t>25/05/2019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837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313111" y="1403798"/>
            <a:ext cx="7427869" cy="2747491"/>
          </a:xfrm>
          <a:prstGeom prst="rect">
            <a:avLst/>
          </a:prstGeom>
          <a:noFill/>
          <a:ln w="57150" cap="rnd" cmpd="sng" algn="ctr">
            <a:noFill/>
            <a:prstDash val="soli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0" b="1" smtClean="0">
                <a:solidFill>
                  <a:srgbClr val="7030A0"/>
                </a:solidFill>
                <a:latin typeface="Arial Narrow" panose="020B0606020202030204" pitchFamily="34" charset="0"/>
              </a:rPr>
              <a:t>IMPUESTO A LA RENTA 2018</a:t>
            </a:r>
            <a:endParaRPr lang="es-PE" sz="8000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78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RENTA NETA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80019" y="3010059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restando a la renta </a:t>
            </a:r>
            <a:r>
              <a:rPr lang="es-ES" sz="2000" b="1" dirty="0" err="1" smtClean="0"/>
              <a:t>brutasu</a:t>
            </a:r>
            <a:r>
              <a:rPr lang="es-ES" sz="2000" b="1" dirty="0" smtClean="0"/>
              <a:t> 20%.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92624" y="522391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RENTA NETA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548691" y="2988993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bruta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9240054" y="2144853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77800" y="1977108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873" t="37795" r="35855" b="37204"/>
          <a:stretch/>
        </p:blipFill>
        <p:spPr>
          <a:xfrm>
            <a:off x="7275822" y="125531"/>
            <a:ext cx="458925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7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1880314" y="2384238"/>
            <a:ext cx="83455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CALCULANDO IMPUESTOS</a:t>
            </a:r>
            <a:endParaRPr lang="es-PE" sz="8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2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</a:p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RNIT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80019" y="3010059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RNIT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Renta neta 5ta + Renta neta 4ta – (7UIT + Deducción)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280109" y="595397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RNIT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3207651" y="3919954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Flecha derecha 15"/>
          <p:cNvSpPr/>
          <p:nvPr/>
        </p:nvSpPr>
        <p:spPr>
          <a:xfrm>
            <a:off x="3180019" y="218179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1313108" y="2066436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 5ta Categoría</a:t>
            </a:r>
            <a:endParaRPr lang="es-PE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313108" y="3872070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Deducción 3UIT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997527" y="196199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86371" y="140803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60866" y="2798178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 4ta Categoría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9270" t="32606" r="21535" b="44280"/>
          <a:stretch/>
        </p:blipFill>
        <p:spPr>
          <a:xfrm>
            <a:off x="5637733" y="119465"/>
            <a:ext cx="6400801" cy="16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7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</a:p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Ingresos Totales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54269" y="3489774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Ingresos Totales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Renta neta 5ta + Renta neta 4ta 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223715" y="244461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INGRESOS</a:t>
            </a:r>
          </a:p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 TOTALES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3154269" y="2661512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1287358" y="2546151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 5ta Categoría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9023277" y="2075627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79339" y="192438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35116" y="3277893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 4ta Categoría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9270" t="47465" r="982" b="29422"/>
          <a:stretch/>
        </p:blipFill>
        <p:spPr>
          <a:xfrm>
            <a:off x="122409" y="106232"/>
            <a:ext cx="9074989" cy="16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6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</a:p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IMPUESTO A LA RENTA ANUAL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54269" y="313044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Impuesto a la renta anual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el impuesto a la renta, aplicando las tasas de retención 2018 a los ingresos totales.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15920" y="787257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IMPUESTO A LA RENTA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980867" y="1482179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86371" y="140803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35116" y="2918566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Ingresos Totales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7227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</a:p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IMPUESTO A LA RENTA MENSUAL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54269" y="313044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Impuesto a la renta mensual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, dividiendo entre 12 al impuesto a la renta anual.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15920" y="787257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IMPUESTO A LA RENTA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980867" y="1482179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86371" y="140803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35116" y="2918566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Impuesto a la renta anual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9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9359" r="9395" b="1934"/>
          <a:stretch/>
        </p:blipFill>
        <p:spPr>
          <a:xfrm>
            <a:off x="1609860" y="490449"/>
            <a:ext cx="8886421" cy="60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1880314" y="2616057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5ta Categoría</a:t>
            </a:r>
            <a:endParaRPr lang="es-PE" sz="8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0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85633" y="2820475"/>
            <a:ext cx="3606085" cy="1700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533361" y="3254981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SUELDO ANUAL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62834" y="3205644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139446" y="3503053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781573" y="3035829"/>
            <a:ext cx="12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mensual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9412311" y="3347312"/>
            <a:ext cx="12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anual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3296992" y="5318975"/>
            <a:ext cx="6387921" cy="10045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el sueldo anual, multiplicando por 12</a:t>
            </a:r>
            <a:r>
              <a:rPr lang="es-ES" sz="2000" b="1" dirty="0" smtClean="0"/>
              <a:t> (cantidad de meses del año).</a:t>
            </a:r>
            <a:r>
              <a:rPr lang="es-ES" sz="2000" b="1" dirty="0" smtClean="0"/>
              <a:t> a la sume del dato (sueldo mensual)  más la asignación.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875763" y="715737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SUELDO</a:t>
            </a:r>
          </a:p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 ANUAL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3198255" y="384791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/>
          <p:cNvSpPr txBox="1"/>
          <p:nvPr/>
        </p:nvSpPr>
        <p:spPr>
          <a:xfrm>
            <a:off x="1745089" y="3830677"/>
            <a:ext cx="12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Asignación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375" t="16568" r="22861" b="48054"/>
          <a:stretch/>
        </p:blipFill>
        <p:spPr>
          <a:xfrm>
            <a:off x="5334770" y="127892"/>
            <a:ext cx="6755090" cy="24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9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85633" y="2820475"/>
            <a:ext cx="3606085" cy="1700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533361" y="3254981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GRATIFICACIÓN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62834" y="3205644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139446" y="3503053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781573" y="3035829"/>
            <a:ext cx="12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mensual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9412311" y="3347312"/>
            <a:ext cx="15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Gratificación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la gratificación, multiplicando por 2 a la suma del sueldo anual más la asignación.</a:t>
            </a:r>
          </a:p>
          <a:p>
            <a:pPr algn="ctr"/>
            <a:r>
              <a:rPr lang="es-ES" sz="2000" b="1" dirty="0" smtClean="0"/>
              <a:t>(Las dos gratificaciones son la del 15 de julio y la del 15 de diciembre).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050960" y="-41899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GRATIFICACIONES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3198255" y="384791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/>
          <p:cNvSpPr txBox="1"/>
          <p:nvPr/>
        </p:nvSpPr>
        <p:spPr>
          <a:xfrm>
            <a:off x="1745089" y="3830677"/>
            <a:ext cx="12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Asignación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679" t="50295" r="15435" b="24941"/>
          <a:stretch/>
        </p:blipFill>
        <p:spPr>
          <a:xfrm>
            <a:off x="2522983" y="747600"/>
            <a:ext cx="7401464" cy="181154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647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85633" y="2820475"/>
            <a:ext cx="3606085" cy="1700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533361" y="3021755"/>
            <a:ext cx="291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GRATIFICACIÓN EXTRAORDINARIA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62834" y="3205644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139446" y="3503053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781573" y="3035829"/>
            <a:ext cx="12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mensual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9412311" y="3347312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Gratificación extraordinaria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la gratificación extraordinaria, sacando el 9% a la gratificación. (una vez al año, y además está establecido como ley)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66364" y="-149927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GRATIFICACIONES EXTRAORDINARIA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3198255" y="384791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/>
          <p:cNvSpPr txBox="1"/>
          <p:nvPr/>
        </p:nvSpPr>
        <p:spPr>
          <a:xfrm>
            <a:off x="1745089" y="3830677"/>
            <a:ext cx="12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Asignación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077" t="17984" r="11325" b="61733"/>
          <a:stretch/>
        </p:blipFill>
        <p:spPr>
          <a:xfrm>
            <a:off x="2096847" y="1189198"/>
            <a:ext cx="7884544" cy="148374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054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85633" y="2820475"/>
            <a:ext cx="3606085" cy="1700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533361" y="3109881"/>
            <a:ext cx="291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PAGO POR HORAS EXTRAS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69277" y="298467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139446" y="3503053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752604" y="2790862"/>
            <a:ext cx="12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mensual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9412311" y="3347312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Pago por horas extras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el pago por horas extras, multiplicando las horas extras por 1.5 por la suma del sueldo mensual más la asignación, todo entre 160.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1358600" y="834200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HORAS </a:t>
            </a:r>
          </a:p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EXTRAS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3186451" y="3542619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/>
          <p:cNvSpPr txBox="1"/>
          <p:nvPr/>
        </p:nvSpPr>
        <p:spPr>
          <a:xfrm>
            <a:off x="1693576" y="3508138"/>
            <a:ext cx="12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Asignación</a:t>
            </a:r>
            <a:endParaRPr lang="es-PE" dirty="0"/>
          </a:p>
        </p:txBody>
      </p:sp>
      <p:sp>
        <p:nvSpPr>
          <p:cNvPr id="12" name="Flecha derecha 11"/>
          <p:cNvSpPr/>
          <p:nvPr/>
        </p:nvSpPr>
        <p:spPr>
          <a:xfrm>
            <a:off x="3186451" y="407136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/>
          <p:cNvSpPr txBox="1"/>
          <p:nvPr/>
        </p:nvSpPr>
        <p:spPr>
          <a:xfrm>
            <a:off x="1565858" y="4036886"/>
            <a:ext cx="137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Cantidad de horas extras.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9404" t="39446" r="12252" b="38149"/>
          <a:stretch/>
        </p:blipFill>
        <p:spPr>
          <a:xfrm>
            <a:off x="4343822" y="708978"/>
            <a:ext cx="7591247" cy="16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9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RENTA NETA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80019" y="3010059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360866" y="4038071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Otros 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sumando todos los input.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992736" y="110288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RENTA</a:t>
            </a:r>
          </a:p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 NETA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3186451" y="3542619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/>
          <p:cNvSpPr txBox="1"/>
          <p:nvPr/>
        </p:nvSpPr>
        <p:spPr>
          <a:xfrm>
            <a:off x="1197728" y="2424494"/>
            <a:ext cx="177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</a:t>
            </a:r>
            <a:r>
              <a:rPr lang="es-ES" dirty="0" smtClean="0"/>
              <a:t>ratificaciones</a:t>
            </a:r>
            <a:endParaRPr lang="es-PE" dirty="0"/>
          </a:p>
        </p:txBody>
      </p:sp>
      <p:sp>
        <p:nvSpPr>
          <p:cNvPr id="12" name="Flecha derecha 11"/>
          <p:cNvSpPr/>
          <p:nvPr/>
        </p:nvSpPr>
        <p:spPr>
          <a:xfrm>
            <a:off x="3186451" y="407136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/>
          <p:cNvSpPr txBox="1"/>
          <p:nvPr/>
        </p:nvSpPr>
        <p:spPr>
          <a:xfrm>
            <a:off x="1265349" y="2770074"/>
            <a:ext cx="177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Gratificaciones extraordinarias</a:t>
            </a:r>
            <a:endParaRPr lang="es-PE" dirty="0"/>
          </a:p>
        </p:txBody>
      </p:sp>
      <p:sp>
        <p:nvSpPr>
          <p:cNvPr id="16" name="Flecha derecha 15"/>
          <p:cNvSpPr/>
          <p:nvPr/>
        </p:nvSpPr>
        <p:spPr>
          <a:xfrm>
            <a:off x="3186451" y="2079461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1320084" y="2002536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Anual</a:t>
            </a:r>
            <a:endParaRPr lang="es-PE" dirty="0"/>
          </a:p>
        </p:txBody>
      </p:sp>
      <p:sp>
        <p:nvSpPr>
          <p:cNvPr id="18" name="Flecha derecha 17"/>
          <p:cNvSpPr/>
          <p:nvPr/>
        </p:nvSpPr>
        <p:spPr>
          <a:xfrm>
            <a:off x="3186451" y="2519359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/>
          <p:cNvSpPr txBox="1"/>
          <p:nvPr/>
        </p:nvSpPr>
        <p:spPr>
          <a:xfrm>
            <a:off x="1313107" y="349741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Horas extras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980867" y="1482179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86371" y="140803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474" t="63031" r="2042" b="13149"/>
          <a:stretch/>
        </p:blipFill>
        <p:spPr>
          <a:xfrm>
            <a:off x="4944079" y="50610"/>
            <a:ext cx="7015375" cy="135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1880314" y="2616057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rgbClr val="003300"/>
                </a:solidFill>
                <a:latin typeface="Bodoni MT Black" panose="02070A03080606020203" pitchFamily="18" charset="0"/>
              </a:rPr>
              <a:t>4</a:t>
            </a:r>
            <a:r>
              <a:rPr lang="es-ES" sz="8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ta Categoría</a:t>
            </a:r>
            <a:endParaRPr lang="es-PE" sz="8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37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</TotalTime>
  <Words>349</Words>
  <Application>Microsoft Office PowerPoint</Application>
  <PresentationFormat>Panorámica</PresentationFormat>
  <Paragraphs>87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Bahnschrift Light</vt:lpstr>
      <vt:lpstr>Bodoni MT Black</vt:lpstr>
      <vt:lpstr>Corbel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</dc:creator>
  <cp:lastModifiedBy>agustin</cp:lastModifiedBy>
  <cp:revision>10</cp:revision>
  <dcterms:created xsi:type="dcterms:W3CDTF">2019-05-25T05:32:14Z</dcterms:created>
  <dcterms:modified xsi:type="dcterms:W3CDTF">2019-05-25T07:02:37Z</dcterms:modified>
</cp:coreProperties>
</file>