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9144000" cy="5143500" type="screen16x9"/>
  <p:notesSz cx="6858000" cy="9144000"/>
  <p:embeddedFontLst>
    <p:embeddedFont>
      <p:font typeface="Spectral" panose="020B0604020202020204" charset="0"/>
      <p:regular r:id="rId17"/>
      <p:bold r:id="rId18"/>
      <p:italic r:id="rId19"/>
      <p:boldItalic r:id="rId20"/>
    </p:embeddedFont>
    <p:embeddedFont>
      <p:font typeface="Roboto" panose="020B0604020202020204" charset="0"/>
      <p:regular r:id="rId21"/>
      <p:bold r:id="rId22"/>
      <p:italic r:id="rId23"/>
      <p:boldItalic r:id="rId24"/>
    </p:embeddedFont>
    <p:embeddedFont>
      <p:font typeface="Coiny" panose="020B0604020202020204" charset="0"/>
      <p:regular r:id="rId25"/>
    </p:embeddedFont>
    <p:embeddedFont>
      <p:font typeface="Caveat" panose="020B0604020202020204" charset="0"/>
      <p:regular r:id="rId26"/>
      <p:bold r:id="rId27"/>
    </p:embeddedFont>
    <p:embeddedFont>
      <p:font typeface="Comfortaa" panose="020B0604020202020204" charset="0"/>
      <p:regular r:id="rId28"/>
      <p:bold r:id="rId29"/>
    </p:embeddedFont>
    <p:embeddedFont>
      <p:font typeface="Comic Sans MS" panose="030F0702030302020204" pitchFamily="66" charset="0"/>
      <p:regular r:id="rId30"/>
      <p:bold r:id="rId31"/>
      <p:italic r:id="rId32"/>
      <p:boldItalic r:id="rId33"/>
    </p:embeddedFont>
    <p:embeddedFont>
      <p:font typeface="Comfortaa Regular"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09" autoAdjust="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5129145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93b26f51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93b26f5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396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1c1bafc344d26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11c1bafc344d26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479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93b26f510_2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93b26f510_2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5990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1c1bafc344d26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11c1bafc344d26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21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c95719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3c95719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74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3c4792b0e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c4792b0e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549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b7226716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b7226716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4112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b722671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b722671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7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1c1bafc344d26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1c1bafc344d26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669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c6216ea3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3c6216ea3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865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b7226716d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b7226716d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675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3c6216ea3_0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3c6216ea3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17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2B2F"/>
        </a:solidFill>
        <a:effectLst/>
      </p:bgPr>
    </p:bg>
    <p:spTree>
      <p:nvGrpSpPr>
        <p:cNvPr id="1" name="Shape 55"/>
        <p:cNvGrpSpPr/>
        <p:nvPr/>
      </p:nvGrpSpPr>
      <p:grpSpPr>
        <a:xfrm>
          <a:off x="0" y="0"/>
          <a:ext cx="0" cy="0"/>
          <a:chOff x="0" y="0"/>
          <a:chExt cx="0" cy="0"/>
        </a:xfrm>
      </p:grpSpPr>
      <p:sp>
        <p:nvSpPr>
          <p:cNvPr id="56" name="Google Shape;56;p15"/>
          <p:cNvSpPr/>
          <p:nvPr/>
        </p:nvSpPr>
        <p:spPr>
          <a:xfrm>
            <a:off x="-3075" y="-6125"/>
            <a:ext cx="6522446"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FBDFDC"/>
          </a:solidFill>
          <a:ln>
            <a:noFill/>
          </a:ln>
        </p:spPr>
      </p:sp>
      <p:grpSp>
        <p:nvGrpSpPr>
          <p:cNvPr id="57" name="Google Shape;57;p15"/>
          <p:cNvGrpSpPr/>
          <p:nvPr/>
        </p:nvGrpSpPr>
        <p:grpSpPr>
          <a:xfrm>
            <a:off x="7767371" y="8226"/>
            <a:ext cx="930320" cy="2560505"/>
            <a:chOff x="-1435027" y="1362018"/>
            <a:chExt cx="944104" cy="2598443"/>
          </a:xfrm>
        </p:grpSpPr>
        <p:sp>
          <p:nvSpPr>
            <p:cNvPr id="58" name="Google Shape;58;p15"/>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435012" y="3458706"/>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15"/>
          <p:cNvGrpSpPr/>
          <p:nvPr/>
        </p:nvGrpSpPr>
        <p:grpSpPr>
          <a:xfrm>
            <a:off x="213544" y="3632728"/>
            <a:ext cx="839275" cy="1510762"/>
            <a:chOff x="-1449485" y="3330462"/>
            <a:chExt cx="839275" cy="1510762"/>
          </a:xfrm>
        </p:grpSpPr>
        <p:sp>
          <p:nvSpPr>
            <p:cNvPr id="81" name="Google Shape;81;p15"/>
            <p:cNvSpPr/>
            <p:nvPr/>
          </p:nvSpPr>
          <p:spPr>
            <a:xfrm>
              <a:off x="-1132920" y="3598363"/>
              <a:ext cx="208030" cy="179908"/>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132920" y="3864101"/>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132920" y="4129840"/>
              <a:ext cx="208030" cy="179908"/>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132920" y="4395578"/>
              <a:ext cx="208030" cy="179908"/>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1132920" y="4661317"/>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1449485" y="3863627"/>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449485" y="4129365"/>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1449485" y="4395103"/>
              <a:ext cx="208030" cy="179908"/>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449485" y="4660842"/>
              <a:ext cx="208030" cy="179908"/>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818240" y="3330462"/>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818240" y="3596201"/>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818240" y="3861939"/>
              <a:ext cx="208030" cy="179908"/>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818240" y="4127678"/>
              <a:ext cx="208030" cy="179908"/>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818240" y="4393416"/>
              <a:ext cx="208030" cy="179908"/>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818240" y="4659154"/>
              <a:ext cx="208030" cy="179908"/>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5"/>
          <p:cNvSpPr/>
          <p:nvPr/>
        </p:nvSpPr>
        <p:spPr>
          <a:xfrm rot="-3220">
            <a:off x="1849349" y="979550"/>
            <a:ext cx="5445302" cy="370500"/>
          </a:xfrm>
          <a:prstGeom prst="rect">
            <a:avLst/>
          </a:prstGeom>
          <a:solidFill>
            <a:srgbClr val="000000"/>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ctr" rtl="0">
              <a:lnSpc>
                <a:spcPct val="115000"/>
              </a:lnSpc>
              <a:spcBef>
                <a:spcPts val="0"/>
              </a:spcBef>
              <a:spcAft>
                <a:spcPts val="0"/>
              </a:spcAft>
              <a:buClr>
                <a:schemeClr val="dk2"/>
              </a:buClr>
              <a:buSzPts val="1100"/>
              <a:buFont typeface="Arial"/>
              <a:buNone/>
            </a:pPr>
            <a:r>
              <a:rPr lang="es" sz="1800" b="1">
                <a:solidFill>
                  <a:srgbClr val="00FFFF"/>
                </a:solidFill>
                <a:latin typeface="Comic Sans MS"/>
                <a:ea typeface="Comic Sans MS"/>
                <a:cs typeface="Comic Sans MS"/>
                <a:sym typeface="Comic Sans MS"/>
              </a:rPr>
              <a:t>Precio de Venta de un Producto</a:t>
            </a:r>
            <a:endParaRPr>
              <a:solidFill>
                <a:srgbClr val="00FFFF"/>
              </a:solidFill>
            </a:endParaRPr>
          </a:p>
        </p:txBody>
      </p:sp>
      <p:sp>
        <p:nvSpPr>
          <p:cNvPr id="97" name="Google Shape;97;p15"/>
          <p:cNvSpPr/>
          <p:nvPr/>
        </p:nvSpPr>
        <p:spPr>
          <a:xfrm rot="-3279">
            <a:off x="215349" y="1843423"/>
            <a:ext cx="4717502" cy="2903402"/>
          </a:xfrm>
          <a:prstGeom prst="rect">
            <a:avLst/>
          </a:prstGeom>
          <a:no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457200" lvl="0" indent="-342900" algn="l" rtl="0">
              <a:lnSpc>
                <a:spcPct val="115000"/>
              </a:lnSpc>
              <a:spcBef>
                <a:spcPts val="0"/>
              </a:spcBef>
              <a:spcAft>
                <a:spcPts val="0"/>
              </a:spcAft>
              <a:buClr>
                <a:srgbClr val="351C75"/>
              </a:buClr>
              <a:buSzPts val="1800"/>
              <a:buFont typeface="Courier New"/>
              <a:buChar char="❏"/>
            </a:pPr>
            <a:r>
              <a:rPr lang="es" sz="1800" b="1">
                <a:solidFill>
                  <a:srgbClr val="351C75"/>
                </a:solidFill>
                <a:latin typeface="Courier New"/>
                <a:ea typeface="Courier New"/>
                <a:cs typeface="Courier New"/>
                <a:sym typeface="Courier New"/>
              </a:rPr>
              <a:t>INTEGRANTES</a:t>
            </a:r>
            <a:endParaRPr sz="1800" b="1">
              <a:solidFill>
                <a:srgbClr val="351C75"/>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dk2"/>
              </a:buClr>
              <a:buSzPts val="1100"/>
              <a:buFont typeface="Arial"/>
              <a:buNone/>
            </a:pPr>
            <a:endParaRPr sz="1800">
              <a:solidFill>
                <a:schemeClr val="dk2"/>
              </a:solidFill>
              <a:latin typeface="Courier New"/>
              <a:ea typeface="Courier New"/>
              <a:cs typeface="Courier New"/>
              <a:sym typeface="Courier New"/>
            </a:endParaRPr>
          </a:p>
          <a:p>
            <a:pPr marL="914400" lvl="0" indent="-330200" algn="l" rtl="0">
              <a:lnSpc>
                <a:spcPct val="115000"/>
              </a:lnSpc>
              <a:spcBef>
                <a:spcPts val="0"/>
              </a:spcBef>
              <a:spcAft>
                <a:spcPts val="0"/>
              </a:spcAft>
              <a:buSzPts val="1600"/>
              <a:buFont typeface="Comfortaa"/>
              <a:buChar char="-"/>
            </a:pPr>
            <a:r>
              <a:rPr lang="es" sz="1600" b="1">
                <a:latin typeface="Comfortaa"/>
                <a:ea typeface="Comfortaa"/>
                <a:cs typeface="Comfortaa"/>
                <a:sym typeface="Comfortaa"/>
              </a:rPr>
              <a:t>Pereyra Sifuentes, Richard Martín</a:t>
            </a:r>
            <a:endParaRPr sz="1600" b="1">
              <a:latin typeface="Comfortaa"/>
              <a:ea typeface="Comfortaa"/>
              <a:cs typeface="Comfortaa"/>
              <a:sym typeface="Comfortaa"/>
            </a:endParaRPr>
          </a:p>
          <a:p>
            <a:pPr marL="914400" lvl="0" indent="-330200" algn="l" rtl="0">
              <a:lnSpc>
                <a:spcPct val="115000"/>
              </a:lnSpc>
              <a:spcBef>
                <a:spcPts val="0"/>
              </a:spcBef>
              <a:spcAft>
                <a:spcPts val="0"/>
              </a:spcAft>
              <a:buSzPts val="1600"/>
              <a:buFont typeface="Comfortaa"/>
              <a:buChar char="-"/>
            </a:pPr>
            <a:r>
              <a:rPr lang="es" sz="1600" b="1">
                <a:latin typeface="Comfortaa"/>
                <a:ea typeface="Comfortaa"/>
                <a:cs typeface="Comfortaa"/>
                <a:sym typeface="Comfortaa"/>
              </a:rPr>
              <a:t>Sangay Arce, Jheidy Lizbeth</a:t>
            </a:r>
            <a:endParaRPr sz="1600" b="1">
              <a:latin typeface="Comfortaa"/>
              <a:ea typeface="Comfortaa"/>
              <a:cs typeface="Comfortaa"/>
              <a:sym typeface="Comfortaa"/>
            </a:endParaRPr>
          </a:p>
          <a:p>
            <a:pPr marL="914400" lvl="0" indent="0" algn="l" rtl="0">
              <a:lnSpc>
                <a:spcPct val="115000"/>
              </a:lnSpc>
              <a:spcBef>
                <a:spcPts val="0"/>
              </a:spcBef>
              <a:spcAft>
                <a:spcPts val="0"/>
              </a:spcAft>
              <a:buClr>
                <a:schemeClr val="dk2"/>
              </a:buClr>
              <a:buSzPts val="1100"/>
              <a:buFont typeface="Arial"/>
              <a:buNone/>
            </a:pPr>
            <a:endParaRPr>
              <a:solidFill>
                <a:schemeClr val="dk2"/>
              </a:solidFill>
              <a:latin typeface="Comfortaa Regular"/>
              <a:ea typeface="Comfortaa Regular"/>
              <a:cs typeface="Comfortaa Regular"/>
              <a:sym typeface="Comfortaa Regular"/>
            </a:endParaRPr>
          </a:p>
          <a:p>
            <a:pPr marL="457200" lvl="0" indent="-342900" algn="l" rtl="0">
              <a:lnSpc>
                <a:spcPct val="115000"/>
              </a:lnSpc>
              <a:spcBef>
                <a:spcPts val="0"/>
              </a:spcBef>
              <a:spcAft>
                <a:spcPts val="0"/>
              </a:spcAft>
              <a:buClr>
                <a:srgbClr val="351C75"/>
              </a:buClr>
              <a:buSzPts val="1800"/>
              <a:buFont typeface="Courier New"/>
              <a:buChar char="❏"/>
            </a:pPr>
            <a:r>
              <a:rPr lang="es" sz="1800" b="1">
                <a:solidFill>
                  <a:srgbClr val="351C75"/>
                </a:solidFill>
                <a:latin typeface="Courier New"/>
                <a:ea typeface="Courier New"/>
                <a:cs typeface="Courier New"/>
                <a:sym typeface="Courier New"/>
              </a:rPr>
              <a:t> PROFESOR</a:t>
            </a:r>
            <a:endParaRPr sz="1800" b="1">
              <a:solidFill>
                <a:srgbClr val="351C75"/>
              </a:solidFill>
              <a:latin typeface="Courier New"/>
              <a:ea typeface="Courier New"/>
              <a:cs typeface="Courier New"/>
              <a:sym typeface="Courier New"/>
            </a:endParaRPr>
          </a:p>
          <a:p>
            <a:pPr marL="457200" lvl="0" indent="0" algn="l" rtl="0">
              <a:lnSpc>
                <a:spcPct val="115000"/>
              </a:lnSpc>
              <a:spcBef>
                <a:spcPts val="0"/>
              </a:spcBef>
              <a:spcAft>
                <a:spcPts val="0"/>
              </a:spcAft>
              <a:buClr>
                <a:schemeClr val="dk2"/>
              </a:buClr>
              <a:buSzPts val="1100"/>
              <a:buFont typeface="Arial"/>
              <a:buNone/>
            </a:pPr>
            <a:endParaRPr sz="1600">
              <a:solidFill>
                <a:schemeClr val="dk2"/>
              </a:solidFill>
              <a:latin typeface="Courier New"/>
              <a:ea typeface="Courier New"/>
              <a:cs typeface="Courier New"/>
              <a:sym typeface="Courier New"/>
            </a:endParaRPr>
          </a:p>
          <a:p>
            <a:pPr marL="914400" lvl="0" indent="-330200" algn="l" rtl="0">
              <a:lnSpc>
                <a:spcPct val="115000"/>
              </a:lnSpc>
              <a:spcBef>
                <a:spcPts val="0"/>
              </a:spcBef>
              <a:spcAft>
                <a:spcPts val="0"/>
              </a:spcAft>
              <a:buSzPts val="1600"/>
              <a:buFont typeface="Comfortaa"/>
              <a:buChar char="-"/>
            </a:pPr>
            <a:r>
              <a:rPr lang="es" sz="1600" b="1">
                <a:latin typeface="Comfortaa"/>
                <a:ea typeface="Comfortaa"/>
                <a:cs typeface="Comfortaa"/>
                <a:sym typeface="Comfortaa"/>
              </a:rPr>
              <a:t>Coronel Castillo, Eric Gustavo</a:t>
            </a:r>
            <a:endParaRPr sz="1600" b="1">
              <a:latin typeface="Comfortaa"/>
              <a:ea typeface="Comfortaa"/>
              <a:cs typeface="Comfortaa"/>
              <a:sym typeface="Comfortaa"/>
            </a:endParaRPr>
          </a:p>
          <a:p>
            <a:pPr marL="914400" lvl="0" indent="0" algn="l" rtl="0">
              <a:lnSpc>
                <a:spcPct val="115000"/>
              </a:lnSpc>
              <a:spcBef>
                <a:spcPts val="0"/>
              </a:spcBef>
              <a:spcAft>
                <a:spcPts val="0"/>
              </a:spcAft>
              <a:buClr>
                <a:schemeClr val="dk2"/>
              </a:buClr>
              <a:buSzPts val="1100"/>
              <a:buFont typeface="Arial"/>
              <a:buNone/>
            </a:pPr>
            <a:endParaRPr>
              <a:solidFill>
                <a:schemeClr val="dk2"/>
              </a:solidFill>
              <a:latin typeface="Courier New"/>
              <a:ea typeface="Courier New"/>
              <a:cs typeface="Courier New"/>
              <a:sym typeface="Courier New"/>
            </a:endParaRPr>
          </a:p>
        </p:txBody>
      </p:sp>
      <p:sp>
        <p:nvSpPr>
          <p:cNvPr id="98" name="Google Shape;98;p15"/>
          <p:cNvSpPr txBox="1">
            <a:spLocks noGrp="1"/>
          </p:cNvSpPr>
          <p:nvPr>
            <p:ph type="title" idx="4294967295"/>
          </p:nvPr>
        </p:nvSpPr>
        <p:spPr>
          <a:xfrm>
            <a:off x="925050" y="117800"/>
            <a:ext cx="7293900" cy="8592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2"/>
              </a:buClr>
              <a:buSzPts val="1100"/>
              <a:buFont typeface="Arial"/>
              <a:buNone/>
            </a:pPr>
            <a:r>
              <a:rPr lang="es" sz="2800" b="1">
                <a:solidFill>
                  <a:srgbClr val="000000"/>
                </a:solidFill>
                <a:highlight>
                  <a:srgbClr val="93C47D"/>
                </a:highlight>
                <a:latin typeface="Courier New"/>
                <a:ea typeface="Courier New"/>
                <a:cs typeface="Courier New"/>
                <a:sym typeface="Courier New"/>
              </a:rPr>
              <a:t>FUNDAMENTO DE PROGRAMACIÓN</a:t>
            </a:r>
            <a:endParaRPr b="1">
              <a:solidFill>
                <a:srgbClr val="000000"/>
              </a:solidFill>
              <a:highlight>
                <a:srgbClr val="93C47D"/>
              </a:high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CB9C"/>
        </a:solidFill>
        <a:effectLst/>
      </p:bgPr>
    </p:bg>
    <p:spTree>
      <p:nvGrpSpPr>
        <p:cNvPr id="1" name="Shape 273"/>
        <p:cNvGrpSpPr/>
        <p:nvPr/>
      </p:nvGrpSpPr>
      <p:grpSpPr>
        <a:xfrm>
          <a:off x="0" y="0"/>
          <a:ext cx="0" cy="0"/>
          <a:chOff x="0" y="0"/>
          <a:chExt cx="0" cy="0"/>
        </a:xfrm>
      </p:grpSpPr>
      <p:sp>
        <p:nvSpPr>
          <p:cNvPr id="274" name="Google Shape;274;p24"/>
          <p:cNvSpPr txBox="1"/>
          <p:nvPr/>
        </p:nvSpPr>
        <p:spPr>
          <a:xfrm>
            <a:off x="359425" y="272650"/>
            <a:ext cx="4746900" cy="69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800">
                <a:solidFill>
                  <a:schemeClr val="dk1"/>
                </a:solidFill>
                <a:highlight>
                  <a:srgbClr val="FFFF00"/>
                </a:highlight>
                <a:latin typeface="Courier New"/>
                <a:ea typeface="Courier New"/>
                <a:cs typeface="Courier New"/>
                <a:sym typeface="Courier New"/>
              </a:rPr>
              <a:t>SERVICIO #04:</a:t>
            </a:r>
            <a:r>
              <a:rPr lang="es" sz="1800">
                <a:solidFill>
                  <a:schemeClr val="dk1"/>
                </a:solidFill>
                <a:latin typeface="Courier New"/>
                <a:ea typeface="Courier New"/>
                <a:cs typeface="Courier New"/>
                <a:sym typeface="Courier New"/>
              </a:rPr>
              <a:t> </a:t>
            </a:r>
            <a:r>
              <a:rPr lang="es" sz="1800" b="1">
                <a:solidFill>
                  <a:schemeClr val="dk1"/>
                </a:solidFill>
                <a:latin typeface="Courier New"/>
                <a:ea typeface="Courier New"/>
                <a:cs typeface="Courier New"/>
                <a:sym typeface="Courier New"/>
              </a:rPr>
              <a:t>PRECIO DE VENTA</a:t>
            </a:r>
            <a:endParaRPr/>
          </a:p>
        </p:txBody>
      </p:sp>
      <p:pic>
        <p:nvPicPr>
          <p:cNvPr id="275" name="Google Shape;275;p24"/>
          <p:cNvPicPr preferRelativeResize="0"/>
          <p:nvPr/>
        </p:nvPicPr>
        <p:blipFill rotWithShape="1">
          <a:blip r:embed="rId3">
            <a:alphaModFix/>
          </a:blip>
          <a:srcRect l="21722" t="35434" r="26085" b="33515"/>
          <a:stretch/>
        </p:blipFill>
        <p:spPr>
          <a:xfrm>
            <a:off x="882525" y="1313775"/>
            <a:ext cx="7378951" cy="29745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B2F"/>
        </a:solidFill>
        <a:effectLst/>
      </p:bgPr>
    </p:bg>
    <p:spTree>
      <p:nvGrpSpPr>
        <p:cNvPr id="1" name="Shape 279"/>
        <p:cNvGrpSpPr/>
        <p:nvPr/>
      </p:nvGrpSpPr>
      <p:grpSpPr>
        <a:xfrm>
          <a:off x="0" y="0"/>
          <a:ext cx="0" cy="0"/>
          <a:chOff x="0" y="0"/>
          <a:chExt cx="0" cy="0"/>
        </a:xfrm>
      </p:grpSpPr>
      <p:sp>
        <p:nvSpPr>
          <p:cNvPr id="280" name="Google Shape;280;p25"/>
          <p:cNvSpPr/>
          <p:nvPr/>
        </p:nvSpPr>
        <p:spPr>
          <a:xfrm rot="10800000">
            <a:off x="3780210" y="-6131"/>
            <a:ext cx="536379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76A5AF"/>
          </a:solidFill>
          <a:ln>
            <a:noFill/>
          </a:ln>
        </p:spPr>
      </p:sp>
      <p:sp>
        <p:nvSpPr>
          <p:cNvPr id="281" name="Google Shape;281;p25"/>
          <p:cNvSpPr/>
          <p:nvPr/>
        </p:nvSpPr>
        <p:spPr>
          <a:xfrm rot="-5400000">
            <a:off x="7866238" y="3348028"/>
            <a:ext cx="238500" cy="23280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rot="-5400000">
            <a:off x="8507788" y="3751078"/>
            <a:ext cx="238500" cy="10449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rot="-5400000">
            <a:off x="8325388" y="4040553"/>
            <a:ext cx="238500" cy="14097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rot="-5400000">
            <a:off x="7866238" y="-658869"/>
            <a:ext cx="238500" cy="2328000"/>
          </a:xfrm>
          <a:prstGeom prst="upArrow">
            <a:avLst>
              <a:gd name="adj1" fmla="val 27274"/>
              <a:gd name="adj2" fmla="val 86351"/>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5"/>
          <p:cNvSpPr/>
          <p:nvPr/>
        </p:nvSpPr>
        <p:spPr>
          <a:xfrm rot="-5400000">
            <a:off x="8507788" y="-255819"/>
            <a:ext cx="238500" cy="10449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rot="-5400000">
            <a:off x="8325388" y="33656"/>
            <a:ext cx="238500" cy="1409700"/>
          </a:xfrm>
          <a:prstGeom prst="upArrow">
            <a:avLst>
              <a:gd name="adj1" fmla="val 27274"/>
              <a:gd name="adj2" fmla="val 86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rot="-3259">
            <a:off x="2672849" y="103002"/>
            <a:ext cx="3798002" cy="553800"/>
          </a:xfrm>
          <a:prstGeom prst="rect">
            <a:avLst/>
          </a:prstGeom>
          <a:solidFill>
            <a:srgbClr val="000000"/>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s" sz="1800" b="1">
                <a:solidFill>
                  <a:srgbClr val="00FFFF"/>
                </a:solidFill>
                <a:latin typeface="Coiny"/>
                <a:ea typeface="Coiny"/>
                <a:cs typeface="Coiny"/>
                <a:sym typeface="Coiny"/>
              </a:rPr>
              <a:t>PRECIO AL PÚBLICO</a:t>
            </a:r>
            <a:endParaRPr b="1">
              <a:solidFill>
                <a:srgbClr val="00FFFF"/>
              </a:solidFill>
              <a:latin typeface="Coiny"/>
              <a:ea typeface="Coiny"/>
              <a:cs typeface="Coiny"/>
              <a:sym typeface="Coiny"/>
            </a:endParaRPr>
          </a:p>
        </p:txBody>
      </p:sp>
      <p:sp>
        <p:nvSpPr>
          <p:cNvPr id="288" name="Google Shape;288;p25"/>
          <p:cNvSpPr txBox="1"/>
          <p:nvPr/>
        </p:nvSpPr>
        <p:spPr>
          <a:xfrm>
            <a:off x="502500" y="1142363"/>
            <a:ext cx="8139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600">
                <a:solidFill>
                  <a:srgbClr val="FFFFFF"/>
                </a:solidFill>
              </a:rPr>
              <a:t>Es el valor monetario final con el que sale al mercado un producto o servicio. Además, las empresas (sociedad y personas con negocio) por la venta de bienes y prestación de servicios deben</a:t>
            </a:r>
            <a:r>
              <a:rPr lang="es" sz="1600" b="1">
                <a:solidFill>
                  <a:srgbClr val="FFFFFF"/>
                </a:solidFill>
              </a:rPr>
              <a:t> agregar a su valor de venta el 18%</a:t>
            </a:r>
            <a:r>
              <a:rPr lang="es" sz="1600">
                <a:solidFill>
                  <a:srgbClr val="FFFFFF"/>
                </a:solidFill>
              </a:rPr>
              <a:t> por concepto de </a:t>
            </a:r>
            <a:r>
              <a:rPr lang="es" sz="1600" b="1">
                <a:solidFill>
                  <a:srgbClr val="FFFFFF"/>
                </a:solidFill>
              </a:rPr>
              <a:t>IGV</a:t>
            </a:r>
            <a:r>
              <a:rPr lang="es" sz="1600">
                <a:solidFill>
                  <a:srgbClr val="FFFFFF"/>
                </a:solidFill>
              </a:rPr>
              <a:t>.</a:t>
            </a:r>
            <a:endParaRPr sz="1600">
              <a:solidFill>
                <a:srgbClr val="FFFFFF"/>
              </a:solidFill>
            </a:endParaRPr>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None/>
            </a:pPr>
            <a:endParaRPr sz="1600"/>
          </a:p>
          <a:p>
            <a:pPr marL="0" lvl="0" indent="0" algn="ctr" rtl="0">
              <a:lnSpc>
                <a:spcPct val="115000"/>
              </a:lnSpc>
              <a:spcBef>
                <a:spcPts val="0"/>
              </a:spcBef>
              <a:spcAft>
                <a:spcPts val="0"/>
              </a:spcAft>
              <a:buNone/>
            </a:pPr>
            <a:r>
              <a:rPr lang="es" sz="1600" b="1" i="1">
                <a:highlight>
                  <a:srgbClr val="B6D7A8"/>
                </a:highlight>
                <a:latin typeface="Spectral"/>
                <a:ea typeface="Spectral"/>
                <a:cs typeface="Spectral"/>
                <a:sym typeface="Spectral"/>
              </a:rPr>
              <a:t>Precio al Público = Precio de Venta + IGV</a:t>
            </a:r>
            <a:endParaRPr sz="1600" b="1" i="1">
              <a:highlight>
                <a:srgbClr val="B6D7A8"/>
              </a:highlight>
              <a:latin typeface="Spectral"/>
              <a:ea typeface="Spectral"/>
              <a:cs typeface="Spectral"/>
              <a:sym typeface="Spectral"/>
            </a:endParaRPr>
          </a:p>
          <a:p>
            <a:pPr marL="0" lvl="0" indent="0" algn="ctr" rtl="0">
              <a:lnSpc>
                <a:spcPct val="115000"/>
              </a:lnSpc>
              <a:spcBef>
                <a:spcPts val="0"/>
              </a:spcBef>
              <a:spcAft>
                <a:spcPts val="0"/>
              </a:spcAft>
              <a:buNone/>
            </a:pPr>
            <a:endParaRPr sz="1600" b="1" i="1">
              <a:highlight>
                <a:srgbClr val="B6D7A8"/>
              </a:highlight>
              <a:latin typeface="Spectral"/>
              <a:ea typeface="Spectral"/>
              <a:cs typeface="Spectral"/>
              <a:sym typeface="Spectral"/>
            </a:endParaRPr>
          </a:p>
          <a:p>
            <a:pPr marL="0" lvl="0" indent="0" algn="ctr" rtl="0">
              <a:lnSpc>
                <a:spcPct val="115000"/>
              </a:lnSpc>
              <a:spcBef>
                <a:spcPts val="0"/>
              </a:spcBef>
              <a:spcAft>
                <a:spcPts val="0"/>
              </a:spcAft>
              <a:buNone/>
            </a:pPr>
            <a:r>
              <a:rPr lang="es" sz="1600" b="1" i="1">
                <a:highlight>
                  <a:srgbClr val="B6D7A8"/>
                </a:highlight>
                <a:latin typeface="Spectral"/>
                <a:ea typeface="Spectral"/>
                <a:cs typeface="Spectral"/>
                <a:sym typeface="Spectral"/>
              </a:rPr>
              <a:t>IGV = Precio de Venta x 18%</a:t>
            </a:r>
            <a:endParaRPr sz="1600" b="1" i="1">
              <a:highlight>
                <a:srgbClr val="B6D7A8"/>
              </a:highlight>
              <a:latin typeface="Spectral"/>
              <a:ea typeface="Spectral"/>
              <a:cs typeface="Spectral"/>
              <a:sym typeface="Spectral"/>
            </a:endParaRPr>
          </a:p>
          <a:p>
            <a:pPr marL="0" lvl="0" indent="0" algn="ctr" rtl="0">
              <a:lnSpc>
                <a:spcPct val="115000"/>
              </a:lnSpc>
              <a:spcBef>
                <a:spcPts val="0"/>
              </a:spcBef>
              <a:spcAft>
                <a:spcPts val="0"/>
              </a:spcAft>
              <a:buNone/>
            </a:pPr>
            <a:endParaRPr sz="1600" b="1" i="1">
              <a:highlight>
                <a:srgbClr val="B6D7A8"/>
              </a:highlight>
              <a:latin typeface="Spectral"/>
              <a:ea typeface="Spectral"/>
              <a:cs typeface="Spectral"/>
              <a:sym typeface="Spectral"/>
            </a:endParaRPr>
          </a:p>
          <a:p>
            <a:pPr marL="457200" lvl="0" indent="0" algn="l" rtl="0">
              <a:lnSpc>
                <a:spcPct val="115000"/>
              </a:lnSpc>
              <a:spcBef>
                <a:spcPts val="0"/>
              </a:spcBef>
              <a:spcAft>
                <a:spcPts val="0"/>
              </a:spcAft>
              <a:buNone/>
            </a:pPr>
            <a:endParaRPr sz="1600"/>
          </a:p>
        </p:txBody>
      </p:sp>
      <p:sp>
        <p:nvSpPr>
          <p:cNvPr id="289" name="Google Shape;289;p25"/>
          <p:cNvSpPr txBox="1"/>
          <p:nvPr/>
        </p:nvSpPr>
        <p:spPr>
          <a:xfrm>
            <a:off x="1773450" y="3949200"/>
            <a:ext cx="5596800" cy="757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1800" b="1" i="1">
                <a:highlight>
                  <a:srgbClr val="FFD966"/>
                </a:highlight>
                <a:latin typeface="Spectral"/>
                <a:ea typeface="Spectral"/>
                <a:cs typeface="Spectral"/>
                <a:sym typeface="Spectral"/>
              </a:rPr>
              <a:t> Precio al Público = Precio de Venta ( 1 + 18%) </a:t>
            </a:r>
            <a:r>
              <a:rPr lang="es" sz="1800" b="1" i="1">
                <a:solidFill>
                  <a:srgbClr val="FFD966"/>
                </a:solidFill>
                <a:highlight>
                  <a:srgbClr val="FFD966"/>
                </a:highlight>
                <a:latin typeface="Spectral"/>
                <a:ea typeface="Spectral"/>
                <a:cs typeface="Spectral"/>
                <a:sym typeface="Spectral"/>
              </a:rPr>
              <a:t>i</a:t>
            </a:r>
            <a:r>
              <a:rPr lang="es" sz="1800" b="1" i="1">
                <a:highlight>
                  <a:srgbClr val="FFD966"/>
                </a:highlight>
                <a:latin typeface="Spectral"/>
                <a:ea typeface="Spectral"/>
                <a:cs typeface="Spectral"/>
                <a:sym typeface="Spectral"/>
              </a:rPr>
              <a:t> </a:t>
            </a:r>
            <a:endParaRPr sz="1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6A5AF"/>
        </a:solidFill>
        <a:effectLst/>
      </p:bgPr>
    </p:bg>
    <p:spTree>
      <p:nvGrpSpPr>
        <p:cNvPr id="1" name="Shape 293"/>
        <p:cNvGrpSpPr/>
        <p:nvPr/>
      </p:nvGrpSpPr>
      <p:grpSpPr>
        <a:xfrm>
          <a:off x="0" y="0"/>
          <a:ext cx="0" cy="0"/>
          <a:chOff x="0" y="0"/>
          <a:chExt cx="0" cy="0"/>
        </a:xfrm>
      </p:grpSpPr>
      <p:sp>
        <p:nvSpPr>
          <p:cNvPr id="294" name="Google Shape;294;p26"/>
          <p:cNvSpPr txBox="1"/>
          <p:nvPr/>
        </p:nvSpPr>
        <p:spPr>
          <a:xfrm>
            <a:off x="359425" y="285050"/>
            <a:ext cx="4572000" cy="54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800">
                <a:solidFill>
                  <a:schemeClr val="dk1"/>
                </a:solidFill>
                <a:highlight>
                  <a:srgbClr val="FFFF00"/>
                </a:highlight>
                <a:latin typeface="Courier New"/>
                <a:ea typeface="Courier New"/>
                <a:cs typeface="Courier New"/>
                <a:sym typeface="Courier New"/>
              </a:rPr>
              <a:t>SERVICIO #05:</a:t>
            </a:r>
            <a:r>
              <a:rPr lang="es" sz="1800">
                <a:solidFill>
                  <a:schemeClr val="dk1"/>
                </a:solidFill>
                <a:latin typeface="Courier New"/>
                <a:ea typeface="Courier New"/>
                <a:cs typeface="Courier New"/>
                <a:sym typeface="Courier New"/>
              </a:rPr>
              <a:t> </a:t>
            </a:r>
            <a:r>
              <a:rPr lang="es" sz="1800" b="1">
                <a:solidFill>
                  <a:schemeClr val="dk1"/>
                </a:solidFill>
                <a:latin typeface="Courier New"/>
                <a:ea typeface="Courier New"/>
                <a:cs typeface="Courier New"/>
                <a:sym typeface="Courier New"/>
              </a:rPr>
              <a:t>PRECIO AL PÚBLICO</a:t>
            </a:r>
            <a:endParaRPr/>
          </a:p>
        </p:txBody>
      </p:sp>
      <p:pic>
        <p:nvPicPr>
          <p:cNvPr id="295" name="Google Shape;295;p26"/>
          <p:cNvPicPr preferRelativeResize="0"/>
          <p:nvPr/>
        </p:nvPicPr>
        <p:blipFill rotWithShape="1">
          <a:blip r:embed="rId3">
            <a:alphaModFix/>
          </a:blip>
          <a:srcRect l="21855" t="47525" r="27032" b="18461"/>
          <a:stretch/>
        </p:blipFill>
        <p:spPr>
          <a:xfrm>
            <a:off x="845350" y="1251800"/>
            <a:ext cx="7453299" cy="3135675"/>
          </a:xfrm>
          <a:prstGeom prst="rect">
            <a:avLst/>
          </a:prstGeom>
          <a:noFill/>
          <a:ln>
            <a:noFill/>
          </a:ln>
        </p:spPr>
      </p:pic>
      <p:sp>
        <p:nvSpPr>
          <p:cNvPr id="3" name="Rectángulo 2"/>
          <p:cNvSpPr/>
          <p:nvPr/>
        </p:nvSpPr>
        <p:spPr>
          <a:xfrm>
            <a:off x="1921267" y="3236360"/>
            <a:ext cx="297951" cy="29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25711" t="18257" r="25596" b="23245"/>
          <a:stretch/>
        </p:blipFill>
        <p:spPr>
          <a:xfrm>
            <a:off x="0" y="0"/>
            <a:ext cx="9144000" cy="5143500"/>
          </a:xfrm>
          <a:prstGeom prst="rect">
            <a:avLst/>
          </a:prstGeom>
        </p:spPr>
      </p:pic>
    </p:spTree>
    <p:extLst>
      <p:ext uri="{BB962C8B-B14F-4D97-AF65-F5344CB8AC3E}">
        <p14:creationId xmlns:p14="http://schemas.microsoft.com/office/powerpoint/2010/main" val="4212886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B2F"/>
        </a:solidFill>
        <a:effectLst/>
      </p:bgPr>
    </p:bg>
    <p:spTree>
      <p:nvGrpSpPr>
        <p:cNvPr id="1" name="Shape 102"/>
        <p:cNvGrpSpPr/>
        <p:nvPr/>
      </p:nvGrpSpPr>
      <p:grpSpPr>
        <a:xfrm>
          <a:off x="0" y="0"/>
          <a:ext cx="0" cy="0"/>
          <a:chOff x="0" y="0"/>
          <a:chExt cx="0" cy="0"/>
        </a:xfrm>
      </p:grpSpPr>
      <p:sp>
        <p:nvSpPr>
          <p:cNvPr id="103" name="Google Shape;103;p16"/>
          <p:cNvSpPr/>
          <p:nvPr/>
        </p:nvSpPr>
        <p:spPr>
          <a:xfrm rot="10800000" flipH="1">
            <a:off x="0" y="-7806"/>
            <a:ext cx="7709215"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E6F4E4"/>
          </a:solidFill>
          <a:ln>
            <a:noFill/>
          </a:ln>
        </p:spPr>
      </p:sp>
      <p:grpSp>
        <p:nvGrpSpPr>
          <p:cNvPr id="104" name="Google Shape;104;p16"/>
          <p:cNvGrpSpPr/>
          <p:nvPr/>
        </p:nvGrpSpPr>
        <p:grpSpPr>
          <a:xfrm rot="10800000">
            <a:off x="7577623" y="211859"/>
            <a:ext cx="930320" cy="2560505"/>
            <a:chOff x="-1435027" y="1362018"/>
            <a:chExt cx="944104" cy="2598443"/>
          </a:xfrm>
        </p:grpSpPr>
        <p:sp>
          <p:nvSpPr>
            <p:cNvPr id="105" name="Google Shape;105;p16"/>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1435012" y="3458706"/>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6"/>
          <p:cNvSpPr/>
          <p:nvPr/>
        </p:nvSpPr>
        <p:spPr>
          <a:xfrm rot="-3454">
            <a:off x="371074" y="359269"/>
            <a:ext cx="3582602" cy="3973203"/>
          </a:xfrm>
          <a:prstGeom prst="rect">
            <a:avLst/>
          </a:prstGeom>
          <a:noFill/>
          <a:ln>
            <a:noFill/>
          </a:ln>
        </p:spPr>
        <p:txBody>
          <a:bodyPr spcFirstLastPara="1" wrap="square" lIns="91425" tIns="45700" rIns="91425" bIns="45700" anchor="ctr" anchorCtr="0">
            <a:noAutofit/>
          </a:bodyPr>
          <a:lstStyle/>
          <a:p>
            <a:pPr marL="457200" lvl="0" indent="0" algn="l" rtl="0">
              <a:lnSpc>
                <a:spcPct val="115000"/>
              </a:lnSpc>
              <a:spcBef>
                <a:spcPts val="0"/>
              </a:spcBef>
              <a:spcAft>
                <a:spcPts val="0"/>
              </a:spcAft>
              <a:buClr>
                <a:schemeClr val="dk2"/>
              </a:buClr>
              <a:buSzPts val="1100"/>
              <a:buFont typeface="Arial"/>
              <a:buNone/>
            </a:pPr>
            <a:endParaRPr sz="2000" b="1">
              <a:solidFill>
                <a:srgbClr val="351C75"/>
              </a:solidFill>
              <a:latin typeface="Caveat"/>
              <a:ea typeface="Caveat"/>
              <a:cs typeface="Caveat"/>
              <a:sym typeface="Caveat"/>
            </a:endParaRPr>
          </a:p>
          <a:p>
            <a:pPr marL="0" lvl="0" indent="0" algn="l" rtl="0">
              <a:lnSpc>
                <a:spcPct val="115000"/>
              </a:lnSpc>
              <a:spcBef>
                <a:spcPts val="0"/>
              </a:spcBef>
              <a:spcAft>
                <a:spcPts val="0"/>
              </a:spcAft>
              <a:buClr>
                <a:schemeClr val="dk2"/>
              </a:buClr>
              <a:buSzPts val="1100"/>
              <a:buFont typeface="Arial"/>
              <a:buNone/>
            </a:pPr>
            <a:r>
              <a:rPr lang="es" sz="2000" b="1">
                <a:solidFill>
                  <a:srgbClr val="351C75"/>
                </a:solidFill>
                <a:latin typeface="Caveat"/>
                <a:ea typeface="Caveat"/>
                <a:cs typeface="Caveat"/>
                <a:sym typeface="Caveat"/>
              </a:rPr>
              <a:t>    PROYECTO A DESARROLLAR</a:t>
            </a:r>
            <a:endParaRPr sz="2000" b="1">
              <a:solidFill>
                <a:srgbClr val="351C75"/>
              </a:solidFill>
              <a:latin typeface="Courier New"/>
              <a:ea typeface="Courier New"/>
              <a:cs typeface="Courier New"/>
              <a:sym typeface="Courier New"/>
            </a:endParaRPr>
          </a:p>
          <a:p>
            <a:pPr marL="457200" lvl="0" indent="0" algn="ctr" rtl="0">
              <a:lnSpc>
                <a:spcPct val="115000"/>
              </a:lnSpc>
              <a:spcBef>
                <a:spcPts val="0"/>
              </a:spcBef>
              <a:spcAft>
                <a:spcPts val="0"/>
              </a:spcAft>
              <a:buClr>
                <a:schemeClr val="dk2"/>
              </a:buClr>
              <a:buSzPts val="1100"/>
              <a:buFont typeface="Arial"/>
              <a:buNone/>
            </a:pPr>
            <a:endParaRPr b="1">
              <a:solidFill>
                <a:srgbClr val="351C75"/>
              </a:solidFill>
              <a:latin typeface="Courier New"/>
              <a:ea typeface="Courier New"/>
              <a:cs typeface="Courier New"/>
              <a:sym typeface="Courier New"/>
            </a:endParaRPr>
          </a:p>
          <a:p>
            <a:pPr marL="0" lvl="0" indent="0" algn="just" rtl="0">
              <a:lnSpc>
                <a:spcPct val="115000"/>
              </a:lnSpc>
              <a:spcBef>
                <a:spcPts val="0"/>
              </a:spcBef>
              <a:spcAft>
                <a:spcPts val="0"/>
              </a:spcAft>
              <a:buClr>
                <a:schemeClr val="dk2"/>
              </a:buClr>
              <a:buSzPts val="1100"/>
              <a:buFont typeface="Arial"/>
              <a:buNone/>
            </a:pPr>
            <a:r>
              <a:rPr lang="es" sz="1600"/>
              <a:t>La empresa </a:t>
            </a:r>
            <a:r>
              <a:rPr lang="es" sz="1600" b="1"/>
              <a:t>SuperModa</a:t>
            </a:r>
            <a:r>
              <a:rPr lang="es" sz="1600"/>
              <a:t> necesita una aplicación para calcular el precio de venta de un producto, teniendo en cuenta el precio de costo, los gastos administrativos y la ganancia que se espera obtener.</a:t>
            </a:r>
            <a:endParaRPr sz="1600"/>
          </a:p>
          <a:p>
            <a:pPr marL="0" lvl="0" indent="0" algn="just" rtl="0">
              <a:lnSpc>
                <a:spcPct val="115000"/>
              </a:lnSpc>
              <a:spcBef>
                <a:spcPts val="0"/>
              </a:spcBef>
              <a:spcAft>
                <a:spcPts val="0"/>
              </a:spcAft>
              <a:buClr>
                <a:schemeClr val="dk2"/>
              </a:buClr>
              <a:buSzPts val="1100"/>
              <a:buFont typeface="Arial"/>
              <a:buNone/>
            </a:pPr>
            <a:r>
              <a:rPr lang="es" sz="1600"/>
              <a:t>Cuando la empresa compra un producto, lo que realiza es comprar un lote, y el precio que tiene es el precio del lote. Se estima que en un lote el 10% de productos se encuentre defectuoso, por lo tanto, solo el 90% podrá ser comercializado.</a:t>
            </a:r>
            <a:endParaRPr sz="1600"/>
          </a:p>
        </p:txBody>
      </p:sp>
      <p:sp>
        <p:nvSpPr>
          <p:cNvPr id="128" name="Google Shape;128;p16"/>
          <p:cNvSpPr/>
          <p:nvPr/>
        </p:nvSpPr>
        <p:spPr>
          <a:xfrm rot="-3113">
            <a:off x="4199659" y="213805"/>
            <a:ext cx="4307102" cy="1969801"/>
          </a:xfrm>
          <a:prstGeom prst="rect">
            <a:avLst/>
          </a:prstGeom>
          <a:solidFill>
            <a:srgbClr val="FFFFFF"/>
          </a:solidFill>
          <a:ln>
            <a:noFill/>
          </a:ln>
          <a:effectLst>
            <a:outerShdw blurRad="228600" dist="47625" dir="5400000" algn="tl" rotWithShape="0">
              <a:srgbClr val="000000">
                <a:alpha val="54900"/>
              </a:srgbClr>
            </a:outerShdw>
          </a:effectLst>
        </p:spPr>
        <p:txBody>
          <a:bodyPr spcFirstLastPara="1" wrap="square" lIns="91425" tIns="45700" rIns="91425" bIns="45700" anchor="ctr" anchorCtr="0">
            <a:noAutofit/>
          </a:bodyPr>
          <a:lstStyle/>
          <a:p>
            <a:pPr marL="457200" lvl="0" indent="-317500" algn="l" rtl="0">
              <a:lnSpc>
                <a:spcPct val="115000"/>
              </a:lnSpc>
              <a:spcBef>
                <a:spcPts val="0"/>
              </a:spcBef>
              <a:spcAft>
                <a:spcPts val="0"/>
              </a:spcAft>
              <a:buClr>
                <a:srgbClr val="351C75"/>
              </a:buClr>
              <a:buSzPts val="1400"/>
              <a:buFont typeface="Courier New"/>
              <a:buChar char="❏"/>
            </a:pPr>
            <a:r>
              <a:rPr lang="es" b="1">
                <a:solidFill>
                  <a:srgbClr val="351C75"/>
                </a:solidFill>
                <a:latin typeface="Courier New"/>
                <a:ea typeface="Courier New"/>
                <a:cs typeface="Courier New"/>
                <a:sym typeface="Courier New"/>
              </a:rPr>
              <a:t>DATOS</a:t>
            </a:r>
            <a:endParaRPr sz="1200">
              <a:solidFill>
                <a:schemeClr val="dk2"/>
              </a:solidFill>
              <a:latin typeface="Roboto"/>
              <a:ea typeface="Roboto"/>
              <a:cs typeface="Roboto"/>
              <a:sym typeface="Roboto"/>
            </a:endParaRPr>
          </a:p>
          <a:p>
            <a:pPr marL="457200" lvl="0" indent="0" algn="l" rtl="0">
              <a:lnSpc>
                <a:spcPct val="115000"/>
              </a:lnSpc>
              <a:spcBef>
                <a:spcPts val="0"/>
              </a:spcBef>
              <a:spcAft>
                <a:spcPts val="0"/>
              </a:spcAft>
              <a:buNone/>
            </a:pPr>
            <a:r>
              <a:rPr lang="es" sz="1200">
                <a:solidFill>
                  <a:schemeClr val="dk2"/>
                </a:solidFill>
                <a:latin typeface="Roboto"/>
                <a:ea typeface="Roboto"/>
                <a:cs typeface="Roboto"/>
                <a:sym typeface="Roboto"/>
              </a:rPr>
              <a:t>Por ejemplo, se tienen los siguientes datos de un lote:</a:t>
            </a:r>
            <a:endParaRPr sz="1200">
              <a:solidFill>
                <a:schemeClr val="dk2"/>
              </a:solidFill>
              <a:latin typeface="Roboto"/>
              <a:ea typeface="Roboto"/>
              <a:cs typeface="Roboto"/>
              <a:sym typeface="Roboto"/>
            </a:endParaRPr>
          </a:p>
          <a:p>
            <a:pPr marL="457200" lvl="0" indent="0" algn="l" rtl="0">
              <a:lnSpc>
                <a:spcPct val="115000"/>
              </a:lnSpc>
              <a:spcBef>
                <a:spcPts val="0"/>
              </a:spcBef>
              <a:spcAft>
                <a:spcPts val="0"/>
              </a:spcAft>
              <a:buClr>
                <a:schemeClr val="dk2"/>
              </a:buClr>
              <a:buSzPts val="1100"/>
              <a:buFont typeface="Arial"/>
              <a:buNone/>
            </a:pPr>
            <a:endParaRPr sz="1200">
              <a:solidFill>
                <a:schemeClr val="dk2"/>
              </a:solidFill>
              <a:latin typeface="Roboto"/>
              <a:ea typeface="Roboto"/>
              <a:cs typeface="Roboto"/>
              <a:sym typeface="Roboto"/>
            </a:endParaRPr>
          </a:p>
          <a:p>
            <a:pPr marL="914400" lvl="0" indent="-304800" algn="l" rtl="0">
              <a:lnSpc>
                <a:spcPct val="115000"/>
              </a:lnSpc>
              <a:spcBef>
                <a:spcPts val="0"/>
              </a:spcBef>
              <a:spcAft>
                <a:spcPts val="0"/>
              </a:spcAft>
              <a:buClr>
                <a:schemeClr val="dk2"/>
              </a:buClr>
              <a:buSzPts val="1200"/>
              <a:buFont typeface="Roboto"/>
              <a:buChar char="●"/>
            </a:pPr>
            <a:r>
              <a:rPr lang="es" sz="1200" b="1" i="1">
                <a:solidFill>
                  <a:schemeClr val="dk2"/>
                </a:solidFill>
                <a:latin typeface="Roboto"/>
                <a:ea typeface="Roboto"/>
                <a:cs typeface="Roboto"/>
                <a:sym typeface="Roboto"/>
              </a:rPr>
              <a:t>Nombre del producto:</a:t>
            </a:r>
            <a:r>
              <a:rPr lang="es" sz="1200">
                <a:solidFill>
                  <a:schemeClr val="dk2"/>
                </a:solidFill>
                <a:latin typeface="Roboto"/>
                <a:ea typeface="Roboto"/>
                <a:cs typeface="Roboto"/>
                <a:sym typeface="Roboto"/>
              </a:rPr>
              <a:t> Pantalón de varón</a:t>
            </a:r>
            <a:endParaRPr sz="1200">
              <a:solidFill>
                <a:schemeClr val="dk2"/>
              </a:solidFill>
              <a:latin typeface="Roboto"/>
              <a:ea typeface="Roboto"/>
              <a:cs typeface="Roboto"/>
              <a:sym typeface="Roboto"/>
            </a:endParaRPr>
          </a:p>
          <a:p>
            <a:pPr marL="914400" lvl="0" indent="-304800" algn="l" rtl="0">
              <a:lnSpc>
                <a:spcPct val="115000"/>
              </a:lnSpc>
              <a:spcBef>
                <a:spcPts val="0"/>
              </a:spcBef>
              <a:spcAft>
                <a:spcPts val="0"/>
              </a:spcAft>
              <a:buClr>
                <a:schemeClr val="dk2"/>
              </a:buClr>
              <a:buSzPts val="1200"/>
              <a:buFont typeface="Roboto"/>
              <a:buChar char="●"/>
            </a:pPr>
            <a:r>
              <a:rPr lang="es" sz="1200" b="1" i="1">
                <a:solidFill>
                  <a:schemeClr val="dk2"/>
                </a:solidFill>
                <a:latin typeface="Roboto"/>
                <a:ea typeface="Roboto"/>
                <a:cs typeface="Roboto"/>
                <a:sym typeface="Roboto"/>
              </a:rPr>
              <a:t>Tamaño del lote:</a:t>
            </a:r>
            <a:r>
              <a:rPr lang="es" sz="1200">
                <a:solidFill>
                  <a:schemeClr val="dk2"/>
                </a:solidFill>
                <a:latin typeface="Roboto"/>
                <a:ea typeface="Roboto"/>
                <a:cs typeface="Roboto"/>
                <a:sym typeface="Roboto"/>
              </a:rPr>
              <a:t> 1000 Unidades</a:t>
            </a:r>
            <a:endParaRPr sz="1200">
              <a:solidFill>
                <a:schemeClr val="dk2"/>
              </a:solidFill>
              <a:latin typeface="Roboto"/>
              <a:ea typeface="Roboto"/>
              <a:cs typeface="Roboto"/>
              <a:sym typeface="Roboto"/>
            </a:endParaRPr>
          </a:p>
          <a:p>
            <a:pPr marL="914400" lvl="0" indent="-304800" algn="l" rtl="0">
              <a:lnSpc>
                <a:spcPct val="115000"/>
              </a:lnSpc>
              <a:spcBef>
                <a:spcPts val="0"/>
              </a:spcBef>
              <a:spcAft>
                <a:spcPts val="0"/>
              </a:spcAft>
              <a:buClr>
                <a:schemeClr val="dk2"/>
              </a:buClr>
              <a:buSzPts val="1200"/>
              <a:buFont typeface="Roboto"/>
              <a:buChar char="●"/>
            </a:pPr>
            <a:r>
              <a:rPr lang="es" sz="1200" b="1" i="1">
                <a:solidFill>
                  <a:schemeClr val="dk2"/>
                </a:solidFill>
                <a:latin typeface="Roboto"/>
                <a:ea typeface="Roboto"/>
                <a:cs typeface="Roboto"/>
                <a:sym typeface="Roboto"/>
              </a:rPr>
              <a:t>Precio del lote:</a:t>
            </a:r>
            <a:r>
              <a:rPr lang="es" sz="1200">
                <a:solidFill>
                  <a:schemeClr val="dk2"/>
                </a:solidFill>
                <a:latin typeface="Roboto"/>
                <a:ea typeface="Roboto"/>
                <a:cs typeface="Roboto"/>
                <a:sym typeface="Roboto"/>
              </a:rPr>
              <a:t> 50,000.00 Soles</a:t>
            </a:r>
            <a:endParaRPr sz="1200">
              <a:solidFill>
                <a:schemeClr val="dk2"/>
              </a:solidFill>
              <a:latin typeface="Roboto"/>
              <a:ea typeface="Roboto"/>
              <a:cs typeface="Roboto"/>
              <a:sym typeface="Roboto"/>
            </a:endParaRPr>
          </a:p>
          <a:p>
            <a:pPr marL="914400" lvl="0" indent="-304800" algn="l" rtl="0">
              <a:lnSpc>
                <a:spcPct val="115000"/>
              </a:lnSpc>
              <a:spcBef>
                <a:spcPts val="0"/>
              </a:spcBef>
              <a:spcAft>
                <a:spcPts val="0"/>
              </a:spcAft>
              <a:buClr>
                <a:schemeClr val="dk2"/>
              </a:buClr>
              <a:buSzPts val="1200"/>
              <a:buFont typeface="Roboto"/>
              <a:buChar char="●"/>
            </a:pPr>
            <a:r>
              <a:rPr lang="es" sz="1200" b="1" i="1">
                <a:solidFill>
                  <a:schemeClr val="dk2"/>
                </a:solidFill>
                <a:latin typeface="Roboto"/>
                <a:ea typeface="Roboto"/>
                <a:cs typeface="Roboto"/>
                <a:sym typeface="Roboto"/>
              </a:rPr>
              <a:t>Gastos administrativos: </a:t>
            </a:r>
            <a:r>
              <a:rPr lang="es" sz="1200">
                <a:solidFill>
                  <a:schemeClr val="dk2"/>
                </a:solidFill>
                <a:latin typeface="Roboto"/>
                <a:ea typeface="Roboto"/>
                <a:cs typeface="Roboto"/>
                <a:sym typeface="Roboto"/>
              </a:rPr>
              <a:t>25%</a:t>
            </a:r>
            <a:endParaRPr sz="1200">
              <a:solidFill>
                <a:schemeClr val="dk2"/>
              </a:solidFill>
              <a:latin typeface="Roboto"/>
              <a:ea typeface="Roboto"/>
              <a:cs typeface="Roboto"/>
              <a:sym typeface="Roboto"/>
            </a:endParaRPr>
          </a:p>
          <a:p>
            <a:pPr marL="914400" lvl="0" indent="-304800" algn="l" rtl="0">
              <a:lnSpc>
                <a:spcPct val="115000"/>
              </a:lnSpc>
              <a:spcBef>
                <a:spcPts val="0"/>
              </a:spcBef>
              <a:spcAft>
                <a:spcPts val="0"/>
              </a:spcAft>
              <a:buClr>
                <a:schemeClr val="dk2"/>
              </a:buClr>
              <a:buSzPts val="1200"/>
              <a:buFont typeface="Roboto"/>
              <a:buChar char="●"/>
            </a:pPr>
            <a:r>
              <a:rPr lang="es" sz="1200" b="1" i="1">
                <a:solidFill>
                  <a:schemeClr val="dk2"/>
                </a:solidFill>
                <a:latin typeface="Roboto"/>
                <a:ea typeface="Roboto"/>
                <a:cs typeface="Roboto"/>
                <a:sym typeface="Roboto"/>
              </a:rPr>
              <a:t>Ganancia por unidad:</a:t>
            </a:r>
            <a:r>
              <a:rPr lang="es" sz="1200">
                <a:solidFill>
                  <a:schemeClr val="dk2"/>
                </a:solidFill>
                <a:latin typeface="Roboto"/>
                <a:ea typeface="Roboto"/>
                <a:cs typeface="Roboto"/>
                <a:sym typeface="Roboto"/>
              </a:rPr>
              <a:t> 200%</a:t>
            </a:r>
            <a:endParaRPr sz="1200">
              <a:solidFill>
                <a:schemeClr val="dk2"/>
              </a:solidFill>
              <a:latin typeface="Roboto"/>
              <a:ea typeface="Roboto"/>
              <a:cs typeface="Roboto"/>
              <a:sym typeface="Roboto"/>
            </a:endParaRPr>
          </a:p>
        </p:txBody>
      </p:sp>
      <p:sp>
        <p:nvSpPr>
          <p:cNvPr id="129" name="Google Shape;129;p16"/>
          <p:cNvSpPr/>
          <p:nvPr/>
        </p:nvSpPr>
        <p:spPr>
          <a:xfrm rot="-2888">
            <a:off x="4199800" y="2774181"/>
            <a:ext cx="4284602" cy="2121302"/>
          </a:xfrm>
          <a:prstGeom prst="rect">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457200" lvl="0" indent="-317500" algn="l" rtl="0">
              <a:lnSpc>
                <a:spcPct val="115000"/>
              </a:lnSpc>
              <a:spcBef>
                <a:spcPts val="0"/>
              </a:spcBef>
              <a:spcAft>
                <a:spcPts val="0"/>
              </a:spcAft>
              <a:buClr>
                <a:srgbClr val="351C75"/>
              </a:buClr>
              <a:buSzPts val="1400"/>
              <a:buFont typeface="Courier New"/>
              <a:buChar char="❏"/>
            </a:pPr>
            <a:r>
              <a:rPr lang="es" b="1">
                <a:solidFill>
                  <a:srgbClr val="351C75"/>
                </a:solidFill>
                <a:latin typeface="Courier New"/>
                <a:ea typeface="Courier New"/>
                <a:cs typeface="Courier New"/>
                <a:sym typeface="Courier New"/>
              </a:rPr>
              <a:t>RESULTADOS</a:t>
            </a:r>
            <a:endParaRPr b="1">
              <a:solidFill>
                <a:srgbClr val="351C75"/>
              </a:solidFill>
              <a:latin typeface="Courier New"/>
              <a:ea typeface="Courier New"/>
              <a:cs typeface="Courier New"/>
              <a:sym typeface="Courier New"/>
            </a:endParaRPr>
          </a:p>
          <a:p>
            <a:pPr marL="457200" lvl="0" indent="0" algn="l" rtl="0">
              <a:lnSpc>
                <a:spcPct val="115000"/>
              </a:lnSpc>
              <a:spcBef>
                <a:spcPts val="0"/>
              </a:spcBef>
              <a:spcAft>
                <a:spcPts val="0"/>
              </a:spcAft>
              <a:buNone/>
            </a:pPr>
            <a:r>
              <a:rPr lang="es" sz="1200">
                <a:solidFill>
                  <a:schemeClr val="dk2"/>
                </a:solidFill>
                <a:latin typeface="Roboto"/>
                <a:ea typeface="Roboto"/>
                <a:cs typeface="Roboto"/>
                <a:sym typeface="Roboto"/>
              </a:rPr>
              <a:t>Con estos datos se obtiene el siguiente resultado:</a:t>
            </a:r>
            <a:endParaRPr sz="1200">
              <a:solidFill>
                <a:schemeClr val="dk2"/>
              </a:solidFill>
              <a:latin typeface="Roboto"/>
              <a:ea typeface="Roboto"/>
              <a:cs typeface="Roboto"/>
              <a:sym typeface="Roboto"/>
            </a:endParaRPr>
          </a:p>
          <a:p>
            <a:pPr marL="457200" lvl="0" indent="0" algn="l" rtl="0">
              <a:lnSpc>
                <a:spcPct val="115000"/>
              </a:lnSpc>
              <a:spcBef>
                <a:spcPts val="0"/>
              </a:spcBef>
              <a:spcAft>
                <a:spcPts val="0"/>
              </a:spcAft>
              <a:buClr>
                <a:schemeClr val="dk2"/>
              </a:buClr>
              <a:buSzPts val="1100"/>
              <a:buFont typeface="Arial"/>
              <a:buNone/>
            </a:pPr>
            <a:endParaRPr sz="1200">
              <a:solidFill>
                <a:schemeClr val="dk2"/>
              </a:solidFill>
              <a:latin typeface="Roboto"/>
              <a:ea typeface="Roboto"/>
              <a:cs typeface="Roboto"/>
              <a:sym typeface="Roboto"/>
            </a:endParaRPr>
          </a:p>
          <a:p>
            <a:pPr marL="914400" lvl="0" indent="-304800" algn="l" rtl="0">
              <a:lnSpc>
                <a:spcPct val="115000"/>
              </a:lnSpc>
              <a:spcBef>
                <a:spcPts val="0"/>
              </a:spcBef>
              <a:spcAft>
                <a:spcPts val="0"/>
              </a:spcAft>
              <a:buClr>
                <a:schemeClr val="dk2"/>
              </a:buClr>
              <a:buSzPts val="1200"/>
              <a:buFont typeface="Roboto"/>
              <a:buChar char="●"/>
            </a:pPr>
            <a:r>
              <a:rPr lang="es" sz="1200" b="1" i="1">
                <a:solidFill>
                  <a:schemeClr val="dk2"/>
                </a:solidFill>
                <a:latin typeface="Roboto"/>
                <a:ea typeface="Roboto"/>
                <a:cs typeface="Roboto"/>
                <a:sym typeface="Roboto"/>
              </a:rPr>
              <a:t>Unidades a comercializar:</a:t>
            </a:r>
            <a:r>
              <a:rPr lang="es" sz="1200">
                <a:solidFill>
                  <a:schemeClr val="dk2"/>
                </a:solidFill>
                <a:latin typeface="Roboto"/>
                <a:ea typeface="Roboto"/>
                <a:cs typeface="Roboto"/>
                <a:sym typeface="Roboto"/>
              </a:rPr>
              <a:t> 900</a:t>
            </a:r>
            <a:endParaRPr sz="1200">
              <a:solidFill>
                <a:schemeClr val="dk2"/>
              </a:solidFill>
              <a:latin typeface="Roboto"/>
              <a:ea typeface="Roboto"/>
              <a:cs typeface="Roboto"/>
              <a:sym typeface="Roboto"/>
            </a:endParaRPr>
          </a:p>
          <a:p>
            <a:pPr marL="914400" lvl="0" indent="-304800" algn="l" rtl="0">
              <a:lnSpc>
                <a:spcPct val="115000"/>
              </a:lnSpc>
              <a:spcBef>
                <a:spcPts val="0"/>
              </a:spcBef>
              <a:spcAft>
                <a:spcPts val="0"/>
              </a:spcAft>
              <a:buClr>
                <a:schemeClr val="dk2"/>
              </a:buClr>
              <a:buSzPts val="1200"/>
              <a:buFont typeface="Roboto"/>
              <a:buChar char="●"/>
            </a:pPr>
            <a:r>
              <a:rPr lang="es" sz="1200" b="1" i="1">
                <a:solidFill>
                  <a:schemeClr val="dk2"/>
                </a:solidFill>
                <a:latin typeface="Roboto"/>
                <a:ea typeface="Roboto"/>
                <a:cs typeface="Roboto"/>
                <a:sym typeface="Roboto"/>
              </a:rPr>
              <a:t>Costo total del lote:</a:t>
            </a:r>
            <a:r>
              <a:rPr lang="es" sz="1200">
                <a:solidFill>
                  <a:schemeClr val="dk2"/>
                </a:solidFill>
                <a:latin typeface="Roboto"/>
                <a:ea typeface="Roboto"/>
                <a:cs typeface="Roboto"/>
                <a:sym typeface="Roboto"/>
              </a:rPr>
              <a:t> 62,500.00 Soles</a:t>
            </a:r>
            <a:endParaRPr sz="1200">
              <a:solidFill>
                <a:schemeClr val="dk2"/>
              </a:solidFill>
              <a:latin typeface="Roboto"/>
              <a:ea typeface="Roboto"/>
              <a:cs typeface="Roboto"/>
              <a:sym typeface="Roboto"/>
            </a:endParaRPr>
          </a:p>
          <a:p>
            <a:pPr marL="914400" lvl="0" indent="-304800" algn="l" rtl="0">
              <a:lnSpc>
                <a:spcPct val="115000"/>
              </a:lnSpc>
              <a:spcBef>
                <a:spcPts val="0"/>
              </a:spcBef>
              <a:spcAft>
                <a:spcPts val="0"/>
              </a:spcAft>
              <a:buClr>
                <a:schemeClr val="dk2"/>
              </a:buClr>
              <a:buSzPts val="1200"/>
              <a:buFont typeface="Roboto"/>
              <a:buChar char="●"/>
            </a:pPr>
            <a:r>
              <a:rPr lang="es" sz="1200" b="1" i="1">
                <a:solidFill>
                  <a:schemeClr val="dk2"/>
                </a:solidFill>
                <a:latin typeface="Roboto"/>
                <a:ea typeface="Roboto"/>
                <a:cs typeface="Roboto"/>
                <a:sym typeface="Roboto"/>
              </a:rPr>
              <a:t>Costo por unidad:</a:t>
            </a:r>
            <a:r>
              <a:rPr lang="es" sz="1200">
                <a:solidFill>
                  <a:schemeClr val="dk2"/>
                </a:solidFill>
                <a:latin typeface="Roboto"/>
                <a:ea typeface="Roboto"/>
                <a:cs typeface="Roboto"/>
                <a:sym typeface="Roboto"/>
              </a:rPr>
              <a:t> 69.44 Soles</a:t>
            </a:r>
            <a:endParaRPr sz="1200">
              <a:solidFill>
                <a:schemeClr val="dk2"/>
              </a:solidFill>
              <a:latin typeface="Roboto"/>
              <a:ea typeface="Roboto"/>
              <a:cs typeface="Roboto"/>
              <a:sym typeface="Roboto"/>
            </a:endParaRPr>
          </a:p>
          <a:p>
            <a:pPr marL="914400" lvl="0" indent="-304800" algn="l" rtl="0">
              <a:lnSpc>
                <a:spcPct val="115000"/>
              </a:lnSpc>
              <a:spcBef>
                <a:spcPts val="0"/>
              </a:spcBef>
              <a:spcAft>
                <a:spcPts val="0"/>
              </a:spcAft>
              <a:buClr>
                <a:schemeClr val="dk2"/>
              </a:buClr>
              <a:buSzPts val="1200"/>
              <a:buFont typeface="Roboto"/>
              <a:buChar char="●"/>
            </a:pPr>
            <a:r>
              <a:rPr lang="es" sz="1200" b="1" i="1">
                <a:solidFill>
                  <a:schemeClr val="dk2"/>
                </a:solidFill>
                <a:latin typeface="Roboto"/>
                <a:ea typeface="Roboto"/>
                <a:cs typeface="Roboto"/>
                <a:sym typeface="Roboto"/>
              </a:rPr>
              <a:t>Precio de venta:</a:t>
            </a:r>
            <a:r>
              <a:rPr lang="es" sz="1200">
                <a:solidFill>
                  <a:schemeClr val="dk2"/>
                </a:solidFill>
                <a:latin typeface="Roboto"/>
                <a:ea typeface="Roboto"/>
                <a:cs typeface="Roboto"/>
                <a:sym typeface="Roboto"/>
              </a:rPr>
              <a:t> 208.32 Soles</a:t>
            </a:r>
            <a:endParaRPr sz="1200">
              <a:solidFill>
                <a:schemeClr val="dk2"/>
              </a:solidFill>
              <a:latin typeface="Roboto"/>
              <a:ea typeface="Roboto"/>
              <a:cs typeface="Roboto"/>
              <a:sym typeface="Roboto"/>
            </a:endParaRPr>
          </a:p>
          <a:p>
            <a:pPr marL="914400" lvl="0" indent="-304800" algn="l" rtl="0">
              <a:lnSpc>
                <a:spcPct val="115000"/>
              </a:lnSpc>
              <a:spcBef>
                <a:spcPts val="0"/>
              </a:spcBef>
              <a:spcAft>
                <a:spcPts val="0"/>
              </a:spcAft>
              <a:buClr>
                <a:schemeClr val="dk2"/>
              </a:buClr>
              <a:buSzPts val="1200"/>
              <a:buFont typeface="Roboto"/>
              <a:buChar char="●"/>
            </a:pPr>
            <a:r>
              <a:rPr lang="es" sz="1200" b="1" i="1">
                <a:solidFill>
                  <a:schemeClr val="dk2"/>
                </a:solidFill>
                <a:latin typeface="Roboto"/>
                <a:ea typeface="Roboto"/>
                <a:cs typeface="Roboto"/>
                <a:sym typeface="Roboto"/>
              </a:rPr>
              <a:t>Precio al público:</a:t>
            </a:r>
            <a:r>
              <a:rPr lang="es" sz="1200">
                <a:solidFill>
                  <a:schemeClr val="dk2"/>
                </a:solidFill>
                <a:latin typeface="Roboto"/>
                <a:ea typeface="Roboto"/>
                <a:cs typeface="Roboto"/>
                <a:sym typeface="Roboto"/>
              </a:rPr>
              <a:t> 245.82 Soles</a:t>
            </a:r>
            <a:endParaRPr sz="1200">
              <a:solidFill>
                <a:schemeClr val="dk2"/>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2B2F"/>
        </a:solidFill>
        <a:effectLst/>
      </p:bgPr>
    </p:bg>
    <p:spTree>
      <p:nvGrpSpPr>
        <p:cNvPr id="1" name="Shape 133"/>
        <p:cNvGrpSpPr/>
        <p:nvPr/>
      </p:nvGrpSpPr>
      <p:grpSpPr>
        <a:xfrm>
          <a:off x="0" y="0"/>
          <a:ext cx="0" cy="0"/>
          <a:chOff x="0" y="0"/>
          <a:chExt cx="0" cy="0"/>
        </a:xfrm>
      </p:grpSpPr>
      <p:sp>
        <p:nvSpPr>
          <p:cNvPr id="134" name="Google Shape;134;p17"/>
          <p:cNvSpPr/>
          <p:nvPr/>
        </p:nvSpPr>
        <p:spPr>
          <a:xfrm rot="10800000">
            <a:off x="3162300" y="-6125"/>
            <a:ext cx="598170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FFF2CC"/>
          </a:solidFill>
          <a:ln>
            <a:noFill/>
          </a:ln>
        </p:spPr>
      </p:sp>
      <p:grpSp>
        <p:nvGrpSpPr>
          <p:cNvPr id="135" name="Google Shape;135;p17"/>
          <p:cNvGrpSpPr/>
          <p:nvPr/>
        </p:nvGrpSpPr>
        <p:grpSpPr>
          <a:xfrm rot="-1985685">
            <a:off x="4772406" y="3046679"/>
            <a:ext cx="866945" cy="2030403"/>
            <a:chOff x="-1435027" y="1362018"/>
            <a:chExt cx="944104" cy="2598443"/>
          </a:xfrm>
        </p:grpSpPr>
        <p:sp>
          <p:nvSpPr>
            <p:cNvPr id="136" name="Google Shape;136;p17"/>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1435012" y="3458706"/>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7"/>
          <p:cNvSpPr/>
          <p:nvPr/>
        </p:nvSpPr>
        <p:spPr>
          <a:xfrm rot="884">
            <a:off x="285525" y="1316450"/>
            <a:ext cx="3500700" cy="3482700"/>
          </a:xfrm>
          <a:prstGeom prst="rect">
            <a:avLst/>
          </a:prstGeom>
          <a:no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just" rtl="0">
              <a:lnSpc>
                <a:spcPct val="115000"/>
              </a:lnSpc>
              <a:spcBef>
                <a:spcPts val="0"/>
              </a:spcBef>
              <a:spcAft>
                <a:spcPts val="0"/>
              </a:spcAft>
              <a:buClr>
                <a:schemeClr val="dk2"/>
              </a:buClr>
              <a:buSzPts val="1100"/>
              <a:buFont typeface="Arial"/>
              <a:buNone/>
            </a:pPr>
            <a:r>
              <a:rPr lang="es" sz="1600">
                <a:solidFill>
                  <a:srgbClr val="FFFFFF"/>
                </a:solidFill>
              </a:rPr>
              <a:t>El proceso de venta es la  sucesión de pasos que una empresa realiza desde el momento en que intenta captar la atención de un potencial cliente hasta que se consigue una venta efectiva del producto o servicio de la compañía.</a:t>
            </a:r>
            <a:endParaRPr sz="1600">
              <a:solidFill>
                <a:srgbClr val="FFFFFF"/>
              </a:solidFill>
            </a:endParaRPr>
          </a:p>
          <a:p>
            <a:pPr marL="0" lvl="0" indent="0" algn="just" rtl="0">
              <a:lnSpc>
                <a:spcPct val="115000"/>
              </a:lnSpc>
              <a:spcBef>
                <a:spcPts val="0"/>
              </a:spcBef>
              <a:spcAft>
                <a:spcPts val="0"/>
              </a:spcAft>
              <a:buClr>
                <a:schemeClr val="dk2"/>
              </a:buClr>
              <a:buSzPts val="1100"/>
              <a:buFont typeface="Arial"/>
              <a:buNone/>
            </a:pPr>
            <a:endParaRPr sz="1600">
              <a:solidFill>
                <a:srgbClr val="FFFFFF"/>
              </a:solidFill>
            </a:endParaRPr>
          </a:p>
          <a:p>
            <a:pPr marL="0" lvl="0" indent="0" algn="just" rtl="0">
              <a:lnSpc>
                <a:spcPct val="115000"/>
              </a:lnSpc>
              <a:spcBef>
                <a:spcPts val="0"/>
              </a:spcBef>
              <a:spcAft>
                <a:spcPts val="0"/>
              </a:spcAft>
              <a:buClr>
                <a:schemeClr val="dk2"/>
              </a:buClr>
              <a:buSzPts val="1100"/>
              <a:buFont typeface="Arial"/>
              <a:buNone/>
            </a:pPr>
            <a:r>
              <a:rPr lang="es" sz="1600">
                <a:solidFill>
                  <a:srgbClr val="FFFFFF"/>
                </a:solidFill>
              </a:rPr>
              <a:t>Para poder fijar un precio para la venta de un producto se debe saber lo siguiente:</a:t>
            </a:r>
            <a:endParaRPr sz="1600">
              <a:solidFill>
                <a:srgbClr val="FFFFFF"/>
              </a:solidFill>
            </a:endParaRPr>
          </a:p>
          <a:p>
            <a:pPr marL="0" lvl="0" indent="0" algn="just" rtl="0">
              <a:lnSpc>
                <a:spcPct val="115000"/>
              </a:lnSpc>
              <a:spcBef>
                <a:spcPts val="0"/>
              </a:spcBef>
              <a:spcAft>
                <a:spcPts val="0"/>
              </a:spcAft>
              <a:buClr>
                <a:schemeClr val="dk2"/>
              </a:buClr>
              <a:buSzPts val="1100"/>
              <a:buFont typeface="Arial"/>
              <a:buNone/>
            </a:pPr>
            <a:endParaRPr>
              <a:solidFill>
                <a:schemeClr val="dk2"/>
              </a:solidFill>
            </a:endParaRPr>
          </a:p>
        </p:txBody>
      </p:sp>
      <p:sp>
        <p:nvSpPr>
          <p:cNvPr id="159" name="Google Shape;159;p17"/>
          <p:cNvSpPr/>
          <p:nvPr/>
        </p:nvSpPr>
        <p:spPr>
          <a:xfrm rot="489">
            <a:off x="4827000" y="1415458"/>
            <a:ext cx="4214700" cy="1243500"/>
          </a:xfrm>
          <a:prstGeom prst="rect">
            <a:avLst/>
          </a:prstGeom>
          <a:no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just" rtl="0">
              <a:lnSpc>
                <a:spcPct val="115000"/>
              </a:lnSpc>
              <a:spcBef>
                <a:spcPts val="0"/>
              </a:spcBef>
              <a:spcAft>
                <a:spcPts val="0"/>
              </a:spcAft>
              <a:buClr>
                <a:schemeClr val="dk2"/>
              </a:buClr>
              <a:buSzPts val="1100"/>
              <a:buFont typeface="Arial"/>
              <a:buNone/>
            </a:pPr>
            <a:r>
              <a:rPr lang="es" sz="1600"/>
              <a:t>Son las unidades a vender de un lote, omitiendo los productos defectuosos.</a:t>
            </a:r>
            <a:endParaRPr sz="1600" b="1" i="1">
              <a:solidFill>
                <a:schemeClr val="dk2"/>
              </a:solidFill>
              <a:highlight>
                <a:srgbClr val="FFD966"/>
              </a:highlight>
              <a:latin typeface="Spectral"/>
              <a:ea typeface="Spectral"/>
              <a:cs typeface="Spectral"/>
              <a:sym typeface="Spectral"/>
            </a:endParaRPr>
          </a:p>
        </p:txBody>
      </p:sp>
      <p:sp>
        <p:nvSpPr>
          <p:cNvPr id="160" name="Google Shape;160;p17"/>
          <p:cNvSpPr/>
          <p:nvPr/>
        </p:nvSpPr>
        <p:spPr>
          <a:xfrm rot="-3181">
            <a:off x="252524" y="287450"/>
            <a:ext cx="3566702" cy="810601"/>
          </a:xfrm>
          <a:prstGeom prst="rect">
            <a:avLst/>
          </a:prstGeom>
          <a:solidFill>
            <a:srgbClr val="000000"/>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s" sz="3200" b="1" dirty="0" smtClean="0">
                <a:solidFill>
                  <a:srgbClr val="FFFF00"/>
                </a:solidFill>
                <a:latin typeface="Coiny"/>
                <a:ea typeface="Coiny"/>
                <a:cs typeface="Coiny"/>
                <a:sym typeface="Coiny"/>
              </a:rPr>
              <a:t>VENTA</a:t>
            </a:r>
            <a:endParaRPr sz="3200" dirty="0">
              <a:solidFill>
                <a:srgbClr val="FFFF00"/>
              </a:solidFill>
              <a:latin typeface="Coiny"/>
              <a:ea typeface="Coiny"/>
              <a:cs typeface="Coiny"/>
              <a:sym typeface="Coiny"/>
            </a:endParaRPr>
          </a:p>
        </p:txBody>
      </p:sp>
      <p:sp>
        <p:nvSpPr>
          <p:cNvPr id="161" name="Google Shape;161;p17"/>
          <p:cNvSpPr/>
          <p:nvPr/>
        </p:nvSpPr>
        <p:spPr>
          <a:xfrm rot="-3259">
            <a:off x="5035349" y="425311"/>
            <a:ext cx="3798002" cy="672601"/>
          </a:xfrm>
          <a:prstGeom prst="rect">
            <a:avLst/>
          </a:prstGeom>
          <a:solidFill>
            <a:srgbClr val="000000"/>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s" sz="1800" b="1">
                <a:solidFill>
                  <a:srgbClr val="00FFFF"/>
                </a:solidFill>
                <a:latin typeface="Coiny"/>
                <a:ea typeface="Coiny"/>
                <a:cs typeface="Coiny"/>
                <a:sym typeface="Coiny"/>
              </a:rPr>
              <a:t>UNIDADES A COMERCIALIZAR</a:t>
            </a:r>
            <a:endParaRPr b="1">
              <a:solidFill>
                <a:srgbClr val="00FFFF"/>
              </a:solidFill>
              <a:latin typeface="Coiny"/>
              <a:ea typeface="Coiny"/>
              <a:cs typeface="Coiny"/>
              <a:sym typeface="Coiny"/>
            </a:endParaRPr>
          </a:p>
        </p:txBody>
      </p:sp>
      <p:sp>
        <p:nvSpPr>
          <p:cNvPr id="162" name="Google Shape;162;p17"/>
          <p:cNvSpPr txBox="1"/>
          <p:nvPr/>
        </p:nvSpPr>
        <p:spPr>
          <a:xfrm>
            <a:off x="4080100" y="2741600"/>
            <a:ext cx="5164500" cy="124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1800" b="1" i="1">
                <a:highlight>
                  <a:srgbClr val="FFD966"/>
                </a:highlight>
                <a:latin typeface="Spectral"/>
                <a:ea typeface="Spectral"/>
                <a:cs typeface="Spectral"/>
                <a:sym typeface="Spectral"/>
              </a:rPr>
              <a:t> Unidades a Comercializar = Tamaño de lote x Porcentaje de productos no defectuosos </a:t>
            </a:r>
            <a:r>
              <a:rPr lang="es" sz="1800" b="1" i="1">
                <a:solidFill>
                  <a:srgbClr val="FFD966"/>
                </a:solidFill>
                <a:highlight>
                  <a:srgbClr val="FFD966"/>
                </a:highlight>
                <a:latin typeface="Spectral"/>
                <a:ea typeface="Spectral"/>
                <a:cs typeface="Spectral"/>
                <a:sym typeface="Spectral"/>
              </a:rPr>
              <a:t>i</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166"/>
        <p:cNvGrpSpPr/>
        <p:nvPr/>
      </p:nvGrpSpPr>
      <p:grpSpPr>
        <a:xfrm>
          <a:off x="0" y="0"/>
          <a:ext cx="0" cy="0"/>
          <a:chOff x="0" y="0"/>
          <a:chExt cx="0" cy="0"/>
        </a:xfrm>
      </p:grpSpPr>
      <p:sp>
        <p:nvSpPr>
          <p:cNvPr id="167" name="Google Shape;167;p18"/>
          <p:cNvSpPr txBox="1"/>
          <p:nvPr/>
        </p:nvSpPr>
        <p:spPr>
          <a:xfrm>
            <a:off x="347050" y="185925"/>
            <a:ext cx="6370500" cy="52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800">
                <a:highlight>
                  <a:srgbClr val="FFFF00"/>
                </a:highlight>
                <a:latin typeface="Courier New"/>
                <a:ea typeface="Courier New"/>
                <a:cs typeface="Courier New"/>
                <a:sym typeface="Courier New"/>
              </a:rPr>
              <a:t>SERVICIO #01:</a:t>
            </a:r>
            <a:r>
              <a:rPr lang="es" sz="1800">
                <a:latin typeface="Courier New"/>
                <a:ea typeface="Courier New"/>
                <a:cs typeface="Courier New"/>
                <a:sym typeface="Courier New"/>
              </a:rPr>
              <a:t> </a:t>
            </a:r>
            <a:r>
              <a:rPr lang="es" sz="1800" b="1">
                <a:latin typeface="Courier New"/>
                <a:ea typeface="Courier New"/>
                <a:cs typeface="Courier New"/>
                <a:sym typeface="Courier New"/>
              </a:rPr>
              <a:t>UNIDADES A COMERCIALIZAR</a:t>
            </a:r>
            <a:endParaRPr/>
          </a:p>
        </p:txBody>
      </p:sp>
      <p:pic>
        <p:nvPicPr>
          <p:cNvPr id="168" name="Google Shape;168;p18"/>
          <p:cNvPicPr preferRelativeResize="0"/>
          <p:nvPr/>
        </p:nvPicPr>
        <p:blipFill rotWithShape="1">
          <a:blip r:embed="rId3">
            <a:alphaModFix/>
          </a:blip>
          <a:srcRect l="22882" t="50602" r="27875" b="20304"/>
          <a:stretch/>
        </p:blipFill>
        <p:spPr>
          <a:xfrm>
            <a:off x="879262" y="1090675"/>
            <a:ext cx="7385474" cy="35198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2B2F"/>
        </a:solidFill>
        <a:effectLst/>
      </p:bgPr>
    </p:bg>
    <p:spTree>
      <p:nvGrpSpPr>
        <p:cNvPr id="1" name="Shape 172"/>
        <p:cNvGrpSpPr/>
        <p:nvPr/>
      </p:nvGrpSpPr>
      <p:grpSpPr>
        <a:xfrm>
          <a:off x="0" y="0"/>
          <a:ext cx="0" cy="0"/>
          <a:chOff x="0" y="0"/>
          <a:chExt cx="0" cy="0"/>
        </a:xfrm>
      </p:grpSpPr>
      <p:sp>
        <p:nvSpPr>
          <p:cNvPr id="173" name="Google Shape;173;p19"/>
          <p:cNvSpPr/>
          <p:nvPr/>
        </p:nvSpPr>
        <p:spPr>
          <a:xfrm>
            <a:off x="-3075" y="-6125"/>
            <a:ext cx="7749292"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D9D2E9"/>
          </a:solidFill>
          <a:ln>
            <a:noFill/>
          </a:ln>
        </p:spPr>
      </p:sp>
      <p:grpSp>
        <p:nvGrpSpPr>
          <p:cNvPr id="174" name="Google Shape;174;p19"/>
          <p:cNvGrpSpPr/>
          <p:nvPr/>
        </p:nvGrpSpPr>
        <p:grpSpPr>
          <a:xfrm>
            <a:off x="8398046" y="3832849"/>
            <a:ext cx="587610" cy="1310655"/>
            <a:chOff x="-1435027" y="1362018"/>
            <a:chExt cx="944104" cy="2598443"/>
          </a:xfrm>
        </p:grpSpPr>
        <p:sp>
          <p:nvSpPr>
            <p:cNvPr id="175" name="Google Shape;175;p19"/>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1435012" y="3458706"/>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9"/>
          <p:cNvGrpSpPr/>
          <p:nvPr/>
        </p:nvGrpSpPr>
        <p:grpSpPr>
          <a:xfrm>
            <a:off x="213544" y="3632728"/>
            <a:ext cx="839145" cy="1510854"/>
            <a:chOff x="-1449485" y="3330462"/>
            <a:chExt cx="839145" cy="1510854"/>
          </a:xfrm>
        </p:grpSpPr>
        <p:sp>
          <p:nvSpPr>
            <p:cNvPr id="198" name="Google Shape;198;p19"/>
            <p:cNvSpPr/>
            <p:nvPr/>
          </p:nvSpPr>
          <p:spPr>
            <a:xfrm>
              <a:off x="-1132920" y="3598363"/>
              <a:ext cx="207900" cy="1800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1132920" y="3864101"/>
              <a:ext cx="207900" cy="180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1132920" y="4129840"/>
              <a:ext cx="207900" cy="1800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1132920" y="4395578"/>
              <a:ext cx="207900" cy="1800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1132920" y="4661317"/>
              <a:ext cx="207900" cy="180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1449485" y="3863627"/>
              <a:ext cx="207900" cy="180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9"/>
            <p:cNvSpPr/>
            <p:nvPr/>
          </p:nvSpPr>
          <p:spPr>
            <a:xfrm>
              <a:off x="-1449485" y="4129365"/>
              <a:ext cx="207900" cy="180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1449485" y="4395103"/>
              <a:ext cx="207900" cy="1800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9"/>
            <p:cNvSpPr/>
            <p:nvPr/>
          </p:nvSpPr>
          <p:spPr>
            <a:xfrm>
              <a:off x="-1449485" y="4660842"/>
              <a:ext cx="207900" cy="1800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9"/>
            <p:cNvSpPr/>
            <p:nvPr/>
          </p:nvSpPr>
          <p:spPr>
            <a:xfrm>
              <a:off x="-818240" y="3330462"/>
              <a:ext cx="207900" cy="180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818240" y="3596201"/>
              <a:ext cx="207900" cy="180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818240" y="3861939"/>
              <a:ext cx="207900" cy="1800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9"/>
            <p:cNvSpPr/>
            <p:nvPr/>
          </p:nvSpPr>
          <p:spPr>
            <a:xfrm>
              <a:off x="-818240" y="4127678"/>
              <a:ext cx="207900" cy="1800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9"/>
            <p:cNvSpPr/>
            <p:nvPr/>
          </p:nvSpPr>
          <p:spPr>
            <a:xfrm>
              <a:off x="-818240" y="4393416"/>
              <a:ext cx="207900" cy="1800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818240" y="4659154"/>
              <a:ext cx="207900" cy="1800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19"/>
          <p:cNvSpPr/>
          <p:nvPr/>
        </p:nvSpPr>
        <p:spPr>
          <a:xfrm rot="-3259">
            <a:off x="213999" y="140211"/>
            <a:ext cx="3798002" cy="672601"/>
          </a:xfrm>
          <a:prstGeom prst="rect">
            <a:avLst/>
          </a:prstGeom>
          <a:solidFill>
            <a:srgbClr val="000000"/>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s" sz="1800" b="1">
                <a:solidFill>
                  <a:srgbClr val="00FFFF"/>
                </a:solidFill>
                <a:latin typeface="Coiny"/>
                <a:ea typeface="Coiny"/>
                <a:cs typeface="Coiny"/>
                <a:sym typeface="Coiny"/>
              </a:rPr>
              <a:t>COSTO DE LOTE</a:t>
            </a:r>
            <a:endParaRPr b="1">
              <a:solidFill>
                <a:srgbClr val="00FFFF"/>
              </a:solidFill>
              <a:latin typeface="Coiny"/>
              <a:ea typeface="Coiny"/>
              <a:cs typeface="Coiny"/>
              <a:sym typeface="Coiny"/>
            </a:endParaRPr>
          </a:p>
        </p:txBody>
      </p:sp>
      <p:sp>
        <p:nvSpPr>
          <p:cNvPr id="214" name="Google Shape;214;p19"/>
          <p:cNvSpPr/>
          <p:nvPr/>
        </p:nvSpPr>
        <p:spPr>
          <a:xfrm rot="-670" flipH="1">
            <a:off x="-3075" y="1035825"/>
            <a:ext cx="4620000" cy="3723300"/>
          </a:xfrm>
          <a:prstGeom prst="rect">
            <a:avLst/>
          </a:prstGeom>
          <a:no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just" rtl="0">
              <a:lnSpc>
                <a:spcPct val="115000"/>
              </a:lnSpc>
              <a:spcBef>
                <a:spcPts val="0"/>
              </a:spcBef>
              <a:spcAft>
                <a:spcPts val="0"/>
              </a:spcAft>
              <a:buClr>
                <a:schemeClr val="dk2"/>
              </a:buClr>
              <a:buSzPts val="1100"/>
              <a:buFont typeface="Arial"/>
              <a:buNone/>
            </a:pPr>
            <a:r>
              <a:rPr lang="es" sz="1500"/>
              <a:t>Se compone de los costes fijos y variables. Los costes fijos no cambian según la producción (el alquiler, los servicios públicos y los honorarios de profesionales como el contador y el abogado), en cambio, los costes variables se modifican según cuántas unidades se produzcan (incluyen las materias primas, el embalaje y el sueldo de los trabajadores pagados a la hora).</a:t>
            </a:r>
            <a:endParaRPr sz="1500"/>
          </a:p>
          <a:p>
            <a:pPr marL="0" lvl="0" indent="0" algn="l" rtl="0">
              <a:lnSpc>
                <a:spcPct val="115000"/>
              </a:lnSpc>
              <a:spcBef>
                <a:spcPts val="0"/>
              </a:spcBef>
              <a:spcAft>
                <a:spcPts val="0"/>
              </a:spcAft>
              <a:buClr>
                <a:schemeClr val="dk2"/>
              </a:buClr>
              <a:buSzPts val="1100"/>
              <a:buFont typeface="Arial"/>
              <a:buNone/>
            </a:pPr>
            <a:endParaRPr>
              <a:solidFill>
                <a:schemeClr val="dk2"/>
              </a:solidFill>
            </a:endParaRPr>
          </a:p>
          <a:p>
            <a:pPr marL="0" lvl="0" indent="0" algn="ctr" rtl="0">
              <a:lnSpc>
                <a:spcPct val="115000"/>
              </a:lnSpc>
              <a:spcBef>
                <a:spcPts val="0"/>
              </a:spcBef>
              <a:spcAft>
                <a:spcPts val="0"/>
              </a:spcAft>
              <a:buClr>
                <a:schemeClr val="dk2"/>
              </a:buClr>
              <a:buSzPts val="1100"/>
              <a:buFont typeface="Arial"/>
              <a:buNone/>
            </a:pPr>
            <a:r>
              <a:rPr lang="es" b="1" i="1">
                <a:highlight>
                  <a:srgbClr val="B6D7A8"/>
                </a:highlight>
                <a:latin typeface="Spectral"/>
                <a:ea typeface="Spectral"/>
                <a:cs typeface="Spectral"/>
                <a:sym typeface="Spectral"/>
              </a:rPr>
              <a:t>Costo Total Del Lote = Costo Fijo + Costo Variable</a:t>
            </a:r>
            <a:endParaRPr b="1" i="1">
              <a:highlight>
                <a:srgbClr val="B6D7A8"/>
              </a:highlight>
              <a:latin typeface="Spectral"/>
              <a:ea typeface="Spectral"/>
              <a:cs typeface="Spectral"/>
              <a:sym typeface="Spectral"/>
            </a:endParaRPr>
          </a:p>
          <a:p>
            <a:pPr marL="0" lvl="0" indent="0" algn="ctr" rtl="0">
              <a:lnSpc>
                <a:spcPct val="115000"/>
              </a:lnSpc>
              <a:spcBef>
                <a:spcPts val="0"/>
              </a:spcBef>
              <a:spcAft>
                <a:spcPts val="0"/>
              </a:spcAft>
              <a:buClr>
                <a:schemeClr val="dk2"/>
              </a:buClr>
              <a:buSzPts val="1100"/>
              <a:buFont typeface="Arial"/>
              <a:buNone/>
            </a:pPr>
            <a:endParaRPr b="1" i="1">
              <a:highlight>
                <a:srgbClr val="B6D7A8"/>
              </a:highlight>
              <a:latin typeface="Spectral"/>
              <a:ea typeface="Spectral"/>
              <a:cs typeface="Spectral"/>
              <a:sym typeface="Spectral"/>
            </a:endParaRPr>
          </a:p>
          <a:p>
            <a:pPr marL="0" lvl="0" indent="0" algn="ctr" rtl="0">
              <a:lnSpc>
                <a:spcPct val="115000"/>
              </a:lnSpc>
              <a:spcBef>
                <a:spcPts val="0"/>
              </a:spcBef>
              <a:spcAft>
                <a:spcPts val="0"/>
              </a:spcAft>
              <a:buClr>
                <a:schemeClr val="dk2"/>
              </a:buClr>
              <a:buSzPts val="1100"/>
              <a:buFont typeface="Arial"/>
              <a:buNone/>
            </a:pPr>
            <a:r>
              <a:rPr lang="es" b="1" i="1">
                <a:highlight>
                  <a:srgbClr val="B6D7A8"/>
                </a:highlight>
                <a:latin typeface="Spectral"/>
                <a:ea typeface="Spectral"/>
                <a:cs typeface="Spectral"/>
                <a:sym typeface="Spectral"/>
              </a:rPr>
              <a:t>Costo Total Del Lote  = Precio del Lote + Gastos Operativos</a:t>
            </a:r>
            <a:endParaRPr b="1" i="1">
              <a:highlight>
                <a:srgbClr val="FFD966"/>
              </a:highlight>
              <a:latin typeface="Spectral"/>
              <a:ea typeface="Spectral"/>
              <a:cs typeface="Spectral"/>
              <a:sym typeface="Spectral"/>
            </a:endParaRPr>
          </a:p>
        </p:txBody>
      </p:sp>
      <p:sp>
        <p:nvSpPr>
          <p:cNvPr id="215" name="Google Shape;215;p19"/>
          <p:cNvSpPr/>
          <p:nvPr/>
        </p:nvSpPr>
        <p:spPr>
          <a:xfrm rot="-988" flipH="1">
            <a:off x="4378675" y="2572500"/>
            <a:ext cx="5220600" cy="1578600"/>
          </a:xfrm>
          <a:prstGeom prst="rect">
            <a:avLst/>
          </a:prstGeom>
          <a:no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b="1" i="1">
              <a:highlight>
                <a:srgbClr val="B6D7A8"/>
              </a:highlight>
              <a:latin typeface="Spectral"/>
              <a:ea typeface="Spectral"/>
              <a:cs typeface="Spectral"/>
              <a:sym typeface="Spectral"/>
            </a:endParaRPr>
          </a:p>
          <a:p>
            <a:pPr marL="0" lvl="0" indent="0" algn="ctr" rtl="0">
              <a:lnSpc>
                <a:spcPct val="115000"/>
              </a:lnSpc>
              <a:spcBef>
                <a:spcPts val="0"/>
              </a:spcBef>
              <a:spcAft>
                <a:spcPts val="0"/>
              </a:spcAft>
              <a:buNone/>
            </a:pPr>
            <a:r>
              <a:rPr lang="es" b="1" i="1">
                <a:highlight>
                  <a:srgbClr val="B6D7A8"/>
                </a:highlight>
                <a:latin typeface="Spectral"/>
                <a:ea typeface="Spectral"/>
                <a:cs typeface="Spectral"/>
                <a:sym typeface="Spectral"/>
              </a:rPr>
              <a:t>Gastos Administrativos = Precio del Lote x a%</a:t>
            </a:r>
            <a:endParaRPr/>
          </a:p>
          <a:p>
            <a:pPr marL="0" lvl="0" indent="0" algn="l" rtl="0">
              <a:lnSpc>
                <a:spcPct val="115000"/>
              </a:lnSpc>
              <a:spcBef>
                <a:spcPts val="0"/>
              </a:spcBef>
              <a:spcAft>
                <a:spcPts val="0"/>
              </a:spcAft>
              <a:buNone/>
            </a:pPr>
            <a:endParaRPr/>
          </a:p>
          <a:p>
            <a:pPr marL="0" lvl="0" indent="0" algn="ctr" rtl="0">
              <a:lnSpc>
                <a:spcPct val="115000"/>
              </a:lnSpc>
              <a:spcBef>
                <a:spcPts val="0"/>
              </a:spcBef>
              <a:spcAft>
                <a:spcPts val="0"/>
              </a:spcAft>
              <a:buNone/>
            </a:pPr>
            <a:r>
              <a:rPr lang="es" sz="1800" b="1" i="1">
                <a:highlight>
                  <a:srgbClr val="FFD966"/>
                </a:highlight>
                <a:latin typeface="Spectral"/>
                <a:ea typeface="Spectral"/>
                <a:cs typeface="Spectral"/>
                <a:sym typeface="Spectral"/>
              </a:rPr>
              <a:t> Costo Total Del Lote  = Precio del</a:t>
            </a:r>
            <a:endParaRPr sz="1800" b="1" i="1">
              <a:highlight>
                <a:srgbClr val="FFD966"/>
              </a:highlight>
              <a:latin typeface="Spectral"/>
              <a:ea typeface="Spectral"/>
              <a:cs typeface="Spectral"/>
              <a:sym typeface="Spectral"/>
            </a:endParaRPr>
          </a:p>
          <a:p>
            <a:pPr marL="0" lvl="0" indent="0" algn="ctr" rtl="0">
              <a:lnSpc>
                <a:spcPct val="115000"/>
              </a:lnSpc>
              <a:spcBef>
                <a:spcPts val="0"/>
              </a:spcBef>
              <a:spcAft>
                <a:spcPts val="0"/>
              </a:spcAft>
              <a:buNone/>
            </a:pPr>
            <a:r>
              <a:rPr lang="es" sz="1800" b="1" i="1">
                <a:highlight>
                  <a:srgbClr val="FFD966"/>
                </a:highlight>
                <a:latin typeface="Spectral"/>
                <a:ea typeface="Spectral"/>
                <a:cs typeface="Spectral"/>
                <a:sym typeface="Spectral"/>
              </a:rPr>
              <a:t> Lote ( 1 + a% ) </a:t>
            </a:r>
            <a:r>
              <a:rPr lang="es" sz="1800" b="1" i="1">
                <a:solidFill>
                  <a:srgbClr val="FFD966"/>
                </a:solidFill>
                <a:highlight>
                  <a:srgbClr val="FFD966"/>
                </a:highlight>
                <a:latin typeface="Spectral"/>
                <a:ea typeface="Spectral"/>
                <a:cs typeface="Spectral"/>
                <a:sym typeface="Spectral"/>
              </a:rPr>
              <a:t>i </a:t>
            </a:r>
            <a:r>
              <a:rPr lang="es" sz="1800" b="1" i="1">
                <a:highlight>
                  <a:srgbClr val="FFD966"/>
                </a:highlight>
                <a:latin typeface="Spectral"/>
                <a:ea typeface="Spectral"/>
                <a:cs typeface="Spectral"/>
                <a:sym typeface="Spectral"/>
              </a:rPr>
              <a:t> </a:t>
            </a:r>
            <a:endParaRPr sz="1800" b="1" i="1">
              <a:highlight>
                <a:srgbClr val="B6D7A8"/>
              </a:highlight>
              <a:latin typeface="Spectral"/>
              <a:ea typeface="Spectral"/>
              <a:cs typeface="Spectral"/>
              <a:sym typeface="Spectral"/>
            </a:endParaRPr>
          </a:p>
          <a:p>
            <a:pPr marL="0" lvl="0" indent="0" algn="ctr" rtl="0">
              <a:lnSpc>
                <a:spcPct val="115000"/>
              </a:lnSpc>
              <a:spcBef>
                <a:spcPts val="0"/>
              </a:spcBef>
              <a:spcAft>
                <a:spcPts val="0"/>
              </a:spcAft>
              <a:buNone/>
            </a:pPr>
            <a:endParaRPr sz="1800" b="1" i="1">
              <a:highlight>
                <a:srgbClr val="FFD966"/>
              </a:highlight>
              <a:latin typeface="Spectral"/>
              <a:ea typeface="Spectral"/>
              <a:cs typeface="Spectral"/>
              <a:sym typeface="Spectral"/>
            </a:endParaRPr>
          </a:p>
        </p:txBody>
      </p:sp>
      <p:sp>
        <p:nvSpPr>
          <p:cNvPr id="216" name="Google Shape;216;p19"/>
          <p:cNvSpPr txBox="1"/>
          <p:nvPr/>
        </p:nvSpPr>
        <p:spPr>
          <a:xfrm>
            <a:off x="4908025" y="138400"/>
            <a:ext cx="4161900" cy="2365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b="1">
                <a:solidFill>
                  <a:srgbClr val="FFFFFF"/>
                </a:solidFill>
              </a:rPr>
              <a:t>GASTOS OPERATIVOS</a:t>
            </a:r>
            <a:endParaRPr b="1">
              <a:solidFill>
                <a:srgbClr val="FFFFFF"/>
              </a:solidFill>
            </a:endParaRPr>
          </a:p>
          <a:p>
            <a:pPr marL="0" lvl="0" indent="0" algn="just" rtl="0">
              <a:lnSpc>
                <a:spcPct val="115000"/>
              </a:lnSpc>
              <a:spcBef>
                <a:spcPts val="0"/>
              </a:spcBef>
              <a:spcAft>
                <a:spcPts val="0"/>
              </a:spcAft>
              <a:buNone/>
            </a:pPr>
            <a:endParaRPr b="1">
              <a:solidFill>
                <a:srgbClr val="FFFFFF"/>
              </a:solidFill>
            </a:endParaRPr>
          </a:p>
          <a:p>
            <a:pPr marL="457200" lvl="0" indent="-317500" algn="just" rtl="0">
              <a:lnSpc>
                <a:spcPct val="115000"/>
              </a:lnSpc>
              <a:spcBef>
                <a:spcPts val="0"/>
              </a:spcBef>
              <a:spcAft>
                <a:spcPts val="0"/>
              </a:spcAft>
              <a:buClr>
                <a:srgbClr val="FFFFFF"/>
              </a:buClr>
              <a:buSzPts val="1400"/>
              <a:buChar char="-"/>
            </a:pPr>
            <a:r>
              <a:rPr lang="es" b="1">
                <a:solidFill>
                  <a:srgbClr val="FFFFFF"/>
                </a:solidFill>
              </a:rPr>
              <a:t>Gastos de venta:</a:t>
            </a:r>
            <a:r>
              <a:rPr lang="es">
                <a:solidFill>
                  <a:srgbClr val="FFFFFF"/>
                </a:solidFill>
              </a:rPr>
              <a:t> Cualquier gasto asociado con la venta de un producto.</a:t>
            </a:r>
            <a:endParaRPr>
              <a:solidFill>
                <a:srgbClr val="FFFFFF"/>
              </a:solidFill>
            </a:endParaRPr>
          </a:p>
          <a:p>
            <a:pPr marL="457200" lvl="0" indent="-317500" algn="just" rtl="0">
              <a:lnSpc>
                <a:spcPct val="115000"/>
              </a:lnSpc>
              <a:spcBef>
                <a:spcPts val="0"/>
              </a:spcBef>
              <a:spcAft>
                <a:spcPts val="0"/>
              </a:spcAft>
              <a:buClr>
                <a:srgbClr val="FFFFFF"/>
              </a:buClr>
              <a:buSzPts val="1400"/>
              <a:buChar char="-"/>
            </a:pPr>
            <a:r>
              <a:rPr lang="es" b="1">
                <a:solidFill>
                  <a:srgbClr val="FFFFFF"/>
                </a:solidFill>
              </a:rPr>
              <a:t>Gastos administrativos:</a:t>
            </a:r>
            <a:r>
              <a:rPr lang="es">
                <a:solidFill>
                  <a:srgbClr val="FFFFFF"/>
                </a:solidFill>
              </a:rPr>
              <a:t> Son todos los gastos no asociados con la venta ni con la fabricación del producto, sino más bien a lo que diariamente se necesita para que la empresa pueda funcionar normalmente.</a:t>
            </a:r>
            <a:endParaRPr>
              <a:solidFill>
                <a:srgbClr val="FFFFFF"/>
              </a:solidFill>
            </a:endParaRPr>
          </a:p>
          <a:p>
            <a:pPr marL="457200" lvl="0" indent="0" algn="just" rtl="0">
              <a:lnSpc>
                <a:spcPct val="115000"/>
              </a:lnSpc>
              <a:spcBef>
                <a:spcPts val="0"/>
              </a:spcBef>
              <a:spcAft>
                <a:spcPts val="0"/>
              </a:spcAft>
              <a:buNone/>
            </a:pPr>
            <a:endParaRPr>
              <a:solidFill>
                <a:srgbClr val="FFFF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2E9"/>
        </a:solidFill>
        <a:effectLst/>
      </p:bgPr>
    </p:bg>
    <p:spTree>
      <p:nvGrpSpPr>
        <p:cNvPr id="1" name="Shape 220"/>
        <p:cNvGrpSpPr/>
        <p:nvPr/>
      </p:nvGrpSpPr>
      <p:grpSpPr>
        <a:xfrm>
          <a:off x="0" y="0"/>
          <a:ext cx="0" cy="0"/>
          <a:chOff x="0" y="0"/>
          <a:chExt cx="0" cy="0"/>
        </a:xfrm>
      </p:grpSpPr>
      <p:sp>
        <p:nvSpPr>
          <p:cNvPr id="221" name="Google Shape;221;p20"/>
          <p:cNvSpPr txBox="1"/>
          <p:nvPr/>
        </p:nvSpPr>
        <p:spPr>
          <a:xfrm>
            <a:off x="359425" y="198300"/>
            <a:ext cx="5825100" cy="557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800">
                <a:solidFill>
                  <a:schemeClr val="dk1"/>
                </a:solidFill>
                <a:highlight>
                  <a:srgbClr val="FFFF00"/>
                </a:highlight>
                <a:latin typeface="Courier New"/>
                <a:ea typeface="Courier New"/>
                <a:cs typeface="Courier New"/>
                <a:sym typeface="Courier New"/>
              </a:rPr>
              <a:t>SERVICIO #02:</a:t>
            </a:r>
            <a:r>
              <a:rPr lang="es" sz="1800">
                <a:solidFill>
                  <a:schemeClr val="dk1"/>
                </a:solidFill>
                <a:latin typeface="Courier New"/>
                <a:ea typeface="Courier New"/>
                <a:cs typeface="Courier New"/>
                <a:sym typeface="Courier New"/>
              </a:rPr>
              <a:t> </a:t>
            </a:r>
            <a:r>
              <a:rPr lang="es" sz="1800" b="1">
                <a:solidFill>
                  <a:schemeClr val="dk1"/>
                </a:solidFill>
                <a:latin typeface="Courier New"/>
                <a:ea typeface="Courier New"/>
                <a:cs typeface="Courier New"/>
                <a:sym typeface="Courier New"/>
              </a:rPr>
              <a:t>COSTO TOTAL DEL LOTE</a:t>
            </a:r>
            <a:endParaRPr/>
          </a:p>
        </p:txBody>
      </p:sp>
      <p:pic>
        <p:nvPicPr>
          <p:cNvPr id="222" name="Google Shape;222;p20"/>
          <p:cNvPicPr preferRelativeResize="0"/>
          <p:nvPr/>
        </p:nvPicPr>
        <p:blipFill rotWithShape="1">
          <a:blip r:embed="rId3">
            <a:alphaModFix/>
          </a:blip>
          <a:srcRect l="23334" t="52124" r="25291" b="17821"/>
          <a:stretch/>
        </p:blipFill>
        <p:spPr>
          <a:xfrm>
            <a:off x="568188" y="1214625"/>
            <a:ext cx="8007625" cy="3185249"/>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2B2F"/>
        </a:solidFill>
        <a:effectLst/>
      </p:bgPr>
    </p:bg>
    <p:spTree>
      <p:nvGrpSpPr>
        <p:cNvPr id="1" name="Shape 226"/>
        <p:cNvGrpSpPr/>
        <p:nvPr/>
      </p:nvGrpSpPr>
      <p:grpSpPr>
        <a:xfrm>
          <a:off x="0" y="0"/>
          <a:ext cx="0" cy="0"/>
          <a:chOff x="0" y="0"/>
          <a:chExt cx="0" cy="0"/>
        </a:xfrm>
      </p:grpSpPr>
      <p:sp>
        <p:nvSpPr>
          <p:cNvPr id="227" name="Google Shape;227;p21"/>
          <p:cNvSpPr/>
          <p:nvPr/>
        </p:nvSpPr>
        <p:spPr>
          <a:xfrm rot="10800000" flipH="1">
            <a:off x="0" y="-6131"/>
            <a:ext cx="9146617"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C8EDF3"/>
          </a:solidFill>
          <a:ln>
            <a:noFill/>
          </a:ln>
        </p:spPr>
      </p:sp>
      <p:grpSp>
        <p:nvGrpSpPr>
          <p:cNvPr id="228" name="Google Shape;228;p21"/>
          <p:cNvGrpSpPr/>
          <p:nvPr/>
        </p:nvGrpSpPr>
        <p:grpSpPr>
          <a:xfrm rot="5399459" flipH="1">
            <a:off x="7874371" y="3904618"/>
            <a:ext cx="599412" cy="1649232"/>
            <a:chOff x="-1435027" y="1362018"/>
            <a:chExt cx="944104" cy="2598443"/>
          </a:xfrm>
        </p:grpSpPr>
        <p:sp>
          <p:nvSpPr>
            <p:cNvPr id="229" name="Google Shape;229;p21"/>
            <p:cNvSpPr/>
            <p:nvPr/>
          </p:nvSpPr>
          <p:spPr>
            <a:xfrm>
              <a:off x="-1079594"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a:off x="-1079594" y="196296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1079594" y="2262219"/>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1079594" y="256147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a:off x="-1079594" y="286073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a:off x="-1079594" y="315998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a:off x="-1079594" y="345924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1435012" y="196242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1435012" y="2261684"/>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1435012" y="2560940"/>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1435012" y="2860195"/>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1435012" y="3159450"/>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1435012" y="3458706"/>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1435012" y="3757961"/>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725224" y="1362018"/>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a:off x="-725224" y="1661273"/>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725224" y="1960529"/>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725224" y="2259784"/>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725224" y="2559039"/>
              <a:ext cx="234300" cy="2025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725224" y="2858295"/>
              <a:ext cx="234300" cy="202500"/>
            </a:xfrm>
            <a:prstGeom prst="triangle">
              <a:avLst>
                <a:gd name="adj" fmla="val 50000"/>
              </a:avLst>
            </a:prstGeom>
            <a:solidFill>
              <a:srgbClr val="FFFFFF">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725224" y="3157550"/>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1435027" y="1663708"/>
              <a:ext cx="234300" cy="202500"/>
            </a:xfrm>
            <a:prstGeom prst="triangle">
              <a:avLst>
                <a:gd name="adj" fmla="val 50000"/>
              </a:avLst>
            </a:prstGeom>
            <a:solidFill>
              <a:srgbClr val="FFFFFF">
                <a:alpha val="43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 name="Google Shape;251;p21"/>
          <p:cNvSpPr/>
          <p:nvPr/>
        </p:nvSpPr>
        <p:spPr>
          <a:xfrm rot="-372" flipH="1">
            <a:off x="411412" y="689288"/>
            <a:ext cx="8323800" cy="3459300"/>
          </a:xfrm>
          <a:prstGeom prst="rect">
            <a:avLst/>
          </a:prstGeom>
          <a:no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just" rtl="0">
              <a:lnSpc>
                <a:spcPct val="115000"/>
              </a:lnSpc>
              <a:spcBef>
                <a:spcPts val="0"/>
              </a:spcBef>
              <a:spcAft>
                <a:spcPts val="0"/>
              </a:spcAft>
              <a:buClr>
                <a:schemeClr val="dk2"/>
              </a:buClr>
              <a:buSzPts val="1100"/>
              <a:buFont typeface="Arial"/>
              <a:buNone/>
            </a:pPr>
            <a:r>
              <a:rPr lang="es" sz="1600" dirty="0"/>
              <a:t>Es el valor monetario de un producto en específico, es decir: cuánto nos cuesta producirlo y distribuirlo contabilizando todos los costos. Tomando en consideración los costos que intervienen en la fabricación (Costos fijos y variables)</a:t>
            </a:r>
            <a:endParaRPr sz="1600" i="1" dirty="0">
              <a:latin typeface="Spectral"/>
              <a:ea typeface="Spectral"/>
              <a:cs typeface="Spectral"/>
              <a:sym typeface="Spectral"/>
            </a:endParaRPr>
          </a:p>
          <a:p>
            <a:pPr marL="0" lvl="0" indent="0" algn="just" rtl="0">
              <a:lnSpc>
                <a:spcPct val="115000"/>
              </a:lnSpc>
              <a:spcBef>
                <a:spcPts val="0"/>
              </a:spcBef>
              <a:spcAft>
                <a:spcPts val="0"/>
              </a:spcAft>
              <a:buClr>
                <a:schemeClr val="dk2"/>
              </a:buClr>
              <a:buSzPts val="1100"/>
              <a:buFont typeface="Arial"/>
              <a:buNone/>
            </a:pPr>
            <a:endParaRPr sz="1600" dirty="0"/>
          </a:p>
          <a:p>
            <a:pPr marL="0" lvl="0" indent="0" algn="just" rtl="0">
              <a:lnSpc>
                <a:spcPct val="115000"/>
              </a:lnSpc>
              <a:spcBef>
                <a:spcPts val="0"/>
              </a:spcBef>
              <a:spcAft>
                <a:spcPts val="0"/>
              </a:spcAft>
              <a:buClr>
                <a:schemeClr val="dk2"/>
              </a:buClr>
              <a:buSzPts val="1100"/>
              <a:buFont typeface="Arial"/>
              <a:buNone/>
            </a:pPr>
            <a:r>
              <a:rPr lang="es" sz="1600" dirty="0"/>
              <a:t>Con el costo unitario se busca medir niveles de rentabilidad para lograr el menor costo posible y así maximizar las ganancias.</a:t>
            </a:r>
            <a:endParaRPr sz="1600" dirty="0"/>
          </a:p>
          <a:p>
            <a:pPr marL="0" lvl="0" indent="0" algn="just" rtl="0">
              <a:lnSpc>
                <a:spcPct val="115000"/>
              </a:lnSpc>
              <a:spcBef>
                <a:spcPts val="0"/>
              </a:spcBef>
              <a:spcAft>
                <a:spcPts val="0"/>
              </a:spcAft>
              <a:buClr>
                <a:schemeClr val="dk2"/>
              </a:buClr>
              <a:buSzPts val="1100"/>
              <a:buFont typeface="Arial"/>
              <a:buNone/>
            </a:pPr>
            <a:endParaRPr sz="1600" dirty="0"/>
          </a:p>
          <a:p>
            <a:pPr marL="0" lvl="0" indent="0" algn="just" rtl="0">
              <a:lnSpc>
                <a:spcPct val="115000"/>
              </a:lnSpc>
              <a:spcBef>
                <a:spcPts val="0"/>
              </a:spcBef>
              <a:spcAft>
                <a:spcPts val="0"/>
              </a:spcAft>
              <a:buClr>
                <a:schemeClr val="dk2"/>
              </a:buClr>
              <a:buSzPts val="1100"/>
              <a:buFont typeface="Arial"/>
              <a:buNone/>
            </a:pPr>
            <a:r>
              <a:rPr lang="es" sz="1600" dirty="0"/>
              <a:t>El precio de venta que iguala al costo unitario representa un punto de equilibrio para determinado artículo o servicio. De manera que se traduce en el mínimo precio al que puede venderse un artículo para no generar pérdidas.</a:t>
            </a:r>
            <a:endParaRPr sz="1600" i="1" dirty="0">
              <a:highlight>
                <a:srgbClr val="FFD966"/>
              </a:highlight>
              <a:latin typeface="Spectral"/>
              <a:ea typeface="Spectral"/>
              <a:cs typeface="Spectral"/>
              <a:sym typeface="Spectral"/>
            </a:endParaRPr>
          </a:p>
        </p:txBody>
      </p:sp>
      <p:sp>
        <p:nvSpPr>
          <p:cNvPr id="252" name="Google Shape;252;p21"/>
          <p:cNvSpPr/>
          <p:nvPr/>
        </p:nvSpPr>
        <p:spPr>
          <a:xfrm rot="-3259">
            <a:off x="2672849" y="103002"/>
            <a:ext cx="3798002" cy="553800"/>
          </a:xfrm>
          <a:prstGeom prst="rect">
            <a:avLst/>
          </a:prstGeom>
          <a:solidFill>
            <a:srgbClr val="000000"/>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s" sz="1800" b="1">
                <a:solidFill>
                  <a:srgbClr val="00FFFF"/>
                </a:solidFill>
                <a:latin typeface="Coiny"/>
                <a:ea typeface="Coiny"/>
                <a:cs typeface="Coiny"/>
                <a:sym typeface="Coiny"/>
              </a:rPr>
              <a:t>COSTO POR UNIDAD</a:t>
            </a:r>
            <a:endParaRPr b="1">
              <a:solidFill>
                <a:srgbClr val="00FFFF"/>
              </a:solidFill>
              <a:latin typeface="Coiny"/>
              <a:ea typeface="Coiny"/>
              <a:cs typeface="Coiny"/>
              <a:sym typeface="Coiny"/>
            </a:endParaRPr>
          </a:p>
        </p:txBody>
      </p:sp>
      <p:sp>
        <p:nvSpPr>
          <p:cNvPr id="253" name="Google Shape;253;p21"/>
          <p:cNvSpPr txBox="1"/>
          <p:nvPr/>
        </p:nvSpPr>
        <p:spPr>
          <a:xfrm>
            <a:off x="620975" y="4149050"/>
            <a:ext cx="7904700" cy="59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1800" b="1" i="1">
                <a:highlight>
                  <a:srgbClr val="FFD966"/>
                </a:highlight>
                <a:latin typeface="Spectral"/>
                <a:ea typeface="Spectral"/>
                <a:cs typeface="Spectral"/>
                <a:sym typeface="Spectral"/>
              </a:rPr>
              <a:t> Costo por Unidad = Costo Total Del Lote / Unidades a Comercializar </a:t>
            </a:r>
            <a:r>
              <a:rPr lang="es" sz="1800" b="1" i="1">
                <a:solidFill>
                  <a:srgbClr val="FFD966"/>
                </a:solidFill>
                <a:highlight>
                  <a:srgbClr val="FFD966"/>
                </a:highlight>
                <a:latin typeface="Spectral"/>
                <a:ea typeface="Spectral"/>
                <a:cs typeface="Spectral"/>
                <a:sym typeface="Spectral"/>
              </a:rPr>
              <a:t>i </a:t>
            </a:r>
            <a:r>
              <a:rPr lang="es" sz="1800" b="1" i="1">
                <a:highlight>
                  <a:srgbClr val="FFD966"/>
                </a:highlight>
                <a:latin typeface="Spectral"/>
                <a:ea typeface="Spectral"/>
                <a:cs typeface="Spectral"/>
                <a:sym typeface="Spectral"/>
              </a:rPr>
              <a:t>   </a:t>
            </a:r>
            <a:endParaRPr sz="1800" b="1" i="1">
              <a:highlight>
                <a:srgbClr val="FFD966"/>
              </a:highlight>
              <a:latin typeface="Spectral"/>
              <a:ea typeface="Spectral"/>
              <a:cs typeface="Spectral"/>
              <a:sym typeface="Spectr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8EDF3"/>
        </a:solidFill>
        <a:effectLst/>
      </p:bgPr>
    </p:bg>
    <p:spTree>
      <p:nvGrpSpPr>
        <p:cNvPr id="1" name="Shape 257"/>
        <p:cNvGrpSpPr/>
        <p:nvPr/>
      </p:nvGrpSpPr>
      <p:grpSpPr>
        <a:xfrm>
          <a:off x="0" y="0"/>
          <a:ext cx="0" cy="0"/>
          <a:chOff x="0" y="0"/>
          <a:chExt cx="0" cy="0"/>
        </a:xfrm>
      </p:grpSpPr>
      <p:sp>
        <p:nvSpPr>
          <p:cNvPr id="258" name="Google Shape;258;p22"/>
          <p:cNvSpPr txBox="1"/>
          <p:nvPr/>
        </p:nvSpPr>
        <p:spPr>
          <a:xfrm>
            <a:off x="347025" y="285050"/>
            <a:ext cx="7746300" cy="60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 sz="1800">
                <a:highlight>
                  <a:srgbClr val="FFFF00"/>
                </a:highlight>
                <a:latin typeface="Courier New"/>
                <a:ea typeface="Courier New"/>
                <a:cs typeface="Courier New"/>
                <a:sym typeface="Courier New"/>
              </a:rPr>
              <a:t>SERVICIO #03:</a:t>
            </a:r>
            <a:r>
              <a:rPr lang="es" sz="1800">
                <a:latin typeface="Courier New"/>
                <a:ea typeface="Courier New"/>
                <a:cs typeface="Courier New"/>
                <a:sym typeface="Courier New"/>
              </a:rPr>
              <a:t> </a:t>
            </a:r>
            <a:r>
              <a:rPr lang="es" sz="1800" b="1">
                <a:latin typeface="Courier New"/>
                <a:ea typeface="Courier New"/>
                <a:cs typeface="Courier New"/>
                <a:sym typeface="Courier New"/>
              </a:rPr>
              <a:t>COSTO POR UNIDAD</a:t>
            </a:r>
            <a:endParaRPr/>
          </a:p>
        </p:txBody>
      </p:sp>
      <p:pic>
        <p:nvPicPr>
          <p:cNvPr id="259" name="Google Shape;259;p22"/>
          <p:cNvPicPr preferRelativeResize="0"/>
          <p:nvPr/>
        </p:nvPicPr>
        <p:blipFill rotWithShape="1">
          <a:blip r:embed="rId3">
            <a:alphaModFix/>
          </a:blip>
          <a:srcRect l="21485" t="48900" r="26604" b="20636"/>
          <a:stretch/>
        </p:blipFill>
        <p:spPr>
          <a:xfrm>
            <a:off x="627663" y="1276575"/>
            <a:ext cx="7888674" cy="303652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B2F"/>
        </a:solidFill>
        <a:effectLst/>
      </p:bgPr>
    </p:bg>
    <p:spTree>
      <p:nvGrpSpPr>
        <p:cNvPr id="1" name="Shape 263"/>
        <p:cNvGrpSpPr/>
        <p:nvPr/>
      </p:nvGrpSpPr>
      <p:grpSpPr>
        <a:xfrm>
          <a:off x="0" y="0"/>
          <a:ext cx="0" cy="0"/>
          <a:chOff x="0" y="0"/>
          <a:chExt cx="0" cy="0"/>
        </a:xfrm>
      </p:grpSpPr>
      <p:sp>
        <p:nvSpPr>
          <p:cNvPr id="264" name="Google Shape;264;p23"/>
          <p:cNvSpPr/>
          <p:nvPr/>
        </p:nvSpPr>
        <p:spPr>
          <a:xfrm rot="10800000">
            <a:off x="3309450" y="-6131"/>
            <a:ext cx="5834550" cy="5159131"/>
          </a:xfrm>
          <a:custGeom>
            <a:avLst/>
            <a:gdLst/>
            <a:ahLst/>
            <a:cxnLst/>
            <a:rect l="l" t="t" r="r" b="b"/>
            <a:pathLst>
              <a:path w="239268" h="205359" extrusionOk="0">
                <a:moveTo>
                  <a:pt x="0" y="0"/>
                </a:moveTo>
                <a:lnTo>
                  <a:pt x="0" y="205359"/>
                </a:lnTo>
                <a:lnTo>
                  <a:pt x="239268" y="205359"/>
                </a:lnTo>
                <a:lnTo>
                  <a:pt x="103632" y="0"/>
                </a:lnTo>
                <a:close/>
              </a:path>
            </a:pathLst>
          </a:custGeom>
          <a:solidFill>
            <a:srgbClr val="F9CB9C"/>
          </a:solidFill>
          <a:ln>
            <a:noFill/>
          </a:ln>
        </p:spPr>
      </p:sp>
      <p:sp>
        <p:nvSpPr>
          <p:cNvPr id="265" name="Google Shape;265;p23"/>
          <p:cNvSpPr/>
          <p:nvPr/>
        </p:nvSpPr>
        <p:spPr>
          <a:xfrm rot="-3259">
            <a:off x="2672849" y="103002"/>
            <a:ext cx="3798002" cy="553800"/>
          </a:xfrm>
          <a:prstGeom prst="rect">
            <a:avLst/>
          </a:prstGeom>
          <a:solidFill>
            <a:srgbClr val="000000"/>
          </a:solidFill>
          <a:ln>
            <a:noFill/>
          </a:ln>
          <a:effectLst>
            <a:outerShdw blurRad="228600" dist="50800" dir="5400000" algn="tl" rotWithShape="0">
              <a:srgbClr val="000000">
                <a:alpha val="54900"/>
              </a:srgbClr>
            </a:outerShdw>
          </a:effectLst>
        </p:spPr>
        <p:txBody>
          <a:bodyPr spcFirstLastPara="1" wrap="square" lIns="91425" tIns="45700" rIns="91425" bIns="45700" anchor="ctr" anchorCtr="0">
            <a:noAutofit/>
          </a:bodyPr>
          <a:lstStyle/>
          <a:p>
            <a:pPr marL="0" lvl="0" indent="0" algn="ctr" rtl="0">
              <a:lnSpc>
                <a:spcPct val="115000"/>
              </a:lnSpc>
              <a:spcBef>
                <a:spcPts val="0"/>
              </a:spcBef>
              <a:spcAft>
                <a:spcPts val="0"/>
              </a:spcAft>
              <a:buNone/>
            </a:pPr>
            <a:r>
              <a:rPr lang="es" sz="1800" b="1">
                <a:solidFill>
                  <a:srgbClr val="00FFFF"/>
                </a:solidFill>
                <a:latin typeface="Coiny"/>
                <a:ea typeface="Coiny"/>
                <a:cs typeface="Coiny"/>
                <a:sym typeface="Coiny"/>
              </a:rPr>
              <a:t>PRECIO DE VENTA</a:t>
            </a:r>
            <a:endParaRPr b="1">
              <a:solidFill>
                <a:srgbClr val="00FFFF"/>
              </a:solidFill>
              <a:latin typeface="Coiny"/>
              <a:ea typeface="Coiny"/>
              <a:cs typeface="Coiny"/>
              <a:sym typeface="Coiny"/>
            </a:endParaRPr>
          </a:p>
        </p:txBody>
      </p:sp>
      <p:sp>
        <p:nvSpPr>
          <p:cNvPr id="266" name="Google Shape;266;p23"/>
          <p:cNvSpPr txBox="1"/>
          <p:nvPr/>
        </p:nvSpPr>
        <p:spPr>
          <a:xfrm>
            <a:off x="251550" y="1078275"/>
            <a:ext cx="4024500" cy="3209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1600">
                <a:solidFill>
                  <a:srgbClr val="FFFFFF"/>
                </a:solidFill>
              </a:rPr>
              <a:t>El precio de lista, conocido también como precio de venta, es el costo en que se ha estimado el valor de un producto para la venta, sin considerar deducciones por descuentos ni adiciones por impuestos. Como tal, es el precio que el fabricante sugiere al comerciante y que le reporta a este último un margen de ganancias</a:t>
            </a:r>
            <a:r>
              <a:rPr lang="es">
                <a:solidFill>
                  <a:srgbClr val="FFFFFF"/>
                </a:solidFill>
              </a:rPr>
              <a:t>.</a:t>
            </a:r>
            <a:endParaRPr>
              <a:solidFill>
                <a:srgbClr val="FFFFFF"/>
              </a:solidFill>
            </a:endParaRPr>
          </a:p>
          <a:p>
            <a:pPr marL="0" lvl="0" indent="0" algn="l" rtl="0">
              <a:lnSpc>
                <a:spcPct val="115000"/>
              </a:lnSpc>
              <a:spcBef>
                <a:spcPts val="0"/>
              </a:spcBef>
              <a:spcAft>
                <a:spcPts val="0"/>
              </a:spcAft>
              <a:buNone/>
            </a:pPr>
            <a:endParaRPr>
              <a:solidFill>
                <a:srgbClr val="FFFFFF"/>
              </a:solidFill>
            </a:endParaRPr>
          </a:p>
          <a:p>
            <a:pPr marL="0" lvl="0" indent="0" algn="ctr" rtl="0">
              <a:lnSpc>
                <a:spcPct val="115000"/>
              </a:lnSpc>
              <a:spcBef>
                <a:spcPts val="0"/>
              </a:spcBef>
              <a:spcAft>
                <a:spcPts val="0"/>
              </a:spcAft>
              <a:buNone/>
            </a:pPr>
            <a:r>
              <a:rPr lang="es" sz="1600" b="1" i="1">
                <a:highlight>
                  <a:srgbClr val="B6D7A8"/>
                </a:highlight>
                <a:latin typeface="Spectral"/>
                <a:ea typeface="Spectral"/>
                <a:cs typeface="Spectral"/>
                <a:sym typeface="Spectral"/>
              </a:rPr>
              <a:t>Precio de Venta = Precio de Costo + Ganancia por Unidad</a:t>
            </a:r>
            <a:endParaRPr sz="1600" b="1" i="1">
              <a:highlight>
                <a:srgbClr val="B6D7A8"/>
              </a:highlight>
              <a:latin typeface="Spectral"/>
              <a:ea typeface="Spectral"/>
              <a:cs typeface="Spectral"/>
              <a:sym typeface="Spectral"/>
            </a:endParaRPr>
          </a:p>
        </p:txBody>
      </p:sp>
      <p:sp>
        <p:nvSpPr>
          <p:cNvPr id="267" name="Google Shape;267;p23"/>
          <p:cNvSpPr txBox="1"/>
          <p:nvPr/>
        </p:nvSpPr>
        <p:spPr>
          <a:xfrm>
            <a:off x="4895625" y="825550"/>
            <a:ext cx="412710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 sz="1600" dirty="0"/>
              <a:t>El precio de costo se conoce aquel cuya venta no tiene ningún tipo de margen de beneficio para el vendedor, es decir, quien vende a precio de costo no percibe ninguna ganancia.</a:t>
            </a:r>
            <a:endParaRPr sz="1600" dirty="0"/>
          </a:p>
          <a:p>
            <a:pPr marL="0" lvl="0" indent="0" algn="just" rtl="0">
              <a:lnSpc>
                <a:spcPct val="115000"/>
              </a:lnSpc>
              <a:spcBef>
                <a:spcPts val="0"/>
              </a:spcBef>
              <a:spcAft>
                <a:spcPts val="0"/>
              </a:spcAft>
              <a:buNone/>
            </a:pPr>
            <a:endParaRPr sz="1600" dirty="0"/>
          </a:p>
          <a:p>
            <a:pPr marL="0" lvl="0" indent="0" algn="just" rtl="0">
              <a:lnSpc>
                <a:spcPct val="115000"/>
              </a:lnSpc>
              <a:spcBef>
                <a:spcPts val="0"/>
              </a:spcBef>
              <a:spcAft>
                <a:spcPts val="0"/>
              </a:spcAft>
              <a:buNone/>
            </a:pPr>
            <a:r>
              <a:rPr lang="es" sz="1600" dirty="0"/>
              <a:t>La ganancia o pérdida generalmente se expresa como un porcentaje del precio de costo, salvo que se especifique otra cosa.</a:t>
            </a:r>
            <a:endParaRPr sz="1600" dirty="0"/>
          </a:p>
          <a:p>
            <a:pPr marL="0" lvl="0" indent="0" algn="ctr" rtl="0">
              <a:lnSpc>
                <a:spcPct val="115000"/>
              </a:lnSpc>
              <a:spcBef>
                <a:spcPts val="0"/>
              </a:spcBef>
              <a:spcAft>
                <a:spcPts val="0"/>
              </a:spcAft>
              <a:buNone/>
            </a:pPr>
            <a:endParaRPr sz="1600" b="1" i="1" dirty="0">
              <a:highlight>
                <a:srgbClr val="B6D7A8"/>
              </a:highlight>
              <a:latin typeface="Spectral"/>
              <a:ea typeface="Spectral"/>
              <a:cs typeface="Spectral"/>
              <a:sym typeface="Spectral"/>
            </a:endParaRPr>
          </a:p>
        </p:txBody>
      </p:sp>
      <p:sp>
        <p:nvSpPr>
          <p:cNvPr id="268" name="Google Shape;268;p23"/>
          <p:cNvSpPr txBox="1"/>
          <p:nvPr/>
        </p:nvSpPr>
        <p:spPr>
          <a:xfrm>
            <a:off x="3309450" y="4387100"/>
            <a:ext cx="5548800" cy="55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1800" b="1" i="1">
                <a:highlight>
                  <a:srgbClr val="FFD966"/>
                </a:highlight>
                <a:latin typeface="Spectral"/>
                <a:ea typeface="Spectral"/>
                <a:cs typeface="Spectral"/>
                <a:sym typeface="Spectral"/>
              </a:rPr>
              <a:t> Precio de Venta = Precio de Costo ( 1 + b% )</a:t>
            </a:r>
            <a:r>
              <a:rPr lang="es" sz="1800" b="1" i="1">
                <a:solidFill>
                  <a:srgbClr val="FFD966"/>
                </a:solidFill>
                <a:highlight>
                  <a:srgbClr val="FFD966"/>
                </a:highlight>
                <a:latin typeface="Spectral"/>
                <a:ea typeface="Spectral"/>
                <a:cs typeface="Spectral"/>
                <a:sym typeface="Spectral"/>
              </a:rPr>
              <a:t>i </a:t>
            </a:r>
            <a:r>
              <a:rPr lang="es" sz="1800" b="1" i="1">
                <a:highlight>
                  <a:srgbClr val="FFD966"/>
                </a:highlight>
                <a:latin typeface="Spectral"/>
                <a:ea typeface="Spectral"/>
                <a:cs typeface="Spectral"/>
                <a:sym typeface="Spectral"/>
              </a:rPr>
              <a:t> </a:t>
            </a:r>
            <a:endParaRPr sz="1800" b="1" i="1">
              <a:highlight>
                <a:srgbClr val="B6D7A8"/>
              </a:highlight>
              <a:latin typeface="Spectral"/>
              <a:ea typeface="Spectral"/>
              <a:cs typeface="Spectral"/>
              <a:sym typeface="Spectral"/>
            </a:endParaRPr>
          </a:p>
        </p:txBody>
      </p:sp>
      <p:sp>
        <p:nvSpPr>
          <p:cNvPr id="269" name="Google Shape;269;p23"/>
          <p:cNvSpPr txBox="1"/>
          <p:nvPr/>
        </p:nvSpPr>
        <p:spPr>
          <a:xfrm>
            <a:off x="4705275" y="3486075"/>
            <a:ext cx="4507800" cy="801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1600" b="1" i="1">
                <a:highlight>
                  <a:srgbClr val="B6D7A8"/>
                </a:highlight>
                <a:latin typeface="Spectral"/>
                <a:ea typeface="Spectral"/>
                <a:cs typeface="Spectral"/>
                <a:sym typeface="Spectral"/>
              </a:rPr>
              <a:t>Ganancia por Unidad = Precio de Costo x b%</a:t>
            </a:r>
            <a:endParaRPr sz="1800" b="1" i="1">
              <a:highlight>
                <a:srgbClr val="B6D7A8"/>
              </a:highlight>
              <a:latin typeface="Spectral"/>
              <a:ea typeface="Spectral"/>
              <a:cs typeface="Spectral"/>
              <a:sym typeface="Spectr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862</Words>
  <Application>Microsoft Office PowerPoint</Application>
  <PresentationFormat>Presentación en pantalla (16:9)</PresentationFormat>
  <Paragraphs>82</Paragraphs>
  <Slides>13</Slides>
  <Notes>12</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13</vt:i4>
      </vt:variant>
    </vt:vector>
  </HeadingPairs>
  <TitlesOfParts>
    <vt:vector size="24" baseType="lpstr">
      <vt:lpstr>Spectral</vt:lpstr>
      <vt:lpstr>Roboto</vt:lpstr>
      <vt:lpstr>Coiny</vt:lpstr>
      <vt:lpstr>Arial</vt:lpstr>
      <vt:lpstr>Caveat</vt:lpstr>
      <vt:lpstr>Courier New</vt:lpstr>
      <vt:lpstr>Comfortaa</vt:lpstr>
      <vt:lpstr>Comic Sans MS</vt:lpstr>
      <vt:lpstr>Comfortaa Regular</vt:lpstr>
      <vt:lpstr>Simple Dark</vt:lpstr>
      <vt:lpstr>Custom</vt:lpstr>
      <vt:lpstr>FUNDAMENTO DE PROGRAMACIÓN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 DE PROGRAMACIÓN</dc:title>
  <dc:creator>SANGAY</dc:creator>
  <cp:lastModifiedBy>soporte</cp:lastModifiedBy>
  <cp:revision>4</cp:revision>
  <dcterms:modified xsi:type="dcterms:W3CDTF">2019-06-14T15:28:22Z</dcterms:modified>
</cp:coreProperties>
</file>