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3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1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8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4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9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5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2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1387" y="-314324"/>
            <a:ext cx="8676222" cy="3200400"/>
          </a:xfrm>
        </p:spPr>
        <p:txBody>
          <a:bodyPr>
            <a:normAutofit/>
          </a:bodyPr>
          <a:lstStyle/>
          <a:p>
            <a:r>
              <a:rPr lang="es-PE" sz="8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Súper moda </a:t>
            </a:r>
            <a:r>
              <a:rPr lang="es-PE" sz="8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service</a:t>
            </a:r>
            <a:endParaRPr lang="es-PE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7987" y="3467100"/>
            <a:ext cx="8676222" cy="1905000"/>
          </a:xfrm>
        </p:spPr>
        <p:txBody>
          <a:bodyPr>
            <a:noAutofit/>
          </a:bodyPr>
          <a:lstStyle/>
          <a:p>
            <a:r>
              <a:rPr lang="es-PE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CHUMBE TORRES,EDWIN SONY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RODRÍGUEZ VALDEZ,SEBASTIAN</a:t>
            </a:r>
          </a:p>
          <a:p>
            <a:r>
              <a:rPr lang="es-PE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CORONEL CASTILLO,ERIC GUSTAVO</a:t>
            </a:r>
            <a:endParaRPr lang="es-PE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48650" y="3300412"/>
            <a:ext cx="3083560" cy="26241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812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e-9ihhXXCTogRD4730aIBqEVGx8svV9URVmZpBoRbHDeaFpCQfnEeJpXLyowcRKPhwVLIu1wlD2Sf1ak-HPM6xD8ovW445RLod_EM8t-BZ1zh7_y_2b9dQXf3adXzXaD09jA7b4wn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449262"/>
            <a:ext cx="9525000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4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71675" y="1047751"/>
            <a:ext cx="8991599" cy="4846638"/>
            <a:chOff x="2480123" y="2256322"/>
            <a:chExt cx="6795995" cy="3384640"/>
          </a:xfrm>
        </p:grpSpPr>
        <p:sp>
          <p:nvSpPr>
            <p:cNvPr id="3" name="Cinta perforada 2"/>
            <p:cNvSpPr/>
            <p:nvPr/>
          </p:nvSpPr>
          <p:spPr>
            <a:xfrm>
              <a:off x="2843025" y="2897450"/>
              <a:ext cx="925025" cy="598900"/>
            </a:xfrm>
            <a:prstGeom prst="flowChartPunchedTape">
              <a:avLst/>
            </a:prstGeom>
            <a:solidFill>
              <a:srgbClr val="E6B8A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INPUT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Cinta perforada 3"/>
            <p:cNvSpPr/>
            <p:nvPr/>
          </p:nvSpPr>
          <p:spPr>
            <a:xfrm>
              <a:off x="7165950" y="2897450"/>
              <a:ext cx="925025" cy="598900"/>
            </a:xfrm>
            <a:prstGeom prst="flowChartPunchedTape">
              <a:avLst/>
            </a:prstGeom>
            <a:solidFill>
              <a:srgbClr val="E6B8A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OUTPUT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480123" y="2256322"/>
              <a:ext cx="6795995" cy="3384640"/>
              <a:chOff x="117615" y="31012"/>
              <a:chExt cx="8127236" cy="4164688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117625" y="196050"/>
                <a:ext cx="7451125" cy="3999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9" name="Rectángulo redondeado 8"/>
              <p:cNvSpPr/>
              <p:nvPr/>
            </p:nvSpPr>
            <p:spPr>
              <a:xfrm>
                <a:off x="2866735" y="1591140"/>
                <a:ext cx="2266199" cy="2572413"/>
              </a:xfrm>
              <a:prstGeom prst="roundRect">
                <a:avLst>
                  <a:gd name="adj" fmla="val 16667"/>
                </a:avLst>
              </a:prstGeom>
              <a:solidFill>
                <a:srgbClr val="E69138"/>
              </a:solidFill>
              <a:ln w="76200" cap="flat" cmpd="sng">
                <a:solidFill>
                  <a:srgbClr val="F1C23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3000">
                    <a:solidFill>
                      <a:srgbClr val="000000"/>
                    </a:solidFill>
                    <a:effectLst/>
                    <a:latin typeface="Pacifico"/>
                    <a:ea typeface="Pacifico"/>
                    <a:cs typeface="Pacifico"/>
                  </a:rPr>
                  <a:t>Hallar el costo total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117615" y="31012"/>
                <a:ext cx="8127236" cy="61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2000" b="1">
                    <a:solidFill>
                      <a:srgbClr val="000000"/>
                    </a:solidFill>
                    <a:effectLst/>
                    <a:latin typeface="Oswald"/>
                    <a:ea typeface="Oswald"/>
                    <a:cs typeface="Oswald"/>
                  </a:rPr>
                  <a:t>SERVICIO 2:   Hallar el costo total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134094" y="1797265"/>
                <a:ext cx="1749233" cy="876705"/>
              </a:xfrm>
              <a:prstGeom prst="roundRect">
                <a:avLst>
                  <a:gd name="adj" fmla="val 16667"/>
                </a:avLst>
              </a:prstGeom>
              <a:solidFill>
                <a:srgbClr val="E69138"/>
              </a:solidFill>
              <a:ln w="38100" cap="flat" cmpd="sng">
                <a:solidFill>
                  <a:srgbClr val="F1C23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PE" sz="1400" i="1">
                    <a:solidFill>
                      <a:srgbClr val="000000"/>
                    </a:solidFill>
                    <a:effectLst/>
                    <a:latin typeface="Spectral"/>
                    <a:ea typeface="Spectral"/>
                    <a:cs typeface="Spectral"/>
                  </a:rPr>
                  <a:t>Precio del lote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6054788" y="2321834"/>
                <a:ext cx="1373100" cy="616266"/>
              </a:xfrm>
              <a:prstGeom prst="roundRect">
                <a:avLst>
                  <a:gd name="adj" fmla="val 16667"/>
                </a:avLst>
              </a:prstGeom>
              <a:solidFill>
                <a:srgbClr val="E69138"/>
              </a:solidFill>
              <a:ln w="38100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PE" sz="1400" i="1">
                    <a:solidFill>
                      <a:srgbClr val="000000"/>
                    </a:solidFill>
                    <a:effectLst/>
                    <a:latin typeface="Spectral"/>
                    <a:ea typeface="Spectral"/>
                    <a:cs typeface="Spectral"/>
                  </a:rPr>
                  <a:t>Costo total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158775" y="3008325"/>
                <a:ext cx="1925041" cy="876705"/>
              </a:xfrm>
              <a:prstGeom prst="roundRect">
                <a:avLst>
                  <a:gd name="adj" fmla="val 16667"/>
                </a:avLst>
              </a:prstGeom>
              <a:solidFill>
                <a:srgbClr val="E69138"/>
              </a:solidFill>
              <a:ln w="38100" cap="flat" cmpd="sng">
                <a:solidFill>
                  <a:srgbClr val="F1C23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PE" sz="1400" i="1">
                    <a:solidFill>
                      <a:srgbClr val="000000"/>
                    </a:solidFill>
                    <a:effectLst/>
                    <a:latin typeface="Spectral"/>
                    <a:ea typeface="Spectral"/>
                    <a:cs typeface="Spectral"/>
                  </a:rPr>
                  <a:t>Gastos Administrativos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6" name="Flecha derecha 5"/>
            <p:cNvSpPr/>
            <p:nvPr/>
          </p:nvSpPr>
          <p:spPr>
            <a:xfrm>
              <a:off x="6816931" y="4216953"/>
              <a:ext cx="505500" cy="363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06666"/>
            </a:solidFill>
            <a:ln w="76200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Flecha derecha 6"/>
            <p:cNvSpPr/>
            <p:nvPr/>
          </p:nvSpPr>
          <p:spPr>
            <a:xfrm>
              <a:off x="4115336" y="4207353"/>
              <a:ext cx="549000" cy="382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06666"/>
            </a:solidFill>
            <a:ln w="76200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40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323975" y="723899"/>
            <a:ext cx="9372600" cy="5191125"/>
            <a:chOff x="1744395" y="2372810"/>
            <a:chExt cx="6469022" cy="3140977"/>
          </a:xfrm>
        </p:grpSpPr>
        <p:sp>
          <p:nvSpPr>
            <p:cNvPr id="3" name="Cinta perforada 2"/>
            <p:cNvSpPr/>
            <p:nvPr/>
          </p:nvSpPr>
          <p:spPr>
            <a:xfrm>
              <a:off x="2843025" y="2897450"/>
              <a:ext cx="925025" cy="598900"/>
            </a:xfrm>
            <a:prstGeom prst="flowChartPunchedTape">
              <a:avLst/>
            </a:prstGeom>
            <a:solidFill>
              <a:srgbClr val="E6B8A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INPUT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Cinta perforada 3"/>
            <p:cNvSpPr/>
            <p:nvPr/>
          </p:nvSpPr>
          <p:spPr>
            <a:xfrm>
              <a:off x="7165950" y="2897450"/>
              <a:ext cx="925025" cy="598900"/>
            </a:xfrm>
            <a:prstGeom prst="flowChartPunchedTape">
              <a:avLst/>
            </a:prstGeom>
            <a:solidFill>
              <a:srgbClr val="E6B8A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OUTPUT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744395" y="2372810"/>
              <a:ext cx="6469022" cy="3140977"/>
              <a:chOff x="-415727" y="196038"/>
              <a:chExt cx="7984477" cy="4070204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117625" y="266592"/>
                <a:ext cx="7451125" cy="3999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2901662" y="1828248"/>
                <a:ext cx="2235000" cy="2367600"/>
              </a:xfrm>
              <a:prstGeom prst="roundRect">
                <a:avLst>
                  <a:gd name="adj" fmla="val 16667"/>
                </a:avLst>
              </a:prstGeom>
              <a:solidFill>
                <a:srgbClr val="E69138"/>
              </a:solidFill>
              <a:ln w="76200" cap="flat" cmpd="sng">
                <a:solidFill>
                  <a:srgbClr val="F1C23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3000">
                    <a:solidFill>
                      <a:srgbClr val="000000"/>
                    </a:solidFill>
                    <a:effectLst/>
                    <a:latin typeface="Pacifico"/>
                    <a:ea typeface="Pacifico"/>
                    <a:cs typeface="Pacifico"/>
                  </a:rPr>
                  <a:t>Hallar el costo por unidad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117616" y="196038"/>
                <a:ext cx="5341363" cy="61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2000" b="1">
                    <a:solidFill>
                      <a:srgbClr val="000000"/>
                    </a:solidFill>
                    <a:effectLst/>
                    <a:latin typeface="Oswald"/>
                    <a:ea typeface="Oswald"/>
                    <a:cs typeface="Oswald"/>
                  </a:rPr>
                  <a:t>SERVICIO 3:   Costo por unidad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2" name="Flecha derecha 11"/>
              <p:cNvSpPr/>
              <p:nvPr/>
            </p:nvSpPr>
            <p:spPr>
              <a:xfrm>
                <a:off x="2166417" y="2776837"/>
                <a:ext cx="656700" cy="4704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06666"/>
              </a:solidFill>
              <a:ln w="76200" cap="flat" cmpd="sng">
                <a:solidFill>
                  <a:srgbClr val="E0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-415727" y="2127669"/>
                <a:ext cx="2497771" cy="470400"/>
              </a:xfrm>
              <a:prstGeom prst="roundRect">
                <a:avLst>
                  <a:gd name="adj" fmla="val 16667"/>
                </a:avLst>
              </a:prstGeom>
              <a:solidFill>
                <a:srgbClr val="E69138"/>
              </a:solidFill>
              <a:ln w="38100" cap="flat" cmpd="sng">
                <a:solidFill>
                  <a:srgbClr val="F1C23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1400" i="1">
                    <a:solidFill>
                      <a:srgbClr val="000000"/>
                    </a:solidFill>
                    <a:effectLst/>
                    <a:latin typeface="Spectral"/>
                    <a:ea typeface="Spectral"/>
                    <a:cs typeface="Spectral"/>
                  </a:rPr>
                  <a:t>Tamaño del lote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6081768" y="2482211"/>
                <a:ext cx="1454400" cy="776100"/>
              </a:xfrm>
              <a:prstGeom prst="roundRect">
                <a:avLst>
                  <a:gd name="adj" fmla="val 16667"/>
                </a:avLst>
              </a:prstGeom>
              <a:solidFill>
                <a:srgbClr val="E69138"/>
              </a:solidFill>
              <a:ln w="38100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1400" i="1">
                    <a:solidFill>
                      <a:srgbClr val="000000"/>
                    </a:solidFill>
                    <a:effectLst/>
                    <a:latin typeface="Spectral"/>
                    <a:ea typeface="Spectral"/>
                    <a:cs typeface="Spectral"/>
                  </a:rPr>
                  <a:t>Costo por unidad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6" name="Flecha derecha 5"/>
            <p:cNvSpPr/>
            <p:nvPr/>
          </p:nvSpPr>
          <p:spPr>
            <a:xfrm>
              <a:off x="6504081" y="4230553"/>
              <a:ext cx="505500" cy="363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06666"/>
            </a:solidFill>
            <a:ln w="76200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848958" y="4320943"/>
              <a:ext cx="1919082" cy="363000"/>
            </a:xfrm>
            <a:prstGeom prst="roundRect">
              <a:avLst>
                <a:gd name="adj" fmla="val 16667"/>
              </a:avLst>
            </a:prstGeom>
            <a:solidFill>
              <a:srgbClr val="E69138"/>
            </a:solidFill>
            <a:ln w="3810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 i="1">
                  <a:solidFill>
                    <a:srgbClr val="000000"/>
                  </a:solidFill>
                  <a:effectLst/>
                  <a:latin typeface="Spectral"/>
                  <a:ea typeface="Spectral"/>
                  <a:cs typeface="Spectral"/>
                </a:rPr>
                <a:t>Precio del lote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1862900" y="4817250"/>
              <a:ext cx="1905300" cy="363000"/>
            </a:xfrm>
            <a:prstGeom prst="roundRect">
              <a:avLst>
                <a:gd name="adj" fmla="val 16667"/>
              </a:avLst>
            </a:prstGeom>
            <a:solidFill>
              <a:srgbClr val="E69138"/>
            </a:solidFill>
            <a:ln w="3810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 i="1">
                  <a:solidFill>
                    <a:srgbClr val="000000"/>
                  </a:solidFill>
                  <a:effectLst/>
                  <a:latin typeface="Spectral"/>
                  <a:ea typeface="Spectral"/>
                  <a:cs typeface="Spectral"/>
                </a:rPr>
                <a:t>Gastos administrativos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40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247776" y="742950"/>
            <a:ext cx="9677400" cy="4867272"/>
            <a:chOff x="1890825" y="2363770"/>
            <a:chExt cx="6200150" cy="3109282"/>
          </a:xfrm>
        </p:grpSpPr>
        <p:sp>
          <p:nvSpPr>
            <p:cNvPr id="3" name="Cinta perforada 2"/>
            <p:cNvSpPr/>
            <p:nvPr/>
          </p:nvSpPr>
          <p:spPr>
            <a:xfrm>
              <a:off x="2641642" y="2840449"/>
              <a:ext cx="925025" cy="598900"/>
            </a:xfrm>
            <a:prstGeom prst="flowChartPunchedTape">
              <a:avLst/>
            </a:prstGeom>
            <a:solidFill>
              <a:srgbClr val="E6B8A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INPUT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Cinta perforada 3"/>
            <p:cNvSpPr/>
            <p:nvPr/>
          </p:nvSpPr>
          <p:spPr>
            <a:xfrm>
              <a:off x="7165950" y="2897450"/>
              <a:ext cx="925025" cy="598900"/>
            </a:xfrm>
            <a:prstGeom prst="flowChartPunchedTape">
              <a:avLst/>
            </a:prstGeom>
            <a:solidFill>
              <a:srgbClr val="E6B8A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OUTPUT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206949" y="2363770"/>
              <a:ext cx="5734392" cy="3109282"/>
              <a:chOff x="117617" y="166713"/>
              <a:chExt cx="7451133" cy="4029135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117625" y="196050"/>
                <a:ext cx="7451125" cy="3999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2901662" y="1828248"/>
                <a:ext cx="2235000" cy="2367600"/>
              </a:xfrm>
              <a:prstGeom prst="roundRect">
                <a:avLst>
                  <a:gd name="adj" fmla="val 16667"/>
                </a:avLst>
              </a:prstGeom>
              <a:solidFill>
                <a:srgbClr val="E69138"/>
              </a:solidFill>
              <a:ln w="76200" cap="flat" cmpd="sng">
                <a:solidFill>
                  <a:srgbClr val="F1C23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3000" dirty="0">
                    <a:solidFill>
                      <a:srgbClr val="000000"/>
                    </a:solidFill>
                    <a:effectLst/>
                    <a:latin typeface="Pacifico"/>
                    <a:ea typeface="Pacifico"/>
                    <a:cs typeface="Pacifico"/>
                  </a:rPr>
                  <a:t>Hallar el precio de venta</a:t>
                </a:r>
                <a:endParaRPr lang="es-PE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117617" y="166713"/>
                <a:ext cx="5472875" cy="61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2000" b="1">
                    <a:solidFill>
                      <a:srgbClr val="000000"/>
                    </a:solidFill>
                    <a:effectLst/>
                    <a:latin typeface="Oswald"/>
                    <a:ea typeface="Oswald"/>
                    <a:cs typeface="Oswald"/>
                  </a:rPr>
                  <a:t>SERVICIO 4 :   Precio de venta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6114350" y="2556300"/>
                <a:ext cx="1454400" cy="776100"/>
              </a:xfrm>
              <a:prstGeom prst="roundRect">
                <a:avLst>
                  <a:gd name="adj" fmla="val 16667"/>
                </a:avLst>
              </a:prstGeom>
              <a:solidFill>
                <a:srgbClr val="E69138"/>
              </a:solidFill>
              <a:ln w="38100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1400" i="1">
                    <a:solidFill>
                      <a:srgbClr val="000000"/>
                    </a:solidFill>
                    <a:effectLst/>
                    <a:latin typeface="Spectral"/>
                    <a:ea typeface="Spectral"/>
                    <a:cs typeface="Spectral"/>
                  </a:rPr>
                  <a:t>Precio de venta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6" name="Flecha derecha 5"/>
            <p:cNvSpPr/>
            <p:nvPr/>
          </p:nvSpPr>
          <p:spPr>
            <a:xfrm>
              <a:off x="6191206" y="4366578"/>
              <a:ext cx="505500" cy="363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06666"/>
            </a:solidFill>
            <a:ln w="76200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Flecha derecha 6"/>
            <p:cNvSpPr/>
            <p:nvPr/>
          </p:nvSpPr>
          <p:spPr>
            <a:xfrm>
              <a:off x="3768056" y="4366566"/>
              <a:ext cx="505500" cy="363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06666"/>
            </a:solidFill>
            <a:ln w="76200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2017874" y="4063650"/>
              <a:ext cx="1720200" cy="363000"/>
            </a:xfrm>
            <a:prstGeom prst="roundRect">
              <a:avLst>
                <a:gd name="adj" fmla="val 16667"/>
              </a:avLst>
            </a:prstGeom>
            <a:solidFill>
              <a:srgbClr val="E69138"/>
            </a:solidFill>
            <a:ln w="3810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ES" sz="1400" i="1">
                  <a:solidFill>
                    <a:srgbClr val="000000"/>
                  </a:solidFill>
                  <a:effectLst/>
                  <a:latin typeface="Spectral"/>
                  <a:ea typeface="Spectral"/>
                  <a:cs typeface="Spectral"/>
                </a:rPr>
                <a:t>Ganancias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1890825" y="3598500"/>
              <a:ext cx="1974300" cy="363000"/>
            </a:xfrm>
            <a:prstGeom prst="roundRect">
              <a:avLst>
                <a:gd name="adj" fmla="val 16667"/>
              </a:avLst>
            </a:prstGeom>
            <a:solidFill>
              <a:srgbClr val="E69138"/>
            </a:solidFill>
            <a:ln w="3810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ES" sz="1400" i="1">
                  <a:solidFill>
                    <a:srgbClr val="000000"/>
                  </a:solidFill>
                  <a:effectLst/>
                  <a:latin typeface="Spectral"/>
                  <a:ea typeface="Spectral"/>
                  <a:cs typeface="Spectral"/>
                </a:rPr>
                <a:t>Gastos administrativos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017874" y="4631600"/>
              <a:ext cx="1720200" cy="363000"/>
            </a:xfrm>
            <a:prstGeom prst="roundRect">
              <a:avLst>
                <a:gd name="adj" fmla="val 16667"/>
              </a:avLst>
            </a:prstGeom>
            <a:solidFill>
              <a:srgbClr val="E69138"/>
            </a:solidFill>
            <a:ln w="3810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 i="1">
                  <a:solidFill>
                    <a:srgbClr val="000000"/>
                  </a:solidFill>
                  <a:effectLst/>
                  <a:latin typeface="Spectral"/>
                  <a:ea typeface="Spectral"/>
                  <a:cs typeface="Spectral"/>
                </a:rPr>
                <a:t>Tamaño del lote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2017874" y="5110050"/>
              <a:ext cx="1720200" cy="363000"/>
            </a:xfrm>
            <a:prstGeom prst="roundRect">
              <a:avLst>
                <a:gd name="adj" fmla="val 16667"/>
              </a:avLst>
            </a:prstGeom>
            <a:solidFill>
              <a:srgbClr val="E69138"/>
            </a:solidFill>
            <a:ln w="3810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 i="1">
                  <a:solidFill>
                    <a:srgbClr val="000000"/>
                  </a:solidFill>
                  <a:effectLst/>
                  <a:latin typeface="Spectral"/>
                  <a:ea typeface="Spectral"/>
                  <a:cs typeface="Spectral"/>
                </a:rPr>
                <a:t>Precio del lote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23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571625" y="841376"/>
            <a:ext cx="9563099" cy="5407023"/>
            <a:chOff x="2081275" y="2467956"/>
            <a:chExt cx="6530352" cy="3331569"/>
          </a:xfrm>
        </p:grpSpPr>
        <p:sp>
          <p:nvSpPr>
            <p:cNvPr id="3" name="Cinta perforada 2"/>
            <p:cNvSpPr/>
            <p:nvPr/>
          </p:nvSpPr>
          <p:spPr>
            <a:xfrm>
              <a:off x="2843025" y="2897450"/>
              <a:ext cx="925025" cy="598900"/>
            </a:xfrm>
            <a:prstGeom prst="flowChartPunchedTape">
              <a:avLst/>
            </a:prstGeom>
            <a:solidFill>
              <a:srgbClr val="E6B8A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INPUT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Cinta perforada 3"/>
            <p:cNvSpPr/>
            <p:nvPr/>
          </p:nvSpPr>
          <p:spPr>
            <a:xfrm>
              <a:off x="7165950" y="2897450"/>
              <a:ext cx="925025" cy="598900"/>
            </a:xfrm>
            <a:prstGeom prst="flowChartPunchedTape">
              <a:avLst/>
            </a:prstGeom>
            <a:solidFill>
              <a:srgbClr val="E6B8A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OUTPUT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" name="Flecha derecha 4"/>
            <p:cNvSpPr/>
            <p:nvPr/>
          </p:nvSpPr>
          <p:spPr>
            <a:xfrm>
              <a:off x="6585681" y="4327478"/>
              <a:ext cx="505500" cy="363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06666"/>
            </a:solidFill>
            <a:ln w="76200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Flecha derecha 5"/>
            <p:cNvSpPr/>
            <p:nvPr/>
          </p:nvSpPr>
          <p:spPr>
            <a:xfrm>
              <a:off x="4020256" y="4347478"/>
              <a:ext cx="505500" cy="363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06666"/>
            </a:solidFill>
            <a:ln w="76200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2144999" y="3829813"/>
              <a:ext cx="1720200" cy="363000"/>
            </a:xfrm>
            <a:prstGeom prst="roundRect">
              <a:avLst>
                <a:gd name="adj" fmla="val 16667"/>
              </a:avLst>
            </a:prstGeom>
            <a:solidFill>
              <a:srgbClr val="E69138"/>
            </a:solidFill>
            <a:ln w="3810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ES" sz="1400" i="1">
                  <a:solidFill>
                    <a:srgbClr val="000000"/>
                  </a:solidFill>
                  <a:effectLst/>
                  <a:latin typeface="Spectral"/>
                  <a:ea typeface="Spectral"/>
                  <a:cs typeface="Spectral"/>
                </a:rPr>
                <a:t>Ganancias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2144999" y="4882000"/>
              <a:ext cx="1720200" cy="363000"/>
            </a:xfrm>
            <a:prstGeom prst="roundRect">
              <a:avLst>
                <a:gd name="adj" fmla="val 16667"/>
              </a:avLst>
            </a:prstGeom>
            <a:solidFill>
              <a:srgbClr val="E69138"/>
            </a:solidFill>
            <a:ln w="3810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 i="1">
                  <a:solidFill>
                    <a:srgbClr val="000000"/>
                  </a:solidFill>
                  <a:effectLst/>
                  <a:latin typeface="Spectral"/>
                  <a:ea typeface="Spectral"/>
                  <a:cs typeface="Spectral"/>
                </a:rPr>
                <a:t>Precio del lote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081275" y="4327475"/>
              <a:ext cx="1783801" cy="446008"/>
            </a:xfrm>
            <a:prstGeom prst="roundRect">
              <a:avLst>
                <a:gd name="adj" fmla="val 16667"/>
              </a:avLst>
            </a:prstGeom>
            <a:solidFill>
              <a:srgbClr val="E69138"/>
            </a:solidFill>
            <a:ln w="3810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 i="1">
                  <a:solidFill>
                    <a:srgbClr val="000000"/>
                  </a:solidFill>
                  <a:effectLst/>
                  <a:latin typeface="Spectral"/>
                  <a:ea typeface="Spectral"/>
                  <a:cs typeface="Spectral"/>
                </a:rPr>
                <a:t>Gastos administrativos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498870" y="2467956"/>
              <a:ext cx="6112757" cy="3086713"/>
              <a:chOff x="117618" y="196038"/>
              <a:chExt cx="7554075" cy="3999887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2901662" y="1555925"/>
                <a:ext cx="2446200" cy="2640000"/>
              </a:xfrm>
              <a:prstGeom prst="roundRect">
                <a:avLst>
                  <a:gd name="adj" fmla="val 16667"/>
                </a:avLst>
              </a:prstGeom>
              <a:solidFill>
                <a:srgbClr val="E69138"/>
              </a:solidFill>
              <a:ln w="76200" cap="flat" cmpd="sng">
                <a:solidFill>
                  <a:srgbClr val="F1C23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3000">
                    <a:solidFill>
                      <a:srgbClr val="000000"/>
                    </a:solidFill>
                    <a:effectLst/>
                    <a:latin typeface="Pacifico"/>
                    <a:ea typeface="Pacifico"/>
                    <a:cs typeface="Pacifico"/>
                  </a:rPr>
                  <a:t>Hallar el precio de venta al público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117618" y="196038"/>
                <a:ext cx="6871800" cy="61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2000" b="1">
                    <a:solidFill>
                      <a:srgbClr val="000000"/>
                    </a:solidFill>
                    <a:effectLst/>
                    <a:latin typeface="Oswald"/>
                    <a:ea typeface="Oswald"/>
                    <a:cs typeface="Oswald"/>
                  </a:rPr>
                  <a:t>SERVICIO 5:   Precio de venta al público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6217292" y="2452828"/>
                <a:ext cx="1454401" cy="1027446"/>
              </a:xfrm>
              <a:prstGeom prst="roundRect">
                <a:avLst>
                  <a:gd name="adj" fmla="val 16667"/>
                </a:avLst>
              </a:prstGeom>
              <a:solidFill>
                <a:srgbClr val="E69138"/>
              </a:solidFill>
              <a:ln w="38100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sz="1400" i="1">
                    <a:solidFill>
                      <a:srgbClr val="000000"/>
                    </a:solidFill>
                    <a:effectLst/>
                    <a:latin typeface="Spectral"/>
                    <a:ea typeface="Spectral"/>
                    <a:cs typeface="Spectral"/>
                  </a:rPr>
                  <a:t>Precio de venta al público</a:t>
                </a:r>
                <a:endParaRPr lang="es-PE" sz="11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11" name="Rectángulo redondeado 10"/>
            <p:cNvSpPr/>
            <p:nvPr/>
          </p:nvSpPr>
          <p:spPr>
            <a:xfrm>
              <a:off x="2113200" y="5436525"/>
              <a:ext cx="1783800" cy="363000"/>
            </a:xfrm>
            <a:prstGeom prst="roundRect">
              <a:avLst>
                <a:gd name="adj" fmla="val 16667"/>
              </a:avLst>
            </a:prstGeom>
            <a:solidFill>
              <a:srgbClr val="E69138"/>
            </a:solidFill>
            <a:ln w="3810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400" i="1">
                  <a:solidFill>
                    <a:srgbClr val="000000"/>
                  </a:solidFill>
                  <a:effectLst/>
                  <a:latin typeface="Spectral"/>
                  <a:ea typeface="Spectral"/>
                  <a:cs typeface="Spectral"/>
                </a:rPr>
                <a:t>Tamaño del lote</a:t>
              </a:r>
              <a:endParaRPr lang="es-P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89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44462"/>
              </p:ext>
            </p:extLst>
          </p:nvPr>
        </p:nvGraphicFramePr>
        <p:xfrm>
          <a:off x="428625" y="258858"/>
          <a:ext cx="4514850" cy="487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200" dirty="0">
                          <a:effectLst/>
                          <a:highlight>
                            <a:srgbClr val="00FFFF"/>
                          </a:highlight>
                        </a:rPr>
                        <a:t>VENTANA </a:t>
                      </a:r>
                      <a:r>
                        <a:rPr lang="es-ES" sz="2200" dirty="0">
                          <a:effectLst/>
                        </a:rPr>
                        <a:t>  </a:t>
                      </a:r>
                      <a:r>
                        <a:rPr lang="es-ES" sz="2200" dirty="0">
                          <a:effectLst/>
                          <a:highlight>
                            <a:srgbClr val="00FFFF"/>
                          </a:highlight>
                        </a:rPr>
                        <a:t>DE   INTERFAZ</a:t>
                      </a:r>
                      <a:endParaRPr lang="es-PE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image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5100" y="1105218"/>
            <a:ext cx="6257607" cy="464756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59261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118</Words>
  <Application>Microsoft Office PowerPoint</Application>
  <PresentationFormat>Panorámica</PresentationFormat>
  <Paragraphs>53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Oswald</vt:lpstr>
      <vt:lpstr>Pacifico</vt:lpstr>
      <vt:lpstr>Spectral</vt:lpstr>
      <vt:lpstr>Tema de Office</vt:lpstr>
      <vt:lpstr>Súper moda service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Súper moda service</dc:title>
  <dc:creator>JUAN</dc:creator>
  <cp:lastModifiedBy>soporte</cp:lastModifiedBy>
  <cp:revision>2</cp:revision>
  <dcterms:created xsi:type="dcterms:W3CDTF">2019-06-14T13:38:58Z</dcterms:created>
  <dcterms:modified xsi:type="dcterms:W3CDTF">2019-06-14T16:36:11Z</dcterms:modified>
</cp:coreProperties>
</file>