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3"/>
  </p:notesMasterIdLst>
  <p:sldIdLst>
    <p:sldId id="256" r:id="rId2"/>
    <p:sldId id="367" r:id="rId3"/>
    <p:sldId id="538" r:id="rId4"/>
    <p:sldId id="641" r:id="rId5"/>
    <p:sldId id="642" r:id="rId6"/>
    <p:sldId id="671" r:id="rId7"/>
    <p:sldId id="475" r:id="rId8"/>
    <p:sldId id="458" r:id="rId9"/>
    <p:sldId id="644" r:id="rId10"/>
    <p:sldId id="690" r:id="rId11"/>
    <p:sldId id="646" r:id="rId12"/>
    <p:sldId id="692" r:id="rId13"/>
    <p:sldId id="696" r:id="rId14"/>
    <p:sldId id="700" r:id="rId15"/>
    <p:sldId id="694" r:id="rId16"/>
    <p:sldId id="697" r:id="rId17"/>
    <p:sldId id="698" r:id="rId18"/>
    <p:sldId id="650" r:id="rId19"/>
    <p:sldId id="653" r:id="rId20"/>
    <p:sldId id="654" r:id="rId21"/>
    <p:sldId id="703" r:id="rId22"/>
    <p:sldId id="704" r:id="rId23"/>
    <p:sldId id="655" r:id="rId24"/>
    <p:sldId id="656" r:id="rId25"/>
    <p:sldId id="657" r:id="rId26"/>
    <p:sldId id="670" r:id="rId27"/>
    <p:sldId id="659" r:id="rId28"/>
    <p:sldId id="705" r:id="rId29"/>
    <p:sldId id="706" r:id="rId30"/>
    <p:sldId id="707" r:id="rId31"/>
    <p:sldId id="701" r:id="rId32"/>
    <p:sldId id="678" r:id="rId33"/>
    <p:sldId id="677" r:id="rId34"/>
    <p:sldId id="680" r:id="rId35"/>
    <p:sldId id="681" r:id="rId36"/>
    <p:sldId id="682" r:id="rId37"/>
    <p:sldId id="702" r:id="rId38"/>
    <p:sldId id="679" r:id="rId39"/>
    <p:sldId id="608" r:id="rId40"/>
    <p:sldId id="610" r:id="rId41"/>
    <p:sldId id="708" r:id="rId42"/>
  </p:sldIdLst>
  <p:sldSz cx="12192000" cy="6858000"/>
  <p:notesSz cx="6858000" cy="9144000"/>
  <p:custDataLst>
    <p:tags r:id="rId44"/>
  </p:custDataLst>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2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34" autoAdjust="0"/>
    <p:restoredTop sz="91745"/>
  </p:normalViewPr>
  <p:slideViewPr>
    <p:cSldViewPr snapToGrid="0" snapToObjects="1">
      <p:cViewPr varScale="1">
        <p:scale>
          <a:sx n="84" d="100"/>
          <a:sy n="84"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F2C346-1859-4179-8C3C-23D67B71D367}" type="doc">
      <dgm:prSet loTypeId="urn:microsoft.com/office/officeart/2005/8/layout/hierarchy2" loCatId="hierarchy" qsTypeId="urn:microsoft.com/office/officeart/2005/8/quickstyle/3d2" qsCatId="3D" csTypeId="urn:microsoft.com/office/officeart/2005/8/colors/colorful1" csCatId="colorful" phldr="1"/>
      <dgm:spPr/>
      <dgm:t>
        <a:bodyPr/>
        <a:lstStyle/>
        <a:p>
          <a:endParaRPr lang="es-PE"/>
        </a:p>
      </dgm:t>
    </dgm:pt>
    <dgm:pt modelId="{099029EF-8A5A-4798-85E6-9269472C9969}">
      <dgm:prSet phldrT="[Texto]"/>
      <dgm:spPr/>
      <dgm:t>
        <a:bodyPr/>
        <a:lstStyle/>
        <a:p>
          <a:r>
            <a:rPr lang="es-PE" dirty="0" smtClean="0"/>
            <a:t>Problema principal</a:t>
          </a:r>
          <a:endParaRPr lang="es-PE" dirty="0"/>
        </a:p>
      </dgm:t>
    </dgm:pt>
    <dgm:pt modelId="{4F08D66B-5AFE-480B-A766-EA6689CB4767}" type="parTrans" cxnId="{4AE6B714-AF8A-409E-A4EB-12381D1F7B3A}">
      <dgm:prSet/>
      <dgm:spPr/>
      <dgm:t>
        <a:bodyPr/>
        <a:lstStyle/>
        <a:p>
          <a:endParaRPr lang="es-PE"/>
        </a:p>
      </dgm:t>
    </dgm:pt>
    <dgm:pt modelId="{1DCCAD10-6FCB-4336-B619-313573D1EEA9}" type="sibTrans" cxnId="{4AE6B714-AF8A-409E-A4EB-12381D1F7B3A}">
      <dgm:prSet/>
      <dgm:spPr/>
      <dgm:t>
        <a:bodyPr/>
        <a:lstStyle/>
        <a:p>
          <a:endParaRPr lang="es-PE"/>
        </a:p>
      </dgm:t>
    </dgm:pt>
    <dgm:pt modelId="{B897884B-1BAF-403F-B715-411A7994118E}">
      <dgm:prSet phldrT="[Texto]"/>
      <dgm:spPr/>
      <dgm:t>
        <a:bodyPr/>
        <a:lstStyle/>
        <a:p>
          <a:r>
            <a:rPr lang="es-PE" dirty="0" err="1" smtClean="0"/>
            <a:t>Subproblema</a:t>
          </a:r>
          <a:r>
            <a:rPr lang="es-PE" dirty="0" smtClean="0"/>
            <a:t> (módulo 1)</a:t>
          </a:r>
          <a:endParaRPr lang="es-PE" dirty="0"/>
        </a:p>
      </dgm:t>
    </dgm:pt>
    <dgm:pt modelId="{0277EE38-0AFC-4279-BE53-3461C35A1887}" type="parTrans" cxnId="{6AE5971E-A4E1-4CDD-8410-BF12BF54F330}">
      <dgm:prSet/>
      <dgm:spPr/>
      <dgm:t>
        <a:bodyPr/>
        <a:lstStyle/>
        <a:p>
          <a:endParaRPr lang="es-PE"/>
        </a:p>
      </dgm:t>
    </dgm:pt>
    <dgm:pt modelId="{A7B480DA-6E9B-4806-B8A5-47DD00194855}" type="sibTrans" cxnId="{6AE5971E-A4E1-4CDD-8410-BF12BF54F330}">
      <dgm:prSet/>
      <dgm:spPr/>
      <dgm:t>
        <a:bodyPr/>
        <a:lstStyle/>
        <a:p>
          <a:endParaRPr lang="es-PE"/>
        </a:p>
      </dgm:t>
    </dgm:pt>
    <dgm:pt modelId="{63E65BDD-DFBA-4C65-8938-41DCFDC25EE5}">
      <dgm:prSet phldrT="[Texto]"/>
      <dgm:spPr>
        <a:solidFill>
          <a:schemeClr val="accent6">
            <a:lumMod val="75000"/>
          </a:schemeClr>
        </a:solidFill>
      </dgm:spPr>
      <dgm:t>
        <a:bodyPr/>
        <a:lstStyle/>
        <a:p>
          <a:r>
            <a:rPr lang="es-PE" dirty="0" err="1" smtClean="0"/>
            <a:t>Subproblema</a:t>
          </a:r>
          <a:r>
            <a:rPr lang="es-PE" dirty="0" smtClean="0"/>
            <a:t> (módulo 2)</a:t>
          </a:r>
          <a:endParaRPr lang="es-PE" dirty="0"/>
        </a:p>
      </dgm:t>
    </dgm:pt>
    <dgm:pt modelId="{00DC25D1-35D5-4385-9C75-D11D29812408}" type="parTrans" cxnId="{7CABFAC6-C557-4583-8F1B-5EFDBD1FF789}">
      <dgm:prSet/>
      <dgm:spPr/>
      <dgm:t>
        <a:bodyPr/>
        <a:lstStyle/>
        <a:p>
          <a:endParaRPr lang="es-PE"/>
        </a:p>
      </dgm:t>
    </dgm:pt>
    <dgm:pt modelId="{80DE3D85-353C-4A9A-8EE7-16F74D9E8166}" type="sibTrans" cxnId="{7CABFAC6-C557-4583-8F1B-5EFDBD1FF789}">
      <dgm:prSet/>
      <dgm:spPr/>
      <dgm:t>
        <a:bodyPr/>
        <a:lstStyle/>
        <a:p>
          <a:endParaRPr lang="es-PE"/>
        </a:p>
      </dgm:t>
    </dgm:pt>
    <dgm:pt modelId="{4FAF3499-695F-48A5-95B5-B157F906EDA7}">
      <dgm:prSet phldrT="[Texto]"/>
      <dgm:spPr>
        <a:solidFill>
          <a:schemeClr val="accent4">
            <a:lumMod val="75000"/>
          </a:schemeClr>
        </a:solidFill>
      </dgm:spPr>
      <dgm:t>
        <a:bodyPr/>
        <a:lstStyle/>
        <a:p>
          <a:r>
            <a:rPr lang="es-PE" dirty="0" err="1" smtClean="0"/>
            <a:t>Subproblema</a:t>
          </a:r>
          <a:r>
            <a:rPr lang="es-PE" dirty="0" smtClean="0"/>
            <a:t> (módulo 3)</a:t>
          </a:r>
          <a:endParaRPr lang="es-PE" dirty="0"/>
        </a:p>
      </dgm:t>
    </dgm:pt>
    <dgm:pt modelId="{592CC4EE-5063-4CE2-8B0F-971914B60ADA}" type="parTrans" cxnId="{70A6BCA2-BCBD-4AA6-84E1-BA6560E0C4CC}">
      <dgm:prSet/>
      <dgm:spPr/>
      <dgm:t>
        <a:bodyPr/>
        <a:lstStyle/>
        <a:p>
          <a:endParaRPr lang="es-PE"/>
        </a:p>
      </dgm:t>
    </dgm:pt>
    <dgm:pt modelId="{646B881B-6B12-48E0-A14E-4735705AA326}" type="sibTrans" cxnId="{70A6BCA2-BCBD-4AA6-84E1-BA6560E0C4CC}">
      <dgm:prSet/>
      <dgm:spPr/>
      <dgm:t>
        <a:bodyPr/>
        <a:lstStyle/>
        <a:p>
          <a:endParaRPr lang="es-PE"/>
        </a:p>
      </dgm:t>
    </dgm:pt>
    <dgm:pt modelId="{E5EF2FAC-99CF-4F89-B86E-9C1DE36D52F8}" type="pres">
      <dgm:prSet presAssocID="{66F2C346-1859-4179-8C3C-23D67B71D367}" presName="diagram" presStyleCnt="0">
        <dgm:presLayoutVars>
          <dgm:chPref val="1"/>
          <dgm:dir/>
          <dgm:animOne val="branch"/>
          <dgm:animLvl val="lvl"/>
          <dgm:resizeHandles val="exact"/>
        </dgm:presLayoutVars>
      </dgm:prSet>
      <dgm:spPr/>
      <dgm:t>
        <a:bodyPr/>
        <a:lstStyle/>
        <a:p>
          <a:endParaRPr lang="es-PE"/>
        </a:p>
      </dgm:t>
    </dgm:pt>
    <dgm:pt modelId="{E13FC0F5-6C60-4711-B963-821ADBB7C8C6}" type="pres">
      <dgm:prSet presAssocID="{099029EF-8A5A-4798-85E6-9269472C9969}" presName="root1" presStyleCnt="0"/>
      <dgm:spPr/>
    </dgm:pt>
    <dgm:pt modelId="{901F9B4B-730A-4500-93F7-2DACD6FF68F4}" type="pres">
      <dgm:prSet presAssocID="{099029EF-8A5A-4798-85E6-9269472C9969}" presName="LevelOneTextNode" presStyleLbl="node0" presStyleIdx="0" presStyleCnt="1">
        <dgm:presLayoutVars>
          <dgm:chPref val="3"/>
        </dgm:presLayoutVars>
      </dgm:prSet>
      <dgm:spPr/>
      <dgm:t>
        <a:bodyPr/>
        <a:lstStyle/>
        <a:p>
          <a:endParaRPr lang="es-PE"/>
        </a:p>
      </dgm:t>
    </dgm:pt>
    <dgm:pt modelId="{E66B2174-DBD1-4B88-91EF-0A2B452EF248}" type="pres">
      <dgm:prSet presAssocID="{099029EF-8A5A-4798-85E6-9269472C9969}" presName="level2hierChild" presStyleCnt="0"/>
      <dgm:spPr/>
    </dgm:pt>
    <dgm:pt modelId="{C5BC17BE-3DDC-42AC-ABF9-F17F9462C943}" type="pres">
      <dgm:prSet presAssocID="{0277EE38-0AFC-4279-BE53-3461C35A1887}" presName="conn2-1" presStyleLbl="parChTrans1D2" presStyleIdx="0" presStyleCnt="3"/>
      <dgm:spPr/>
      <dgm:t>
        <a:bodyPr/>
        <a:lstStyle/>
        <a:p>
          <a:endParaRPr lang="es-PE"/>
        </a:p>
      </dgm:t>
    </dgm:pt>
    <dgm:pt modelId="{7AF64D5F-334B-4658-A265-9842387316F9}" type="pres">
      <dgm:prSet presAssocID="{0277EE38-0AFC-4279-BE53-3461C35A1887}" presName="connTx" presStyleLbl="parChTrans1D2" presStyleIdx="0" presStyleCnt="3"/>
      <dgm:spPr/>
      <dgm:t>
        <a:bodyPr/>
        <a:lstStyle/>
        <a:p>
          <a:endParaRPr lang="es-PE"/>
        </a:p>
      </dgm:t>
    </dgm:pt>
    <dgm:pt modelId="{492A1878-F5B4-4891-8130-D6F2AA7C70FB}" type="pres">
      <dgm:prSet presAssocID="{B897884B-1BAF-403F-B715-411A7994118E}" presName="root2" presStyleCnt="0"/>
      <dgm:spPr/>
    </dgm:pt>
    <dgm:pt modelId="{C240BDD6-4786-4F4F-ACEB-68336AAFA9DE}" type="pres">
      <dgm:prSet presAssocID="{B897884B-1BAF-403F-B715-411A7994118E}" presName="LevelTwoTextNode" presStyleLbl="node2" presStyleIdx="0" presStyleCnt="3">
        <dgm:presLayoutVars>
          <dgm:chPref val="3"/>
        </dgm:presLayoutVars>
      </dgm:prSet>
      <dgm:spPr/>
      <dgm:t>
        <a:bodyPr/>
        <a:lstStyle/>
        <a:p>
          <a:endParaRPr lang="es-PE"/>
        </a:p>
      </dgm:t>
    </dgm:pt>
    <dgm:pt modelId="{F9E4A46D-F18C-4159-ABE2-856E41665325}" type="pres">
      <dgm:prSet presAssocID="{B897884B-1BAF-403F-B715-411A7994118E}" presName="level3hierChild" presStyleCnt="0"/>
      <dgm:spPr/>
    </dgm:pt>
    <dgm:pt modelId="{6160A464-A3A3-4611-B874-3CEC3793FB10}" type="pres">
      <dgm:prSet presAssocID="{00DC25D1-35D5-4385-9C75-D11D29812408}" presName="conn2-1" presStyleLbl="parChTrans1D2" presStyleIdx="1" presStyleCnt="3"/>
      <dgm:spPr/>
      <dgm:t>
        <a:bodyPr/>
        <a:lstStyle/>
        <a:p>
          <a:endParaRPr lang="es-PE"/>
        </a:p>
      </dgm:t>
    </dgm:pt>
    <dgm:pt modelId="{B6061375-59C9-4390-8564-6DE9AEFF1E7A}" type="pres">
      <dgm:prSet presAssocID="{00DC25D1-35D5-4385-9C75-D11D29812408}" presName="connTx" presStyleLbl="parChTrans1D2" presStyleIdx="1" presStyleCnt="3"/>
      <dgm:spPr/>
      <dgm:t>
        <a:bodyPr/>
        <a:lstStyle/>
        <a:p>
          <a:endParaRPr lang="es-PE"/>
        </a:p>
      </dgm:t>
    </dgm:pt>
    <dgm:pt modelId="{475A6648-A902-40AA-B5B7-623605F6D971}" type="pres">
      <dgm:prSet presAssocID="{63E65BDD-DFBA-4C65-8938-41DCFDC25EE5}" presName="root2" presStyleCnt="0"/>
      <dgm:spPr/>
    </dgm:pt>
    <dgm:pt modelId="{D4889EE5-CCCA-41E1-BFB5-0219FE58984C}" type="pres">
      <dgm:prSet presAssocID="{63E65BDD-DFBA-4C65-8938-41DCFDC25EE5}" presName="LevelTwoTextNode" presStyleLbl="node2" presStyleIdx="1" presStyleCnt="3">
        <dgm:presLayoutVars>
          <dgm:chPref val="3"/>
        </dgm:presLayoutVars>
      </dgm:prSet>
      <dgm:spPr/>
      <dgm:t>
        <a:bodyPr/>
        <a:lstStyle/>
        <a:p>
          <a:endParaRPr lang="es-PE"/>
        </a:p>
      </dgm:t>
    </dgm:pt>
    <dgm:pt modelId="{816FC3CC-5151-4FE4-A6C6-3A90F223144E}" type="pres">
      <dgm:prSet presAssocID="{63E65BDD-DFBA-4C65-8938-41DCFDC25EE5}" presName="level3hierChild" presStyleCnt="0"/>
      <dgm:spPr/>
    </dgm:pt>
    <dgm:pt modelId="{3ABACC22-4EA8-4FAB-9DDF-C30C137EEA30}" type="pres">
      <dgm:prSet presAssocID="{592CC4EE-5063-4CE2-8B0F-971914B60ADA}" presName="conn2-1" presStyleLbl="parChTrans1D2" presStyleIdx="2" presStyleCnt="3"/>
      <dgm:spPr/>
      <dgm:t>
        <a:bodyPr/>
        <a:lstStyle/>
        <a:p>
          <a:endParaRPr lang="es-PE"/>
        </a:p>
      </dgm:t>
    </dgm:pt>
    <dgm:pt modelId="{E8693938-40F9-4692-A507-0C5E6F65C00E}" type="pres">
      <dgm:prSet presAssocID="{592CC4EE-5063-4CE2-8B0F-971914B60ADA}" presName="connTx" presStyleLbl="parChTrans1D2" presStyleIdx="2" presStyleCnt="3"/>
      <dgm:spPr/>
      <dgm:t>
        <a:bodyPr/>
        <a:lstStyle/>
        <a:p>
          <a:endParaRPr lang="es-PE"/>
        </a:p>
      </dgm:t>
    </dgm:pt>
    <dgm:pt modelId="{2C903211-93DE-464B-84DA-3A3AD8322E8B}" type="pres">
      <dgm:prSet presAssocID="{4FAF3499-695F-48A5-95B5-B157F906EDA7}" presName="root2" presStyleCnt="0"/>
      <dgm:spPr/>
    </dgm:pt>
    <dgm:pt modelId="{92EDB580-BCCF-4B9A-A475-9FC6BFA7670B}" type="pres">
      <dgm:prSet presAssocID="{4FAF3499-695F-48A5-95B5-B157F906EDA7}" presName="LevelTwoTextNode" presStyleLbl="node2" presStyleIdx="2" presStyleCnt="3">
        <dgm:presLayoutVars>
          <dgm:chPref val="3"/>
        </dgm:presLayoutVars>
      </dgm:prSet>
      <dgm:spPr/>
      <dgm:t>
        <a:bodyPr/>
        <a:lstStyle/>
        <a:p>
          <a:endParaRPr lang="es-PE"/>
        </a:p>
      </dgm:t>
    </dgm:pt>
    <dgm:pt modelId="{BC77EE29-A02F-4966-B79D-9EF421A5A62F}" type="pres">
      <dgm:prSet presAssocID="{4FAF3499-695F-48A5-95B5-B157F906EDA7}" presName="level3hierChild" presStyleCnt="0"/>
      <dgm:spPr/>
    </dgm:pt>
  </dgm:ptLst>
  <dgm:cxnLst>
    <dgm:cxn modelId="{3E0B681A-CD78-4D46-99DA-5E3F1BE66104}" type="presOf" srcId="{0277EE38-0AFC-4279-BE53-3461C35A1887}" destId="{7AF64D5F-334B-4658-A265-9842387316F9}" srcOrd="1" destOrd="0" presId="urn:microsoft.com/office/officeart/2005/8/layout/hierarchy2"/>
    <dgm:cxn modelId="{9A185546-AF62-4932-A0F5-0DFB6DE079A0}" type="presOf" srcId="{099029EF-8A5A-4798-85E6-9269472C9969}" destId="{901F9B4B-730A-4500-93F7-2DACD6FF68F4}" srcOrd="0" destOrd="0" presId="urn:microsoft.com/office/officeart/2005/8/layout/hierarchy2"/>
    <dgm:cxn modelId="{6AE5971E-A4E1-4CDD-8410-BF12BF54F330}" srcId="{099029EF-8A5A-4798-85E6-9269472C9969}" destId="{B897884B-1BAF-403F-B715-411A7994118E}" srcOrd="0" destOrd="0" parTransId="{0277EE38-0AFC-4279-BE53-3461C35A1887}" sibTransId="{A7B480DA-6E9B-4806-B8A5-47DD00194855}"/>
    <dgm:cxn modelId="{9D1E9B02-D9CA-4145-96F0-BB113537DD6A}" type="presOf" srcId="{4FAF3499-695F-48A5-95B5-B157F906EDA7}" destId="{92EDB580-BCCF-4B9A-A475-9FC6BFA7670B}" srcOrd="0" destOrd="0" presId="urn:microsoft.com/office/officeart/2005/8/layout/hierarchy2"/>
    <dgm:cxn modelId="{BEBC97BA-B082-40B4-B095-02BC6DA63349}" type="presOf" srcId="{00DC25D1-35D5-4385-9C75-D11D29812408}" destId="{6160A464-A3A3-4611-B874-3CEC3793FB10}" srcOrd="0" destOrd="0" presId="urn:microsoft.com/office/officeart/2005/8/layout/hierarchy2"/>
    <dgm:cxn modelId="{4AE6B714-AF8A-409E-A4EB-12381D1F7B3A}" srcId="{66F2C346-1859-4179-8C3C-23D67B71D367}" destId="{099029EF-8A5A-4798-85E6-9269472C9969}" srcOrd="0" destOrd="0" parTransId="{4F08D66B-5AFE-480B-A766-EA6689CB4767}" sibTransId="{1DCCAD10-6FCB-4336-B619-313573D1EEA9}"/>
    <dgm:cxn modelId="{DC098D8D-039C-48F6-8D8A-3DE6F51158AA}" type="presOf" srcId="{592CC4EE-5063-4CE2-8B0F-971914B60ADA}" destId="{3ABACC22-4EA8-4FAB-9DDF-C30C137EEA30}" srcOrd="0" destOrd="0" presId="urn:microsoft.com/office/officeart/2005/8/layout/hierarchy2"/>
    <dgm:cxn modelId="{70A6BCA2-BCBD-4AA6-84E1-BA6560E0C4CC}" srcId="{099029EF-8A5A-4798-85E6-9269472C9969}" destId="{4FAF3499-695F-48A5-95B5-B157F906EDA7}" srcOrd="2" destOrd="0" parTransId="{592CC4EE-5063-4CE2-8B0F-971914B60ADA}" sibTransId="{646B881B-6B12-48E0-A14E-4735705AA326}"/>
    <dgm:cxn modelId="{ADB34798-2BF4-4A43-B413-585F4064C9D5}" type="presOf" srcId="{592CC4EE-5063-4CE2-8B0F-971914B60ADA}" destId="{E8693938-40F9-4692-A507-0C5E6F65C00E}" srcOrd="1" destOrd="0" presId="urn:microsoft.com/office/officeart/2005/8/layout/hierarchy2"/>
    <dgm:cxn modelId="{8AFBFAF3-17C2-401C-AF29-2E2BA180CDCA}" type="presOf" srcId="{66F2C346-1859-4179-8C3C-23D67B71D367}" destId="{E5EF2FAC-99CF-4F89-B86E-9C1DE36D52F8}" srcOrd="0" destOrd="0" presId="urn:microsoft.com/office/officeart/2005/8/layout/hierarchy2"/>
    <dgm:cxn modelId="{67A330AE-10C4-4FAB-BB2D-FA90566BD8BB}" type="presOf" srcId="{0277EE38-0AFC-4279-BE53-3461C35A1887}" destId="{C5BC17BE-3DDC-42AC-ABF9-F17F9462C943}" srcOrd="0" destOrd="0" presId="urn:microsoft.com/office/officeart/2005/8/layout/hierarchy2"/>
    <dgm:cxn modelId="{7CABFAC6-C557-4583-8F1B-5EFDBD1FF789}" srcId="{099029EF-8A5A-4798-85E6-9269472C9969}" destId="{63E65BDD-DFBA-4C65-8938-41DCFDC25EE5}" srcOrd="1" destOrd="0" parTransId="{00DC25D1-35D5-4385-9C75-D11D29812408}" sibTransId="{80DE3D85-353C-4A9A-8EE7-16F74D9E8166}"/>
    <dgm:cxn modelId="{47C1361E-1FD5-4411-85FE-A908F5665E5C}" type="presOf" srcId="{B897884B-1BAF-403F-B715-411A7994118E}" destId="{C240BDD6-4786-4F4F-ACEB-68336AAFA9DE}" srcOrd="0" destOrd="0" presId="urn:microsoft.com/office/officeart/2005/8/layout/hierarchy2"/>
    <dgm:cxn modelId="{84A50338-6CE5-4173-8051-753F31E6F75B}" type="presOf" srcId="{00DC25D1-35D5-4385-9C75-D11D29812408}" destId="{B6061375-59C9-4390-8564-6DE9AEFF1E7A}" srcOrd="1" destOrd="0" presId="urn:microsoft.com/office/officeart/2005/8/layout/hierarchy2"/>
    <dgm:cxn modelId="{D706B0C6-449C-4E78-A9D3-FBDD06DB7B40}" type="presOf" srcId="{63E65BDD-DFBA-4C65-8938-41DCFDC25EE5}" destId="{D4889EE5-CCCA-41E1-BFB5-0219FE58984C}" srcOrd="0" destOrd="0" presId="urn:microsoft.com/office/officeart/2005/8/layout/hierarchy2"/>
    <dgm:cxn modelId="{56EF74CB-1995-4697-B20B-47D3FB3DDFE6}" type="presParOf" srcId="{E5EF2FAC-99CF-4F89-B86E-9C1DE36D52F8}" destId="{E13FC0F5-6C60-4711-B963-821ADBB7C8C6}" srcOrd="0" destOrd="0" presId="urn:microsoft.com/office/officeart/2005/8/layout/hierarchy2"/>
    <dgm:cxn modelId="{FD1C2078-C304-472B-BF47-6C993AFEC71E}" type="presParOf" srcId="{E13FC0F5-6C60-4711-B963-821ADBB7C8C6}" destId="{901F9B4B-730A-4500-93F7-2DACD6FF68F4}" srcOrd="0" destOrd="0" presId="urn:microsoft.com/office/officeart/2005/8/layout/hierarchy2"/>
    <dgm:cxn modelId="{8995BB8B-4890-49DA-A847-83AAADAB86ED}" type="presParOf" srcId="{E13FC0F5-6C60-4711-B963-821ADBB7C8C6}" destId="{E66B2174-DBD1-4B88-91EF-0A2B452EF248}" srcOrd="1" destOrd="0" presId="urn:microsoft.com/office/officeart/2005/8/layout/hierarchy2"/>
    <dgm:cxn modelId="{0F72F3D0-E8FA-4090-9A66-4C2939627AD1}" type="presParOf" srcId="{E66B2174-DBD1-4B88-91EF-0A2B452EF248}" destId="{C5BC17BE-3DDC-42AC-ABF9-F17F9462C943}" srcOrd="0" destOrd="0" presId="urn:microsoft.com/office/officeart/2005/8/layout/hierarchy2"/>
    <dgm:cxn modelId="{F1B9E76E-B055-4D8C-80EB-C1231DC38AC4}" type="presParOf" srcId="{C5BC17BE-3DDC-42AC-ABF9-F17F9462C943}" destId="{7AF64D5F-334B-4658-A265-9842387316F9}" srcOrd="0" destOrd="0" presId="urn:microsoft.com/office/officeart/2005/8/layout/hierarchy2"/>
    <dgm:cxn modelId="{9FE393EF-B21A-4A47-A9EB-9EBC58841A94}" type="presParOf" srcId="{E66B2174-DBD1-4B88-91EF-0A2B452EF248}" destId="{492A1878-F5B4-4891-8130-D6F2AA7C70FB}" srcOrd="1" destOrd="0" presId="urn:microsoft.com/office/officeart/2005/8/layout/hierarchy2"/>
    <dgm:cxn modelId="{CB858DB5-9E90-4288-B586-CC5845007418}" type="presParOf" srcId="{492A1878-F5B4-4891-8130-D6F2AA7C70FB}" destId="{C240BDD6-4786-4F4F-ACEB-68336AAFA9DE}" srcOrd="0" destOrd="0" presId="urn:microsoft.com/office/officeart/2005/8/layout/hierarchy2"/>
    <dgm:cxn modelId="{B8657CE2-E2E4-42CC-A770-BDEF38DE04D7}" type="presParOf" srcId="{492A1878-F5B4-4891-8130-D6F2AA7C70FB}" destId="{F9E4A46D-F18C-4159-ABE2-856E41665325}" srcOrd="1" destOrd="0" presId="urn:microsoft.com/office/officeart/2005/8/layout/hierarchy2"/>
    <dgm:cxn modelId="{FB6C9CAF-E965-460C-BC64-C132CF9D93DF}" type="presParOf" srcId="{E66B2174-DBD1-4B88-91EF-0A2B452EF248}" destId="{6160A464-A3A3-4611-B874-3CEC3793FB10}" srcOrd="2" destOrd="0" presId="urn:microsoft.com/office/officeart/2005/8/layout/hierarchy2"/>
    <dgm:cxn modelId="{9FF6CA0E-FE37-4680-8AC2-E09782DA7D04}" type="presParOf" srcId="{6160A464-A3A3-4611-B874-3CEC3793FB10}" destId="{B6061375-59C9-4390-8564-6DE9AEFF1E7A}" srcOrd="0" destOrd="0" presId="urn:microsoft.com/office/officeart/2005/8/layout/hierarchy2"/>
    <dgm:cxn modelId="{3B5B6A39-CA43-4E46-9F8F-DDC5474832E6}" type="presParOf" srcId="{E66B2174-DBD1-4B88-91EF-0A2B452EF248}" destId="{475A6648-A902-40AA-B5B7-623605F6D971}" srcOrd="3" destOrd="0" presId="urn:microsoft.com/office/officeart/2005/8/layout/hierarchy2"/>
    <dgm:cxn modelId="{C6AF4F6A-357D-4948-9258-8E258442D293}" type="presParOf" srcId="{475A6648-A902-40AA-B5B7-623605F6D971}" destId="{D4889EE5-CCCA-41E1-BFB5-0219FE58984C}" srcOrd="0" destOrd="0" presId="urn:microsoft.com/office/officeart/2005/8/layout/hierarchy2"/>
    <dgm:cxn modelId="{4D6D2156-089D-4AA8-87DD-21D35A91CDF1}" type="presParOf" srcId="{475A6648-A902-40AA-B5B7-623605F6D971}" destId="{816FC3CC-5151-4FE4-A6C6-3A90F223144E}" srcOrd="1" destOrd="0" presId="urn:microsoft.com/office/officeart/2005/8/layout/hierarchy2"/>
    <dgm:cxn modelId="{AB52A7C2-62C1-4E66-BED9-719F8EC68EB8}" type="presParOf" srcId="{E66B2174-DBD1-4B88-91EF-0A2B452EF248}" destId="{3ABACC22-4EA8-4FAB-9DDF-C30C137EEA30}" srcOrd="4" destOrd="0" presId="urn:microsoft.com/office/officeart/2005/8/layout/hierarchy2"/>
    <dgm:cxn modelId="{592ECAFA-ECB5-42D7-9BD4-89188F813BAD}" type="presParOf" srcId="{3ABACC22-4EA8-4FAB-9DDF-C30C137EEA30}" destId="{E8693938-40F9-4692-A507-0C5E6F65C00E}" srcOrd="0" destOrd="0" presId="urn:microsoft.com/office/officeart/2005/8/layout/hierarchy2"/>
    <dgm:cxn modelId="{A4EFE805-6984-4F57-9640-FAC6418F03AF}" type="presParOf" srcId="{E66B2174-DBD1-4B88-91EF-0A2B452EF248}" destId="{2C903211-93DE-464B-84DA-3A3AD8322E8B}" srcOrd="5" destOrd="0" presId="urn:microsoft.com/office/officeart/2005/8/layout/hierarchy2"/>
    <dgm:cxn modelId="{4EDE7EAD-E275-4999-B5EC-23D2DC35BEEF}" type="presParOf" srcId="{2C903211-93DE-464B-84DA-3A3AD8322E8B}" destId="{92EDB580-BCCF-4B9A-A475-9FC6BFA7670B}" srcOrd="0" destOrd="0" presId="urn:microsoft.com/office/officeart/2005/8/layout/hierarchy2"/>
    <dgm:cxn modelId="{A63A48C5-E57D-44B7-890E-641E4C3BF31E}" type="presParOf" srcId="{2C903211-93DE-464B-84DA-3A3AD8322E8B}" destId="{BC77EE29-A02F-4966-B79D-9EF421A5A62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F9B4B-730A-4500-93F7-2DACD6FF68F4}">
      <dsp:nvSpPr>
        <dsp:cNvPr id="0" name=""/>
        <dsp:cNvSpPr/>
      </dsp:nvSpPr>
      <dsp:spPr>
        <a:xfrm>
          <a:off x="1793" y="1655415"/>
          <a:ext cx="2027039" cy="101351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PE" sz="2800" kern="1200" dirty="0" smtClean="0"/>
            <a:t>Problema principal</a:t>
          </a:r>
          <a:endParaRPr lang="es-PE" sz="2800" kern="1200" dirty="0"/>
        </a:p>
      </dsp:txBody>
      <dsp:txXfrm>
        <a:off x="31478" y="1685100"/>
        <a:ext cx="1967669" cy="954149"/>
      </dsp:txXfrm>
    </dsp:sp>
    <dsp:sp modelId="{C5BC17BE-3DDC-42AC-ABF9-F17F9462C943}">
      <dsp:nvSpPr>
        <dsp:cNvPr id="0" name=""/>
        <dsp:cNvSpPr/>
      </dsp:nvSpPr>
      <dsp:spPr>
        <a:xfrm rot="18289469">
          <a:off x="1724324" y="1558307"/>
          <a:ext cx="1419831" cy="42187"/>
        </a:xfrm>
        <a:custGeom>
          <a:avLst/>
          <a:gdLst/>
          <a:ahLst/>
          <a:cxnLst/>
          <a:rect l="0" t="0" r="0" b="0"/>
          <a:pathLst>
            <a:path>
              <a:moveTo>
                <a:pt x="0" y="21093"/>
              </a:moveTo>
              <a:lnTo>
                <a:pt x="1419831" y="21093"/>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398744" y="1543905"/>
        <a:ext cx="70991" cy="70991"/>
      </dsp:txXfrm>
    </dsp:sp>
    <dsp:sp modelId="{C240BDD6-4786-4F4F-ACEB-68336AAFA9DE}">
      <dsp:nvSpPr>
        <dsp:cNvPr id="0" name=""/>
        <dsp:cNvSpPr/>
      </dsp:nvSpPr>
      <dsp:spPr>
        <a:xfrm>
          <a:off x="2839647" y="489867"/>
          <a:ext cx="2027039" cy="101351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PE" sz="2800" kern="1200" dirty="0" err="1" smtClean="0"/>
            <a:t>Subproblema</a:t>
          </a:r>
          <a:r>
            <a:rPr lang="es-PE" sz="2800" kern="1200" dirty="0" smtClean="0"/>
            <a:t> (módulo 1)</a:t>
          </a:r>
          <a:endParaRPr lang="es-PE" sz="2800" kern="1200" dirty="0"/>
        </a:p>
      </dsp:txBody>
      <dsp:txXfrm>
        <a:off x="2869332" y="519552"/>
        <a:ext cx="1967669" cy="954149"/>
      </dsp:txXfrm>
    </dsp:sp>
    <dsp:sp modelId="{6160A464-A3A3-4611-B874-3CEC3793FB10}">
      <dsp:nvSpPr>
        <dsp:cNvPr id="0" name=""/>
        <dsp:cNvSpPr/>
      </dsp:nvSpPr>
      <dsp:spPr>
        <a:xfrm>
          <a:off x="2028832" y="2141081"/>
          <a:ext cx="810815" cy="42187"/>
        </a:xfrm>
        <a:custGeom>
          <a:avLst/>
          <a:gdLst/>
          <a:ahLst/>
          <a:cxnLst/>
          <a:rect l="0" t="0" r="0" b="0"/>
          <a:pathLst>
            <a:path>
              <a:moveTo>
                <a:pt x="0" y="21093"/>
              </a:moveTo>
              <a:lnTo>
                <a:pt x="810815" y="21093"/>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413969" y="2141904"/>
        <a:ext cx="40540" cy="40540"/>
      </dsp:txXfrm>
    </dsp:sp>
    <dsp:sp modelId="{D4889EE5-CCCA-41E1-BFB5-0219FE58984C}">
      <dsp:nvSpPr>
        <dsp:cNvPr id="0" name=""/>
        <dsp:cNvSpPr/>
      </dsp:nvSpPr>
      <dsp:spPr>
        <a:xfrm>
          <a:off x="2839647" y="1655415"/>
          <a:ext cx="2027039" cy="1013519"/>
        </a:xfrm>
        <a:prstGeom prst="roundRect">
          <a:avLst>
            <a:gd name="adj" fmla="val 10000"/>
          </a:avLst>
        </a:prstGeom>
        <a:solidFill>
          <a:schemeClr val="accent6">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PE" sz="2800" kern="1200" dirty="0" err="1" smtClean="0"/>
            <a:t>Subproblema</a:t>
          </a:r>
          <a:r>
            <a:rPr lang="es-PE" sz="2800" kern="1200" dirty="0" smtClean="0"/>
            <a:t> (módulo 2)</a:t>
          </a:r>
          <a:endParaRPr lang="es-PE" sz="2800" kern="1200" dirty="0"/>
        </a:p>
      </dsp:txBody>
      <dsp:txXfrm>
        <a:off x="2869332" y="1685100"/>
        <a:ext cx="1967669" cy="954149"/>
      </dsp:txXfrm>
    </dsp:sp>
    <dsp:sp modelId="{3ABACC22-4EA8-4FAB-9DDF-C30C137EEA30}">
      <dsp:nvSpPr>
        <dsp:cNvPr id="0" name=""/>
        <dsp:cNvSpPr/>
      </dsp:nvSpPr>
      <dsp:spPr>
        <a:xfrm rot="3310531">
          <a:off x="1724324" y="2723854"/>
          <a:ext cx="1419831" cy="42187"/>
        </a:xfrm>
        <a:custGeom>
          <a:avLst/>
          <a:gdLst/>
          <a:ahLst/>
          <a:cxnLst/>
          <a:rect l="0" t="0" r="0" b="0"/>
          <a:pathLst>
            <a:path>
              <a:moveTo>
                <a:pt x="0" y="21093"/>
              </a:moveTo>
              <a:lnTo>
                <a:pt x="1419831" y="21093"/>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E" sz="500" kern="1200"/>
        </a:p>
      </dsp:txBody>
      <dsp:txXfrm>
        <a:off x="2398744" y="2709452"/>
        <a:ext cx="70991" cy="70991"/>
      </dsp:txXfrm>
    </dsp:sp>
    <dsp:sp modelId="{92EDB580-BCCF-4B9A-A475-9FC6BFA7670B}">
      <dsp:nvSpPr>
        <dsp:cNvPr id="0" name=""/>
        <dsp:cNvSpPr/>
      </dsp:nvSpPr>
      <dsp:spPr>
        <a:xfrm>
          <a:off x="2839647" y="2820962"/>
          <a:ext cx="2027039" cy="1013519"/>
        </a:xfrm>
        <a:prstGeom prst="roundRect">
          <a:avLst>
            <a:gd name="adj" fmla="val 10000"/>
          </a:avLst>
        </a:prstGeom>
        <a:solidFill>
          <a:schemeClr val="accent4">
            <a:lumMod val="7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PE" sz="2800" kern="1200" dirty="0" err="1" smtClean="0"/>
            <a:t>Subproblema</a:t>
          </a:r>
          <a:r>
            <a:rPr lang="es-PE" sz="2800" kern="1200" dirty="0" smtClean="0"/>
            <a:t> (módulo 3)</a:t>
          </a:r>
          <a:endParaRPr lang="es-PE" sz="2800" kern="1200" dirty="0"/>
        </a:p>
      </dsp:txBody>
      <dsp:txXfrm>
        <a:off x="2869332" y="2850647"/>
        <a:ext cx="1967669" cy="9541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41DA4-44F6-C84E-80F1-63428A06E95B}" type="datetimeFigureOut">
              <a:rPr lang="es-ES_tradnl" smtClean="0"/>
              <a:t>24/05/2019</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F6D55-E685-5045-81EF-E560A26E1A2E}" type="slidenum">
              <a:rPr lang="es-ES_tradnl" smtClean="0"/>
              <a:t>‹Nº›</a:t>
            </a:fld>
            <a:endParaRPr lang="es-ES_tradnl"/>
          </a:p>
        </p:txBody>
      </p:sp>
    </p:spTree>
    <p:extLst>
      <p:ext uri="{BB962C8B-B14F-4D97-AF65-F5344CB8AC3E}">
        <p14:creationId xmlns:p14="http://schemas.microsoft.com/office/powerpoint/2010/main" val="16432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t>1</a:t>
            </a:fld>
            <a:endParaRPr lang="es-ES_tradnl"/>
          </a:p>
        </p:txBody>
      </p:sp>
    </p:spTree>
    <p:extLst>
      <p:ext uri="{BB962C8B-B14F-4D97-AF65-F5344CB8AC3E}">
        <p14:creationId xmlns:p14="http://schemas.microsoft.com/office/powerpoint/2010/main" val="42843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smtClean="0"/>
              <a:t>^^^^^^</a:t>
            </a:r>
            <a:endParaRPr lang="es-PE"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t>3</a:t>
            </a:fld>
            <a:endParaRPr lang="es-ES_tradnl"/>
          </a:p>
        </p:txBody>
      </p:sp>
    </p:spTree>
    <p:extLst>
      <p:ext uri="{BB962C8B-B14F-4D97-AF65-F5344CB8AC3E}">
        <p14:creationId xmlns:p14="http://schemas.microsoft.com/office/powerpoint/2010/main" val="1265182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t>9</a:t>
            </a:fld>
            <a:endParaRPr lang="es-ES_tradnl"/>
          </a:p>
        </p:txBody>
      </p:sp>
    </p:spTree>
    <p:extLst>
      <p:ext uri="{BB962C8B-B14F-4D97-AF65-F5344CB8AC3E}">
        <p14:creationId xmlns:p14="http://schemas.microsoft.com/office/powerpoint/2010/main" val="3088496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dirty="0" smtClean="0"/>
              <a:t>Clic para editar título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s-ES" dirty="0"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24/05/2019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5882330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24/05/2019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6681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1484245" y="365125"/>
            <a:ext cx="7088257"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24/05/2019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492447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Clic para editar título</a:t>
            </a:r>
            <a:endParaRPr lang="en-US" dirty="0"/>
          </a:p>
        </p:txBody>
      </p:sp>
      <p:sp>
        <p:nvSpPr>
          <p:cNvPr id="3" name="Content Placeholder 2"/>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t>24/05/2019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5660979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s-ES" smtClean="0"/>
              <a:t>Clic para editar título</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s-ES" dirty="0" smtClean="0"/>
              <a:t>Haga clic para modificar el estilo de texto del patrón</a:t>
            </a:r>
          </a:p>
        </p:txBody>
      </p:sp>
      <p:sp>
        <p:nvSpPr>
          <p:cNvPr id="4" name="Date Placeholder 3"/>
          <p:cNvSpPr>
            <a:spLocks noGrp="1"/>
          </p:cNvSpPr>
          <p:nvPr>
            <p:ph type="dt" sz="half" idx="10"/>
          </p:nvPr>
        </p:nvSpPr>
        <p:spPr/>
        <p:txBody>
          <a:bodyPr/>
          <a:lstStyle/>
          <a:p>
            <a:fld id="{38DF547D-DE66-3646-86ED-203D8A1448EF}" type="datetimeFigureOut">
              <a:rPr lang="es-ES_tradnl" smtClean="0"/>
              <a:t>24/05/2019</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8494747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Clic para editar título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5" name="Date Placeholder 4"/>
          <p:cNvSpPr>
            <a:spLocks noGrp="1"/>
          </p:cNvSpPr>
          <p:nvPr>
            <p:ph type="dt" sz="half" idx="10"/>
          </p:nvPr>
        </p:nvSpPr>
        <p:spPr/>
        <p:txBody>
          <a:bodyPr/>
          <a:lstStyle/>
          <a:p>
            <a:fld id="{38DF547D-DE66-3646-86ED-203D8A1448EF}" type="datetimeFigureOut">
              <a:rPr lang="es-ES_tradnl" smtClean="0"/>
              <a:t>24/05/2019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4438838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524002" y="365129"/>
            <a:ext cx="9831388" cy="1325563"/>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s-ES" dirty="0" smtClean="0"/>
              <a:t>Haga clic para modificar el estilo de texto del patrón</a:t>
            </a:r>
          </a:p>
        </p:txBody>
      </p:sp>
      <p:sp>
        <p:nvSpPr>
          <p:cNvPr id="4" name="Content Placeholder 3"/>
          <p:cNvSpPr>
            <a:spLocks noGrp="1"/>
          </p:cNvSpPr>
          <p:nvPr>
            <p:ph sz="half" idx="2"/>
          </p:nvPr>
        </p:nvSpPr>
        <p:spPr>
          <a:xfrm>
            <a:off x="839789" y="2505075"/>
            <a:ext cx="5157787" cy="368458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s-ES" dirty="0" smtClean="0"/>
              <a:t>Haga clic para modificar el estilo de texto del patrón</a:t>
            </a:r>
          </a:p>
        </p:txBody>
      </p:sp>
      <p:sp>
        <p:nvSpPr>
          <p:cNvPr id="6" name="Content Placeholder 5"/>
          <p:cNvSpPr>
            <a:spLocks noGrp="1"/>
          </p:cNvSpPr>
          <p:nvPr>
            <p:ph sz="quarter" idx="4"/>
          </p:nvPr>
        </p:nvSpPr>
        <p:spPr>
          <a:xfrm>
            <a:off x="6172202" y="2505075"/>
            <a:ext cx="5183188" cy="3684588"/>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7" name="Date Placeholder 6"/>
          <p:cNvSpPr>
            <a:spLocks noGrp="1"/>
          </p:cNvSpPr>
          <p:nvPr>
            <p:ph type="dt" sz="half" idx="10"/>
          </p:nvPr>
        </p:nvSpPr>
        <p:spPr/>
        <p:txBody>
          <a:bodyPr/>
          <a:lstStyle/>
          <a:p>
            <a:fld id="{38DF547D-DE66-3646-86ED-203D8A1448EF}" type="datetimeFigureOut">
              <a:rPr lang="es-ES_tradnl" smtClean="0"/>
              <a:t>24/05/2019</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78981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38DF547D-DE66-3646-86ED-203D8A1448EF}" type="datetimeFigureOut">
              <a:rPr lang="es-ES_tradnl" smtClean="0"/>
              <a:t>24/05/2019</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8326863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F547D-DE66-3646-86ED-203D8A1448EF}" type="datetimeFigureOut">
              <a:rPr lang="es-ES_tradnl" smtClean="0"/>
              <a:t>24/05/2019</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19567632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1166194"/>
            <a:ext cx="3932237" cy="891209"/>
          </a:xfrm>
        </p:spPr>
        <p:txBody>
          <a:bodyPr anchor="b"/>
          <a:lstStyle>
            <a:lvl1pPr>
              <a:defRPr sz="3200"/>
            </a:lvl1pPr>
          </a:lstStyle>
          <a:p>
            <a:r>
              <a:rPr lang="es-ES" dirty="0" smtClean="0"/>
              <a:t>Clic para editar título</a:t>
            </a:r>
            <a:endParaRPr lang="en-US" dirty="0"/>
          </a:p>
        </p:txBody>
      </p:sp>
      <p:sp>
        <p:nvSpPr>
          <p:cNvPr id="3" name="Content Placeholder 2"/>
          <p:cNvSpPr>
            <a:spLocks noGrp="1"/>
          </p:cNvSpPr>
          <p:nvPr>
            <p:ph idx="1"/>
          </p:nvPr>
        </p:nvSpPr>
        <p:spPr>
          <a:xfrm>
            <a:off x="5183188" y="1166190"/>
            <a:ext cx="6172200" cy="46948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s-ES" dirty="0"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t>24/05/2019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7561961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1205948"/>
            <a:ext cx="3932237" cy="851452"/>
          </a:xfrm>
        </p:spPr>
        <p:txBody>
          <a:bodyPr anchor="b"/>
          <a:lstStyle>
            <a:lvl1pPr>
              <a:defRPr sz="3200"/>
            </a:lvl1pPr>
          </a:lstStyle>
          <a:p>
            <a:r>
              <a:rPr lang="es-ES" dirty="0" smtClean="0"/>
              <a:t>Clic para editar título</a:t>
            </a:r>
            <a:endParaRPr lang="en-US" dirty="0"/>
          </a:p>
        </p:txBody>
      </p:sp>
      <p:sp>
        <p:nvSpPr>
          <p:cNvPr id="3" name="Picture Placeholder 2"/>
          <p:cNvSpPr>
            <a:spLocks noGrp="1" noChangeAspect="1"/>
          </p:cNvSpPr>
          <p:nvPr>
            <p:ph type="pic" idx="1"/>
          </p:nvPr>
        </p:nvSpPr>
        <p:spPr>
          <a:xfrm>
            <a:off x="5183188" y="1205948"/>
            <a:ext cx="6172200" cy="4655102"/>
          </a:xfrm>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s-ES" dirty="0"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s-ES" dirty="0"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t>24/05/2019</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58021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15549" y="365129"/>
            <a:ext cx="9538251" cy="1325563"/>
          </a:xfrm>
          <a:prstGeom prst="rect">
            <a:avLst/>
          </a:prstGeom>
        </p:spPr>
        <p:txBody>
          <a:bodyPr vert="horz" lIns="91440" tIns="45720" rIns="91440" bIns="45720" rtlCol="0" anchor="ctr">
            <a:normAutofit/>
          </a:bodyPr>
          <a:lstStyle/>
          <a:p>
            <a:r>
              <a:rPr lang="es-ES" dirty="0" smtClean="0"/>
              <a:t>Clic para editar título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F547D-DE66-3646-86ED-203D8A1448EF}" type="datetimeFigureOut">
              <a:rPr lang="es-ES_tradnl" smtClean="0"/>
              <a:t>24/05/2019</a:t>
            </a:fld>
            <a:endParaRPr lang="es-ES_tradnl"/>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E486B-8585-DC43-A980-14CA28B9973C}" type="slidenum">
              <a:rPr lang="es-ES_tradnl" smtClean="0"/>
              <a:t>‹Nº›</a:t>
            </a:fld>
            <a:endParaRPr lang="es-ES_tradnl"/>
          </a:p>
        </p:txBody>
      </p:sp>
    </p:spTree>
    <p:extLst>
      <p:ext uri="{BB962C8B-B14F-4D97-AF65-F5344CB8AC3E}">
        <p14:creationId xmlns:p14="http://schemas.microsoft.com/office/powerpoint/2010/main" val="9993489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algn="l" defTabSz="914354"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168013" y="2960845"/>
            <a:ext cx="7843684" cy="1325563"/>
          </a:xfrm>
        </p:spPr>
        <p:txBody>
          <a:bodyPr/>
          <a:lstStyle/>
          <a:p>
            <a:pPr algn="ctr"/>
            <a:r>
              <a:rPr lang="es-PE" b="1" dirty="0" smtClean="0">
                <a:solidFill>
                  <a:schemeClr val="bg1"/>
                </a:solidFill>
              </a:rPr>
              <a:t>FUNDAMENTOS DE PROGRAMACIÓN</a:t>
            </a:r>
            <a:endParaRPr lang="es-PE" b="1" dirty="0">
              <a:solidFill>
                <a:schemeClr val="bg1"/>
              </a:solidFill>
            </a:endParaRPr>
          </a:p>
        </p:txBody>
      </p:sp>
      <p:sp>
        <p:nvSpPr>
          <p:cNvPr id="3" name="Subtítulo 2"/>
          <p:cNvSpPr txBox="1">
            <a:spLocks/>
          </p:cNvSpPr>
          <p:nvPr/>
        </p:nvSpPr>
        <p:spPr>
          <a:xfrm>
            <a:off x="1169080" y="6042326"/>
            <a:ext cx="10560424" cy="296128"/>
          </a:xfrm>
          <a:prstGeom prst="rect">
            <a:avLst/>
          </a:prstGeom>
        </p:spPr>
        <p:txBody>
          <a:bodyPr vert="horz" lIns="91440" tIns="45720" rIns="91440" bIns="45720" rtlCol="0">
            <a:normAutofit fontScale="77500" lnSpcReduction="20000"/>
          </a:bodyPr>
          <a:lstStyle>
            <a:lvl1pPr marL="0" indent="0" algn="ctr" defTabSz="914354" rtl="0" eaLnBrk="1" latinLnBrk="0" hangingPunct="1">
              <a:lnSpc>
                <a:spcPct val="90000"/>
              </a:lnSpc>
              <a:spcBef>
                <a:spcPts val="1000"/>
              </a:spcBef>
              <a:buFont typeface="Arial" panose="020B0604020202020204" pitchFamily="34" charset="0"/>
              <a:buNone/>
              <a:defRPr sz="2400" kern="1200">
                <a:solidFill>
                  <a:schemeClr val="tx1"/>
                </a:solidFill>
                <a:latin typeface="Century Gothic" panose="020B0502020202020204" pitchFamily="34" charset="0"/>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Century Gothic" panose="020B0502020202020204" pitchFamily="34" charset="0"/>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Century Gothic" panose="020B0502020202020204" pitchFamily="34" charset="0"/>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Century Gothic" panose="020B0502020202020204" pitchFamily="34" charset="0"/>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_tradnl" dirty="0">
              <a:latin typeface="Century Gothic" charset="0"/>
              <a:ea typeface="Century Gothic" charset="0"/>
              <a:cs typeface="Century Gothic" charset="0"/>
            </a:endParaRPr>
          </a:p>
        </p:txBody>
      </p:sp>
    </p:spTree>
    <p:extLst>
      <p:ext uri="{BB962C8B-B14F-4D97-AF65-F5344CB8AC3E}">
        <p14:creationId xmlns:p14="http://schemas.microsoft.com/office/powerpoint/2010/main" val="1298704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gray">
          <a:xfrm>
            <a:off x="3957474" y="3329321"/>
            <a:ext cx="709973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4000" b="1" dirty="0" err="1">
                <a:solidFill>
                  <a:srgbClr val="000000"/>
                </a:solidFill>
                <a:latin typeface="Century Gothic" panose="020B0502020202020204" pitchFamily="34" charset="0"/>
              </a:rPr>
              <a:t>Modularización</a:t>
            </a:r>
            <a:r>
              <a:rPr lang="es-PE" sz="4000" b="1" dirty="0">
                <a:solidFill>
                  <a:srgbClr val="000000"/>
                </a:solidFill>
                <a:latin typeface="Century Gothic" panose="020B0502020202020204" pitchFamily="34" charset="0"/>
              </a:rPr>
              <a:t> de programas: definición y características</a:t>
            </a:r>
          </a:p>
        </p:txBody>
      </p:sp>
      <p:grpSp>
        <p:nvGrpSpPr>
          <p:cNvPr id="8" name="Group 56"/>
          <p:cNvGrpSpPr>
            <a:grpSpLocks/>
          </p:cNvGrpSpPr>
          <p:nvPr/>
        </p:nvGrpSpPr>
        <p:grpSpPr bwMode="auto">
          <a:xfrm>
            <a:off x="2625746" y="3148218"/>
            <a:ext cx="1031278" cy="1072871"/>
            <a:chOff x="1422" y="1278"/>
            <a:chExt cx="254" cy="296"/>
          </a:xfrm>
        </p:grpSpPr>
        <p:pic>
          <p:nvPicPr>
            <p:cNvPr id="10"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59"/>
            <p:cNvSpPr>
              <a:spLocks noChangeArrowheads="1"/>
            </p:cNvSpPr>
            <p:nvPr/>
          </p:nvSpPr>
          <p:spPr bwMode="gray">
            <a:xfrm flipH="1">
              <a:off x="1422" y="1282"/>
              <a:ext cx="254" cy="254"/>
            </a:xfrm>
            <a:prstGeom prst="ellipse">
              <a:avLst/>
            </a:prstGeom>
            <a:solidFill>
              <a:srgbClr val="00B05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dirty="0">
                <a:solidFill>
                  <a:srgbClr val="00B050"/>
                </a:solidFill>
              </a:endParaRPr>
            </a:p>
          </p:txBody>
        </p:sp>
        <p:pic>
          <p:nvPicPr>
            <p:cNvPr id="13" name="Picture 6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 Box 61"/>
          <p:cNvSpPr txBox="1">
            <a:spLocks noChangeArrowheads="1"/>
          </p:cNvSpPr>
          <p:nvPr/>
        </p:nvSpPr>
        <p:spPr bwMode="gray">
          <a:xfrm>
            <a:off x="2893716" y="3206211"/>
            <a:ext cx="497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4800" b="1" dirty="0">
                <a:solidFill>
                  <a:srgbClr val="FFFFFF"/>
                </a:solidFill>
              </a:rPr>
              <a:t>1</a:t>
            </a:r>
          </a:p>
        </p:txBody>
      </p:sp>
    </p:spTree>
    <p:extLst>
      <p:ext uri="{BB962C8B-B14F-4D97-AF65-F5344CB8AC3E}">
        <p14:creationId xmlns:p14="http://schemas.microsoft.com/office/powerpoint/2010/main" val="34891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p:txBody>
          <a:bodyPr>
            <a:normAutofit/>
          </a:bodyPr>
          <a:lstStyle/>
          <a:p>
            <a:r>
              <a:rPr lang="es-ES" altLang="es-PE" sz="4000" b="1" dirty="0" smtClean="0"/>
              <a:t>Definición de Módulo de Programa</a:t>
            </a:r>
            <a:endParaRPr lang="es-ES" altLang="es-PE" sz="4000" b="1" dirty="0"/>
          </a:p>
        </p:txBody>
      </p:sp>
      <p:sp>
        <p:nvSpPr>
          <p:cNvPr id="3" name="Marcador de contenido 2"/>
          <p:cNvSpPr>
            <a:spLocks noGrp="1"/>
          </p:cNvSpPr>
          <p:nvPr>
            <p:ph sz="half" idx="1"/>
          </p:nvPr>
        </p:nvSpPr>
        <p:spPr>
          <a:xfrm>
            <a:off x="838199" y="1825625"/>
            <a:ext cx="5780471" cy="4351338"/>
          </a:xfrm>
        </p:spPr>
        <p:txBody>
          <a:bodyPr>
            <a:normAutofit lnSpcReduction="10000"/>
          </a:bodyPr>
          <a:lstStyle/>
          <a:p>
            <a:r>
              <a:rPr lang="es-ES" dirty="0"/>
              <a:t>El módulo de programa es un segmento o porción de código, </a:t>
            </a:r>
            <a:r>
              <a:rPr lang="es-ES" b="1" i="1" dirty="0"/>
              <a:t>independiente y reutilizable,</a:t>
            </a:r>
            <a:r>
              <a:rPr lang="es-ES" dirty="0"/>
              <a:t> para el mismo programa o para otros programas</a:t>
            </a:r>
            <a:r>
              <a:rPr lang="es-ES" dirty="0" smtClean="0"/>
              <a:t>.</a:t>
            </a:r>
          </a:p>
          <a:p>
            <a:pPr marL="0" indent="0">
              <a:buNone/>
            </a:pPr>
            <a:endParaRPr lang="es-PE" dirty="0"/>
          </a:p>
          <a:p>
            <a:r>
              <a:rPr lang="es-ES" dirty="0"/>
              <a:t>Es decir, un módulo puede contener el desarrollo de un algoritmo y ser usado más de una </a:t>
            </a:r>
            <a:r>
              <a:rPr lang="es-ES" dirty="0" smtClean="0"/>
              <a:t>vez</a:t>
            </a:r>
            <a:r>
              <a:rPr lang="es-ES" dirty="0"/>
              <a:t>.</a:t>
            </a:r>
            <a:endParaRPr lang="es-PE" dirty="0"/>
          </a:p>
        </p:txBody>
      </p:sp>
      <p:graphicFrame>
        <p:nvGraphicFramePr>
          <p:cNvPr id="5" name="4 Marcador de contenido"/>
          <p:cNvGraphicFramePr>
            <a:graphicFrameLocks noGrp="1"/>
          </p:cNvGraphicFramePr>
          <p:nvPr>
            <p:ph sz="half" idx="1"/>
            <p:extLst>
              <p:ext uri="{D42A27DB-BD31-4B8C-83A1-F6EECF244321}">
                <p14:modId xmlns:p14="http://schemas.microsoft.com/office/powerpoint/2010/main" val="741631853"/>
              </p:ext>
            </p:extLst>
          </p:nvPr>
        </p:nvGraphicFramePr>
        <p:xfrm>
          <a:off x="6618670" y="1333501"/>
          <a:ext cx="486848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4505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sz="3600" b="1" dirty="0" smtClean="0"/>
              <a:t>Característica de la </a:t>
            </a:r>
            <a:r>
              <a:rPr lang="es-PE" sz="3600" b="1" dirty="0" err="1" smtClean="0"/>
              <a:t>Modularización</a:t>
            </a:r>
            <a:r>
              <a:rPr lang="es-PE" sz="3600" b="1" dirty="0" smtClean="0"/>
              <a:t> de programas</a:t>
            </a:r>
            <a:endParaRPr lang="es-PE" sz="3600" b="1" dirty="0"/>
          </a:p>
        </p:txBody>
      </p:sp>
      <p:sp>
        <p:nvSpPr>
          <p:cNvPr id="3" name="2 Marcador de contenido"/>
          <p:cNvSpPr>
            <a:spLocks noGrp="1"/>
          </p:cNvSpPr>
          <p:nvPr>
            <p:ph sz="half" idx="1"/>
          </p:nvPr>
        </p:nvSpPr>
        <p:spPr>
          <a:xfrm>
            <a:off x="838200" y="1958975"/>
            <a:ext cx="5181600" cy="3736975"/>
          </a:xfrm>
        </p:spPr>
        <p:txBody>
          <a:bodyPr>
            <a:normAutofit lnSpcReduction="10000"/>
          </a:bodyPr>
          <a:lstStyle/>
          <a:p>
            <a:r>
              <a:rPr lang="es-PE" dirty="0" smtClean="0"/>
              <a:t>Diseños descendente (Top-</a:t>
            </a:r>
            <a:r>
              <a:rPr lang="es-PE" dirty="0" err="1" smtClean="0"/>
              <a:t>down</a:t>
            </a:r>
            <a:r>
              <a:rPr lang="es-PE" dirty="0" smtClean="0"/>
              <a:t>)</a:t>
            </a:r>
          </a:p>
          <a:p>
            <a:pPr marL="457177" lvl="1" indent="0">
              <a:buNone/>
            </a:pPr>
            <a:r>
              <a:rPr lang="es-PE" dirty="0" smtClean="0"/>
              <a:t>Dividir el problema en </a:t>
            </a:r>
            <a:r>
              <a:rPr lang="es-PE" dirty="0" err="1" smtClean="0"/>
              <a:t>subproblemas</a:t>
            </a:r>
            <a:r>
              <a:rPr lang="es-PE" dirty="0" smtClean="0"/>
              <a:t> más pequeños</a:t>
            </a:r>
          </a:p>
          <a:p>
            <a:pPr marL="0" indent="0">
              <a:buNone/>
            </a:pPr>
            <a:r>
              <a:rPr lang="es-PE" dirty="0"/>
              <a:t>	</a:t>
            </a:r>
            <a:endParaRPr lang="es-PE" dirty="0" smtClean="0"/>
          </a:p>
          <a:p>
            <a:r>
              <a:rPr lang="es-PE" dirty="0" smtClean="0"/>
              <a:t>Módulos independientes entre sí</a:t>
            </a:r>
          </a:p>
          <a:p>
            <a:pPr marL="0" indent="0">
              <a:buNone/>
            </a:pPr>
            <a:endParaRPr lang="es-PE" dirty="0" smtClean="0"/>
          </a:p>
          <a:p>
            <a:r>
              <a:rPr lang="es-PE" dirty="0" smtClean="0"/>
              <a:t>Se puede reusar el código</a:t>
            </a:r>
          </a:p>
          <a:p>
            <a:endParaRPr lang="es-PE" dirty="0"/>
          </a:p>
        </p:txBody>
      </p:sp>
      <p:pic>
        <p:nvPicPr>
          <p:cNvPr id="1028" name="Picture 4" descr="https://mapecode.com/wp-content/uploads/2018/07/dy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075" y="1590675"/>
            <a:ext cx="3502025" cy="4702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8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0808" y="365125"/>
            <a:ext cx="9552992" cy="1325563"/>
          </a:xfrm>
        </p:spPr>
        <p:txBody>
          <a:bodyPr/>
          <a:lstStyle/>
          <a:p>
            <a:r>
              <a:rPr lang="es-PE" dirty="0" smtClean="0"/>
              <a:t>Ejemplo </a:t>
            </a:r>
            <a:r>
              <a:rPr lang="es-PE" dirty="0" err="1" smtClean="0"/>
              <a:t>modularización</a:t>
            </a:r>
            <a:endParaRPr lang="es-PE" dirty="0"/>
          </a:p>
        </p:txBody>
      </p:sp>
      <p:pic>
        <p:nvPicPr>
          <p:cNvPr id="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6951" t="3158" b="12776"/>
          <a:stretch/>
        </p:blipFill>
        <p:spPr bwMode="auto">
          <a:xfrm>
            <a:off x="8463755" y="1998935"/>
            <a:ext cx="2410964" cy="39843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6722"/>
          <a:stretch/>
        </p:blipFill>
        <p:spPr bwMode="auto">
          <a:xfrm>
            <a:off x="5461539" y="1690688"/>
            <a:ext cx="2423774" cy="4739571"/>
          </a:xfrm>
          <a:prstGeom prst="rect">
            <a:avLst/>
          </a:prstGeom>
          <a:noFill/>
          <a:extLst>
            <a:ext uri="{909E8E84-426E-40DD-AFC4-6F175D3DCCD1}">
              <a14:hiddenFill xmlns:a14="http://schemas.microsoft.com/office/drawing/2010/main">
                <a:solidFill>
                  <a:srgbClr val="FFFFFF"/>
                </a:solidFill>
              </a14:hiddenFill>
            </a:ext>
          </a:extLst>
        </p:spPr>
      </p:pic>
      <p:sp>
        <p:nvSpPr>
          <p:cNvPr id="11" name="3 Arco"/>
          <p:cNvSpPr/>
          <p:nvPr/>
        </p:nvSpPr>
        <p:spPr>
          <a:xfrm rot="21177608" flipV="1">
            <a:off x="5715959" y="3641535"/>
            <a:ext cx="1514634" cy="1634906"/>
          </a:xfrm>
          <a:prstGeom prst="arc">
            <a:avLst>
              <a:gd name="adj1" fmla="val 15909039"/>
              <a:gd name="adj2" fmla="val 1666141"/>
            </a:avLst>
          </a:prstGeom>
          <a:noFill/>
          <a:ln w="38100" cap="flat" cmpd="sng" algn="ctr">
            <a:solidFill>
              <a:srgbClr val="FF0000"/>
            </a:solidFill>
            <a:prstDash val="solid"/>
            <a:tailEnd type="stealth"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black"/>
              </a:solidFill>
              <a:effectLst/>
              <a:uLnTx/>
              <a:uFillTx/>
              <a:latin typeface="Calibri"/>
            </a:endParaRPr>
          </a:p>
        </p:txBody>
      </p:sp>
      <p:sp>
        <p:nvSpPr>
          <p:cNvPr id="12" name="9 Arco"/>
          <p:cNvSpPr/>
          <p:nvPr/>
        </p:nvSpPr>
        <p:spPr>
          <a:xfrm rot="21177608" flipV="1">
            <a:off x="6329223" y="2603287"/>
            <a:ext cx="854729" cy="1028186"/>
          </a:xfrm>
          <a:prstGeom prst="arc">
            <a:avLst>
              <a:gd name="adj1" fmla="val 15909039"/>
              <a:gd name="adj2" fmla="val 1666141"/>
            </a:avLst>
          </a:prstGeom>
          <a:noFill/>
          <a:ln w="38100" cap="flat" cmpd="sng" algn="ctr">
            <a:solidFill>
              <a:srgbClr val="FF0000"/>
            </a:solidFill>
            <a:prstDash val="solid"/>
            <a:tailEnd type="stealth"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black"/>
              </a:solidFill>
              <a:effectLst/>
              <a:uLnTx/>
              <a:uFillTx/>
              <a:latin typeface="Calibri"/>
            </a:endParaRPr>
          </a:p>
        </p:txBody>
      </p:sp>
      <p:sp>
        <p:nvSpPr>
          <p:cNvPr id="13" name="10 Arco"/>
          <p:cNvSpPr/>
          <p:nvPr/>
        </p:nvSpPr>
        <p:spPr>
          <a:xfrm flipV="1">
            <a:off x="5221113" y="2338759"/>
            <a:ext cx="2562400" cy="3416148"/>
          </a:xfrm>
          <a:prstGeom prst="arc">
            <a:avLst>
              <a:gd name="adj1" fmla="val 16138744"/>
              <a:gd name="adj2" fmla="val 4069445"/>
            </a:avLst>
          </a:prstGeom>
          <a:noFill/>
          <a:ln w="38100" cap="flat" cmpd="sng" algn="ctr">
            <a:solidFill>
              <a:srgbClr val="FF0000"/>
            </a:solidFill>
            <a:prstDash val="solid"/>
            <a:tailEnd type="stealth"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black"/>
              </a:solidFill>
              <a:effectLst/>
              <a:uLnTx/>
              <a:uFillTx/>
              <a:latin typeface="Calibri"/>
            </a:endParaRPr>
          </a:p>
        </p:txBody>
      </p:sp>
      <p:sp>
        <p:nvSpPr>
          <p:cNvPr id="14" name="11 Arco"/>
          <p:cNvSpPr/>
          <p:nvPr/>
        </p:nvSpPr>
        <p:spPr>
          <a:xfrm flipV="1">
            <a:off x="9039819" y="2545359"/>
            <a:ext cx="1368152" cy="2547218"/>
          </a:xfrm>
          <a:prstGeom prst="arc">
            <a:avLst>
              <a:gd name="adj1" fmla="val 15915732"/>
              <a:gd name="adj2" fmla="val 4069445"/>
            </a:avLst>
          </a:prstGeom>
          <a:noFill/>
          <a:ln w="38100" cap="flat" cmpd="sng" algn="ctr">
            <a:solidFill>
              <a:srgbClr val="FF0000"/>
            </a:solidFill>
            <a:prstDash val="solid"/>
            <a:tailEnd type="stealth"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black"/>
              </a:solidFill>
              <a:effectLst/>
              <a:uLnTx/>
              <a:uFillTx/>
              <a:latin typeface="Calibri"/>
            </a:endParaRPr>
          </a:p>
        </p:txBody>
      </p:sp>
      <p:sp>
        <p:nvSpPr>
          <p:cNvPr id="15" name="12 Arco"/>
          <p:cNvSpPr/>
          <p:nvPr/>
        </p:nvSpPr>
        <p:spPr>
          <a:xfrm rot="9349949" flipH="1" flipV="1">
            <a:off x="7339880" y="2001863"/>
            <a:ext cx="1059695" cy="4151920"/>
          </a:xfrm>
          <a:prstGeom prst="arc">
            <a:avLst>
              <a:gd name="adj1" fmla="val 16022505"/>
              <a:gd name="adj2" fmla="val 3598099"/>
            </a:avLst>
          </a:prstGeom>
          <a:noFill/>
          <a:ln w="38100" cap="flat" cmpd="sng" algn="ctr">
            <a:solidFill>
              <a:srgbClr val="FF0000"/>
            </a:solidFill>
            <a:prstDash val="solid"/>
            <a:tailEnd type="stealth" w="lg" len="lg"/>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PE" sz="1800" b="0" i="0" u="none" strike="noStrike" kern="0" cap="none" spc="0" normalizeH="0" baseline="0" noProof="0" smtClean="0">
              <a:ln>
                <a:noFill/>
              </a:ln>
              <a:solidFill>
                <a:prstClr val="black"/>
              </a:solidFill>
              <a:effectLst/>
              <a:uLnTx/>
              <a:uFillTx/>
              <a:latin typeface="Calibri"/>
            </a:endParaRPr>
          </a:p>
        </p:txBody>
      </p:sp>
      <p:pic>
        <p:nvPicPr>
          <p:cNvPr id="19" name="Imagen 5"/>
          <p:cNvPicPr>
            <a:picLocks noChangeAspect="1"/>
          </p:cNvPicPr>
          <p:nvPr/>
        </p:nvPicPr>
        <p:blipFill>
          <a:blip r:embed="rId3"/>
          <a:stretch>
            <a:fillRect/>
          </a:stretch>
        </p:blipFill>
        <p:spPr>
          <a:xfrm>
            <a:off x="213124" y="2217886"/>
            <a:ext cx="4636749" cy="2924180"/>
          </a:xfrm>
          <a:prstGeom prst="rect">
            <a:avLst/>
          </a:prstGeom>
        </p:spPr>
      </p:pic>
      <p:cxnSp>
        <p:nvCxnSpPr>
          <p:cNvPr id="4" name="3 Conector recto"/>
          <p:cNvCxnSpPr/>
          <p:nvPr/>
        </p:nvCxnSpPr>
        <p:spPr>
          <a:xfrm>
            <a:off x="5048249" y="1690688"/>
            <a:ext cx="0" cy="4739571"/>
          </a:xfrm>
          <a:prstGeom prst="line">
            <a:avLst/>
          </a:prstGeom>
        </p:spPr>
        <p:style>
          <a:lnRef idx="1">
            <a:schemeClr val="accent1"/>
          </a:lnRef>
          <a:fillRef idx="0">
            <a:schemeClr val="accent1"/>
          </a:fillRef>
          <a:effectRef idx="0">
            <a:schemeClr val="accent1"/>
          </a:effectRef>
          <a:fontRef idx="minor">
            <a:schemeClr val="tx1"/>
          </a:fontRef>
        </p:style>
      </p:cxnSp>
      <p:sp>
        <p:nvSpPr>
          <p:cNvPr id="8" name="7 CuadroTexto"/>
          <p:cNvSpPr txBox="1"/>
          <p:nvPr/>
        </p:nvSpPr>
        <p:spPr>
          <a:xfrm>
            <a:off x="3543300" y="2217886"/>
            <a:ext cx="1085850" cy="276999"/>
          </a:xfrm>
          <a:prstGeom prst="rect">
            <a:avLst/>
          </a:prstGeom>
          <a:solidFill>
            <a:schemeClr val="bg1"/>
          </a:solidFill>
        </p:spPr>
        <p:txBody>
          <a:bodyPr wrap="square" rtlCol="0">
            <a:spAutoFit/>
          </a:bodyPr>
          <a:lstStyle/>
          <a:p>
            <a:r>
              <a:rPr lang="es-PE" sz="1200" dirty="0" smtClean="0"/>
              <a:t>Subproceso B</a:t>
            </a:r>
            <a:endParaRPr lang="es-PE" sz="1200" dirty="0"/>
          </a:p>
        </p:txBody>
      </p:sp>
      <p:sp>
        <p:nvSpPr>
          <p:cNvPr id="20" name="19 CuadroTexto"/>
          <p:cNvSpPr txBox="1"/>
          <p:nvPr/>
        </p:nvSpPr>
        <p:spPr>
          <a:xfrm>
            <a:off x="1988573" y="2187872"/>
            <a:ext cx="1085850" cy="276999"/>
          </a:xfrm>
          <a:prstGeom prst="rect">
            <a:avLst/>
          </a:prstGeom>
          <a:solidFill>
            <a:schemeClr val="bg1"/>
          </a:solidFill>
        </p:spPr>
        <p:txBody>
          <a:bodyPr wrap="square" rtlCol="0">
            <a:spAutoFit/>
          </a:bodyPr>
          <a:lstStyle/>
          <a:p>
            <a:r>
              <a:rPr lang="es-PE" sz="1200" dirty="0" smtClean="0"/>
              <a:t>Subproceso A</a:t>
            </a:r>
            <a:endParaRPr lang="es-PE" sz="1200" dirty="0"/>
          </a:p>
        </p:txBody>
      </p:sp>
      <p:sp>
        <p:nvSpPr>
          <p:cNvPr id="21" name="20 CuadroTexto"/>
          <p:cNvSpPr txBox="1"/>
          <p:nvPr/>
        </p:nvSpPr>
        <p:spPr>
          <a:xfrm>
            <a:off x="369906" y="2006877"/>
            <a:ext cx="1085850" cy="461665"/>
          </a:xfrm>
          <a:prstGeom prst="rect">
            <a:avLst/>
          </a:prstGeom>
          <a:solidFill>
            <a:schemeClr val="bg1"/>
          </a:solidFill>
        </p:spPr>
        <p:txBody>
          <a:bodyPr wrap="square" rtlCol="0">
            <a:spAutoFit/>
          </a:bodyPr>
          <a:lstStyle/>
          <a:p>
            <a:pPr algn="ctr"/>
            <a:r>
              <a:rPr lang="es-PE" sz="1200" dirty="0" smtClean="0"/>
              <a:t>Principal</a:t>
            </a:r>
          </a:p>
          <a:p>
            <a:pPr algn="ctr"/>
            <a:r>
              <a:rPr lang="es-PE" sz="1200" dirty="0" err="1" smtClean="0"/>
              <a:t>main</a:t>
            </a:r>
            <a:r>
              <a:rPr lang="es-PE" sz="1200" dirty="0" smtClean="0"/>
              <a:t>()</a:t>
            </a:r>
            <a:endParaRPr lang="es-PE" sz="1200" dirty="0"/>
          </a:p>
        </p:txBody>
      </p:sp>
    </p:spTree>
    <p:extLst>
      <p:ext uri="{BB962C8B-B14F-4D97-AF65-F5344CB8AC3E}">
        <p14:creationId xmlns:p14="http://schemas.microsoft.com/office/powerpoint/2010/main" val="170545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ppt_w</p:attrName>
                                        </p:attrNameLst>
                                      </p:cBhvr>
                                      <p:tavLst>
                                        <p:tav tm="0">
                                          <p:val>
                                            <p:strVal val="#ppt_w*0.70"/>
                                          </p:val>
                                        </p:tav>
                                        <p:tav tm="100000">
                                          <p:val>
                                            <p:strVal val="#ppt_w"/>
                                          </p:val>
                                        </p:tav>
                                      </p:tavLst>
                                    </p:anim>
                                    <p:anim calcmode="lin" valueType="num">
                                      <p:cBhvr>
                                        <p:cTn id="37" dur="1000" fill="hold"/>
                                        <p:tgtEl>
                                          <p:spTgt spid="15"/>
                                        </p:tgtEl>
                                        <p:attrNameLst>
                                          <p:attrName>ppt_h</p:attrName>
                                        </p:attrNameLst>
                                      </p:cBhvr>
                                      <p:tavLst>
                                        <p:tav tm="0">
                                          <p:val>
                                            <p:strVal val="#ppt_h"/>
                                          </p:val>
                                        </p:tav>
                                        <p:tav tm="100000">
                                          <p:val>
                                            <p:strVal val="#ppt_h"/>
                                          </p:val>
                                        </p:tav>
                                      </p:tavLst>
                                    </p:anim>
                                    <p:animEffect transition="in" filter="fade">
                                      <p:cBhvr>
                                        <p:cTn id="38" dur="10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t>Tipos de módulos o subprogramas</a:t>
            </a:r>
            <a:endParaRPr lang="es-PE" sz="4000" b="1" dirty="0"/>
          </a:p>
        </p:txBody>
      </p:sp>
      <p:sp>
        <p:nvSpPr>
          <p:cNvPr id="4" name="Marcador de contenido 3"/>
          <p:cNvSpPr>
            <a:spLocks noGrp="1"/>
          </p:cNvSpPr>
          <p:nvPr>
            <p:ph sz="half" idx="2"/>
          </p:nvPr>
        </p:nvSpPr>
        <p:spPr>
          <a:xfrm>
            <a:off x="5600700" y="1825625"/>
            <a:ext cx="4800600" cy="4351338"/>
          </a:xfrm>
        </p:spPr>
        <p:txBody>
          <a:bodyPr>
            <a:normAutofit/>
          </a:bodyPr>
          <a:lstStyle/>
          <a:p>
            <a:r>
              <a:rPr lang="es-ES_tradnl" altLang="es-PE" sz="2400" dirty="0"/>
              <a:t>Todos los lenguajes de programación admiten  </a:t>
            </a:r>
            <a:r>
              <a:rPr lang="es-ES_tradnl" altLang="es-PE" sz="2400" dirty="0" smtClean="0"/>
              <a:t>subprogramas</a:t>
            </a:r>
            <a:r>
              <a:rPr lang="es-ES_tradnl" altLang="es-PE" sz="2400" dirty="0"/>
              <a:t> </a:t>
            </a:r>
            <a:r>
              <a:rPr lang="es-ES_tradnl" altLang="es-PE" sz="2400" dirty="0" smtClean="0"/>
              <a:t>o módulos</a:t>
            </a:r>
            <a:endParaRPr lang="es-ES_tradnl" altLang="es-PE" sz="2400" dirty="0"/>
          </a:p>
          <a:p>
            <a:endParaRPr lang="es-ES_tradnl" altLang="es-PE" sz="2400" dirty="0"/>
          </a:p>
          <a:p>
            <a:r>
              <a:rPr lang="es-ES_tradnl" altLang="es-PE" sz="2400" dirty="0"/>
              <a:t>Se los denomina </a:t>
            </a:r>
            <a:r>
              <a:rPr lang="es-ES_tradnl" altLang="es-PE" sz="2400" b="1" dirty="0"/>
              <a:t>funciones, procedimientos</a:t>
            </a:r>
            <a:r>
              <a:rPr lang="es-ES_tradnl" altLang="es-PE" sz="2400" dirty="0"/>
              <a:t>, subrutinas. </a:t>
            </a:r>
          </a:p>
          <a:p>
            <a:endParaRPr lang="es-ES_tradnl" altLang="es-PE" sz="2400" dirty="0"/>
          </a:p>
          <a:p>
            <a:pPr marL="0" indent="0">
              <a:buNone/>
            </a:pPr>
            <a:endParaRPr lang="es-PE" sz="2400" dirty="0"/>
          </a:p>
        </p:txBody>
      </p:sp>
      <p:pic>
        <p:nvPicPr>
          <p:cNvPr id="2050" name="Picture 2" descr="Resultado de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011" y="1690692"/>
            <a:ext cx="4055452" cy="405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421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gray">
          <a:xfrm>
            <a:off x="3957474" y="3329321"/>
            <a:ext cx="709973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4000" b="1" dirty="0">
                <a:solidFill>
                  <a:srgbClr val="000000"/>
                </a:solidFill>
                <a:latin typeface="Century Gothic" panose="020B0502020202020204" pitchFamily="34" charset="0"/>
              </a:rPr>
              <a:t>Paso de parámetros en los módulos de programa</a:t>
            </a:r>
          </a:p>
        </p:txBody>
      </p:sp>
      <p:grpSp>
        <p:nvGrpSpPr>
          <p:cNvPr id="8" name="Group 56"/>
          <p:cNvGrpSpPr>
            <a:grpSpLocks/>
          </p:cNvGrpSpPr>
          <p:nvPr/>
        </p:nvGrpSpPr>
        <p:grpSpPr bwMode="auto">
          <a:xfrm>
            <a:off x="2625746" y="3148218"/>
            <a:ext cx="1031278" cy="1072871"/>
            <a:chOff x="1422" y="1278"/>
            <a:chExt cx="254" cy="296"/>
          </a:xfrm>
        </p:grpSpPr>
        <p:pic>
          <p:nvPicPr>
            <p:cNvPr id="10"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59"/>
            <p:cNvSpPr>
              <a:spLocks noChangeArrowheads="1"/>
            </p:cNvSpPr>
            <p:nvPr/>
          </p:nvSpPr>
          <p:spPr bwMode="gray">
            <a:xfrm flipH="1">
              <a:off x="1422" y="1282"/>
              <a:ext cx="254" cy="254"/>
            </a:xfrm>
            <a:prstGeom prst="ellipse">
              <a:avLst/>
            </a:prstGeom>
            <a:solidFill>
              <a:srgbClr val="7030A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dirty="0">
                <a:solidFill>
                  <a:srgbClr val="00B050"/>
                </a:solidFill>
              </a:endParaRPr>
            </a:p>
          </p:txBody>
        </p:sp>
        <p:pic>
          <p:nvPicPr>
            <p:cNvPr id="13" name="Picture 6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 Box 61"/>
          <p:cNvSpPr txBox="1">
            <a:spLocks noChangeArrowheads="1"/>
          </p:cNvSpPr>
          <p:nvPr/>
        </p:nvSpPr>
        <p:spPr bwMode="gray">
          <a:xfrm>
            <a:off x="2893716" y="3206211"/>
            <a:ext cx="497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4800" b="1" dirty="0">
                <a:solidFill>
                  <a:srgbClr val="FFFFFF"/>
                </a:solidFill>
              </a:rPr>
              <a:t>2</a:t>
            </a:r>
          </a:p>
        </p:txBody>
      </p:sp>
    </p:spTree>
    <p:extLst>
      <p:ext uri="{BB962C8B-B14F-4D97-AF65-F5344CB8AC3E}">
        <p14:creationId xmlns:p14="http://schemas.microsoft.com/office/powerpoint/2010/main" val="177367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8816" y="177190"/>
            <a:ext cx="9538251" cy="1325563"/>
          </a:xfrm>
        </p:spPr>
        <p:txBody>
          <a:bodyPr>
            <a:normAutofit/>
          </a:bodyPr>
          <a:lstStyle/>
          <a:p>
            <a:r>
              <a:rPr lang="es-PE" sz="4000" dirty="0" smtClean="0"/>
              <a:t>Ejemplo de paso de parámetros por valor y por referencia</a:t>
            </a:r>
            <a:endParaRPr lang="es-ES" sz="4000" dirty="0"/>
          </a:p>
        </p:txBody>
      </p:sp>
      <p:sp>
        <p:nvSpPr>
          <p:cNvPr id="7" name="1 Título"/>
          <p:cNvSpPr txBox="1">
            <a:spLocks/>
          </p:cNvSpPr>
          <p:nvPr/>
        </p:nvSpPr>
        <p:spPr>
          <a:xfrm>
            <a:off x="242880" y="2671080"/>
            <a:ext cx="3532039" cy="14078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1900" dirty="0" smtClean="0"/>
              <a:t>La variable </a:t>
            </a:r>
            <a:r>
              <a:rPr lang="es-ES" sz="1900" dirty="0" smtClean="0">
                <a:solidFill>
                  <a:srgbClr val="0000FF"/>
                </a:solidFill>
              </a:rPr>
              <a:t>“</a:t>
            </a:r>
            <a:r>
              <a:rPr lang="es-ES" sz="1900" b="1" dirty="0" smtClean="0">
                <a:solidFill>
                  <a:srgbClr val="0000FF"/>
                </a:solidFill>
              </a:rPr>
              <a:t>a</a:t>
            </a:r>
            <a:r>
              <a:rPr lang="es-ES" sz="1900" dirty="0" smtClean="0">
                <a:solidFill>
                  <a:srgbClr val="0000FF"/>
                </a:solidFill>
              </a:rPr>
              <a:t>” </a:t>
            </a:r>
            <a:r>
              <a:rPr lang="es-ES" sz="1900" dirty="0" smtClean="0"/>
              <a:t> </a:t>
            </a:r>
          </a:p>
          <a:p>
            <a:r>
              <a:rPr lang="es-ES" sz="1900" b="1" dirty="0" smtClean="0">
                <a:solidFill>
                  <a:srgbClr val="C00000"/>
                </a:solidFill>
              </a:rPr>
              <a:t>paso de parámetros por valor.</a:t>
            </a:r>
            <a:r>
              <a:rPr lang="es-ES" sz="1900" b="1" dirty="0" smtClean="0">
                <a:solidFill>
                  <a:srgbClr val="0000FF"/>
                </a:solidFill>
              </a:rPr>
              <a:t/>
            </a:r>
            <a:br>
              <a:rPr lang="es-ES" sz="1900" b="1" dirty="0" smtClean="0">
                <a:solidFill>
                  <a:srgbClr val="0000FF"/>
                </a:solidFill>
              </a:rPr>
            </a:br>
            <a:endParaRPr lang="es-ES" sz="1900" b="1" dirty="0">
              <a:solidFill>
                <a:srgbClr val="0000FF"/>
              </a:solidFill>
            </a:endParaRPr>
          </a:p>
          <a:p>
            <a:r>
              <a:rPr lang="es-ES" sz="1900" dirty="0" smtClean="0"/>
              <a:t>La variable </a:t>
            </a:r>
            <a:r>
              <a:rPr lang="es-ES" sz="1900" dirty="0" smtClean="0">
                <a:solidFill>
                  <a:srgbClr val="0000FF"/>
                </a:solidFill>
              </a:rPr>
              <a:t>“</a:t>
            </a:r>
            <a:r>
              <a:rPr lang="es-ES" sz="1900" b="1" dirty="0" smtClean="0">
                <a:solidFill>
                  <a:srgbClr val="0000FF"/>
                </a:solidFill>
              </a:rPr>
              <a:t>b</a:t>
            </a:r>
            <a:r>
              <a:rPr lang="es-ES" sz="1900" dirty="0" smtClean="0">
                <a:solidFill>
                  <a:srgbClr val="0000FF"/>
                </a:solidFill>
              </a:rPr>
              <a:t>” </a:t>
            </a:r>
          </a:p>
          <a:p>
            <a:r>
              <a:rPr lang="es-ES" sz="1900" b="1" dirty="0" smtClean="0">
                <a:solidFill>
                  <a:srgbClr val="C00000"/>
                </a:solidFill>
              </a:rPr>
              <a:t>paso de parámetros por referencia.</a:t>
            </a:r>
            <a:endParaRPr lang="es-PE" sz="1900" b="1" dirty="0">
              <a:solidFill>
                <a:srgbClr val="C00000"/>
              </a:solidFill>
            </a:endParaRPr>
          </a:p>
        </p:txBody>
      </p:sp>
      <p:sp>
        <p:nvSpPr>
          <p:cNvPr id="8" name="5 CuadroTexto"/>
          <p:cNvSpPr txBox="1"/>
          <p:nvPr/>
        </p:nvSpPr>
        <p:spPr>
          <a:xfrm>
            <a:off x="4229083" y="1447866"/>
            <a:ext cx="4357718" cy="5293757"/>
          </a:xfrm>
          <a:prstGeom prst="rect">
            <a:avLst/>
          </a:prstGeom>
          <a:noFill/>
        </p:spPr>
        <p:txBody>
          <a:bodyPr wrap="square" rtlCol="0">
            <a:spAutoFit/>
          </a:bodyPr>
          <a:lstStyle/>
          <a:p>
            <a:r>
              <a:rPr lang="en-US" sz="1600" b="1" dirty="0" smtClean="0">
                <a:latin typeface="Courier New" pitchFamily="49" charset="0"/>
                <a:cs typeface="Courier New" pitchFamily="49" charset="0"/>
              </a:rPr>
              <a:t>#include&lt;</a:t>
            </a:r>
            <a:r>
              <a:rPr lang="en-US" sz="1600" b="1" dirty="0" err="1" smtClean="0">
                <a:latin typeface="Courier New" pitchFamily="49" charset="0"/>
                <a:cs typeface="Courier New" pitchFamily="49" charset="0"/>
              </a:rPr>
              <a:t>iostream</a:t>
            </a:r>
            <a:r>
              <a:rPr lang="en-US" sz="1600" b="1" dirty="0" smtClean="0">
                <a:latin typeface="Courier New" pitchFamily="49" charset="0"/>
                <a:cs typeface="Courier New" pitchFamily="49" charset="0"/>
              </a:rPr>
              <a:t>&gt;</a:t>
            </a:r>
          </a:p>
          <a:p>
            <a:r>
              <a:rPr lang="en-US" sz="1600" b="1" dirty="0" smtClean="0">
                <a:latin typeface="Courier New" pitchFamily="49" charset="0"/>
                <a:cs typeface="Courier New" pitchFamily="49" charset="0"/>
              </a:rPr>
              <a:t>using namespace std;</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void  modulo(</a:t>
            </a:r>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a, </a:t>
            </a:r>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&amp;b)</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a:t>
            </a:r>
          </a:p>
          <a:p>
            <a:r>
              <a:rPr lang="en-US" sz="1600" b="1" dirty="0" smtClean="0">
                <a:latin typeface="Courier New" pitchFamily="49" charset="0"/>
                <a:cs typeface="Courier New" pitchFamily="49" charset="0"/>
              </a:rPr>
              <a:t>   b++;</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cout</a:t>
            </a:r>
            <a:r>
              <a:rPr lang="en-US" sz="1600" b="1" dirty="0" smtClean="0">
                <a:latin typeface="Courier New" pitchFamily="49" charset="0"/>
                <a:cs typeface="Courier New" pitchFamily="49" charset="0"/>
              </a:rPr>
              <a:t>&lt;&lt;“El valor de a </a:t>
            </a:r>
            <a:r>
              <a:rPr lang="en-US" sz="1600" b="1" dirty="0" err="1" smtClean="0">
                <a:latin typeface="Courier New" pitchFamily="49" charset="0"/>
                <a:cs typeface="Courier New" pitchFamily="49" charset="0"/>
              </a:rPr>
              <a:t>es</a:t>
            </a:r>
            <a:r>
              <a:rPr lang="en-US" sz="1600" b="1" dirty="0" smtClean="0">
                <a:latin typeface="Courier New" pitchFamily="49" charset="0"/>
                <a:cs typeface="Courier New" pitchFamily="49" charset="0"/>
              </a:rPr>
              <a:t>: ”&lt;&lt;a;</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cout</a:t>
            </a:r>
            <a:r>
              <a:rPr lang="en-US" sz="1600" b="1" dirty="0" smtClean="0">
                <a:latin typeface="Courier New" pitchFamily="49" charset="0"/>
                <a:cs typeface="Courier New" pitchFamily="49" charset="0"/>
              </a:rPr>
              <a:t>&lt;&lt;“El valor de b </a:t>
            </a:r>
            <a:r>
              <a:rPr lang="en-US" sz="1600" b="1" dirty="0" err="1" smtClean="0">
                <a:latin typeface="Courier New" pitchFamily="49" charset="0"/>
                <a:cs typeface="Courier New" pitchFamily="49" charset="0"/>
              </a:rPr>
              <a:t>es</a:t>
            </a:r>
            <a:r>
              <a:rPr lang="en-US" sz="1600" b="1" dirty="0" smtClean="0">
                <a:latin typeface="Courier New" pitchFamily="49" charset="0"/>
                <a:cs typeface="Courier New" pitchFamily="49" charset="0"/>
              </a:rPr>
              <a:t>: ”&lt;&lt;b;</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void main()</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x, y;</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x=1; </a:t>
            </a:r>
          </a:p>
          <a:p>
            <a:r>
              <a:rPr lang="en-US" sz="1600" b="1" dirty="0" smtClean="0">
                <a:latin typeface="Courier New" pitchFamily="49" charset="0"/>
                <a:cs typeface="Courier New" pitchFamily="49" charset="0"/>
              </a:rPr>
              <a:t>    y=1;</a:t>
            </a:r>
          </a:p>
          <a:p>
            <a:r>
              <a:rPr lang="en-US" sz="1600" b="1" dirty="0" smtClean="0">
                <a:latin typeface="Courier New" pitchFamily="49" charset="0"/>
                <a:cs typeface="Courier New" pitchFamily="49" charset="0"/>
              </a:rPr>
              <a:t>    modulo(</a:t>
            </a:r>
            <a:r>
              <a:rPr lang="en-US" sz="1600" b="1" dirty="0" err="1" smtClean="0">
                <a:latin typeface="Courier New" pitchFamily="49" charset="0"/>
                <a:cs typeface="Courier New" pitchFamily="49" charset="0"/>
              </a:rPr>
              <a:t>x,y</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cout</a:t>
            </a:r>
            <a:r>
              <a:rPr lang="en-US" sz="1600" b="1" dirty="0" smtClean="0">
                <a:latin typeface="Courier New" pitchFamily="49" charset="0"/>
                <a:cs typeface="Courier New" pitchFamily="49" charset="0"/>
              </a:rPr>
              <a:t>&lt;&lt;“El valor de x </a:t>
            </a:r>
            <a:r>
              <a:rPr lang="en-US" sz="1600" b="1" dirty="0" err="1" smtClean="0">
                <a:latin typeface="Courier New" pitchFamily="49" charset="0"/>
                <a:cs typeface="Courier New" pitchFamily="49" charset="0"/>
              </a:rPr>
              <a:t>es</a:t>
            </a:r>
            <a:r>
              <a:rPr lang="en-US" sz="1600" b="1" dirty="0" smtClean="0">
                <a:latin typeface="Courier New" pitchFamily="49" charset="0"/>
                <a:cs typeface="Courier New" pitchFamily="49" charset="0"/>
              </a:rPr>
              <a:t>: ”&lt;&lt;x;</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cout</a:t>
            </a:r>
            <a:r>
              <a:rPr lang="en-US" sz="1600" b="1" dirty="0" smtClean="0">
                <a:latin typeface="Courier New" pitchFamily="49" charset="0"/>
                <a:cs typeface="Courier New" pitchFamily="49" charset="0"/>
              </a:rPr>
              <a:t>&lt;&lt;“El valor de y </a:t>
            </a:r>
            <a:r>
              <a:rPr lang="en-US" sz="1600" b="1" dirty="0" err="1" smtClean="0">
                <a:latin typeface="Courier New" pitchFamily="49" charset="0"/>
                <a:cs typeface="Courier New" pitchFamily="49" charset="0"/>
              </a:rPr>
              <a:t>es</a:t>
            </a:r>
            <a:r>
              <a:rPr lang="en-US" sz="1600" b="1" dirty="0" smtClean="0">
                <a:latin typeface="Courier New" pitchFamily="49" charset="0"/>
                <a:cs typeface="Courier New" pitchFamily="49" charset="0"/>
              </a:rPr>
              <a:t>: ”&lt;&lt;y;</a:t>
            </a:r>
          </a:p>
          <a:p>
            <a:r>
              <a:rPr lang="en-US" sz="1600" b="1" dirty="0" smtClean="0">
                <a:latin typeface="Courier New" pitchFamily="49" charset="0"/>
                <a:cs typeface="Courier New" pitchFamily="49" charset="0"/>
              </a:rPr>
              <a:t>} </a:t>
            </a:r>
          </a:p>
          <a:p>
            <a:endParaRPr lang="es-PE" dirty="0"/>
          </a:p>
        </p:txBody>
      </p:sp>
      <p:sp>
        <p:nvSpPr>
          <p:cNvPr id="9" name="6 Rectángulo"/>
          <p:cNvSpPr/>
          <p:nvPr/>
        </p:nvSpPr>
        <p:spPr>
          <a:xfrm>
            <a:off x="4657711" y="4448262"/>
            <a:ext cx="1643074"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11 CuadroTexto"/>
          <p:cNvSpPr txBox="1"/>
          <p:nvPr/>
        </p:nvSpPr>
        <p:spPr>
          <a:xfrm>
            <a:off x="9301181" y="3662444"/>
            <a:ext cx="714380" cy="369332"/>
          </a:xfrm>
          <a:prstGeom prst="rect">
            <a:avLst/>
          </a:prstGeom>
          <a:noFill/>
        </p:spPr>
        <p:txBody>
          <a:bodyPr wrap="square" rtlCol="0">
            <a:spAutoFit/>
          </a:bodyPr>
          <a:lstStyle/>
          <a:p>
            <a:r>
              <a:rPr lang="en-US" dirty="0" err="1" smtClean="0"/>
              <a:t>int</a:t>
            </a:r>
            <a:r>
              <a:rPr lang="en-US" dirty="0" smtClean="0"/>
              <a:t> x</a:t>
            </a:r>
            <a:endParaRPr lang="es-PE" dirty="0"/>
          </a:p>
        </p:txBody>
      </p:sp>
      <p:sp>
        <p:nvSpPr>
          <p:cNvPr id="11" name="12 CuadroTexto"/>
          <p:cNvSpPr txBox="1"/>
          <p:nvPr/>
        </p:nvSpPr>
        <p:spPr>
          <a:xfrm>
            <a:off x="10229875" y="3662444"/>
            <a:ext cx="714380" cy="369332"/>
          </a:xfrm>
          <a:prstGeom prst="rect">
            <a:avLst/>
          </a:prstGeom>
          <a:noFill/>
        </p:spPr>
        <p:txBody>
          <a:bodyPr wrap="square" rtlCol="0">
            <a:spAutoFit/>
          </a:bodyPr>
          <a:lstStyle/>
          <a:p>
            <a:r>
              <a:rPr lang="en-US" dirty="0" err="1" smtClean="0"/>
              <a:t>int</a:t>
            </a:r>
            <a:r>
              <a:rPr lang="en-US" dirty="0" smtClean="0"/>
              <a:t> y</a:t>
            </a:r>
            <a:endParaRPr lang="es-PE" dirty="0"/>
          </a:p>
        </p:txBody>
      </p:sp>
      <p:sp>
        <p:nvSpPr>
          <p:cNvPr id="12" name="13 Rectángulo"/>
          <p:cNvSpPr/>
          <p:nvPr/>
        </p:nvSpPr>
        <p:spPr>
          <a:xfrm>
            <a:off x="9301181" y="4078930"/>
            <a:ext cx="714380" cy="428628"/>
          </a:xfrm>
          <a:prstGeom prst="rect">
            <a:avLst/>
          </a:prstGeom>
          <a:solidFill>
            <a:srgbClr val="FFC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14 Rectángulo"/>
          <p:cNvSpPr/>
          <p:nvPr/>
        </p:nvSpPr>
        <p:spPr>
          <a:xfrm>
            <a:off x="10229875" y="4078930"/>
            <a:ext cx="714380" cy="428628"/>
          </a:xfrm>
          <a:prstGeom prst="rect">
            <a:avLst/>
          </a:prstGeom>
          <a:solidFill>
            <a:srgbClr val="FFC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16 Rectángulo"/>
          <p:cNvSpPr/>
          <p:nvPr/>
        </p:nvSpPr>
        <p:spPr>
          <a:xfrm>
            <a:off x="4657711" y="4916796"/>
            <a:ext cx="1071570"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17 CuadroTexto"/>
          <p:cNvSpPr txBox="1"/>
          <p:nvPr/>
        </p:nvSpPr>
        <p:spPr>
          <a:xfrm>
            <a:off x="9444057" y="4138226"/>
            <a:ext cx="500066" cy="369332"/>
          </a:xfrm>
          <a:prstGeom prst="rect">
            <a:avLst/>
          </a:prstGeom>
          <a:noFill/>
        </p:spPr>
        <p:txBody>
          <a:bodyPr wrap="square" rtlCol="0">
            <a:spAutoFit/>
          </a:bodyPr>
          <a:lstStyle/>
          <a:p>
            <a:r>
              <a:rPr lang="en-US" b="1" dirty="0" smtClean="0">
                <a:solidFill>
                  <a:srgbClr val="3333CC"/>
                </a:solidFill>
              </a:rPr>
              <a:t>1</a:t>
            </a:r>
            <a:endParaRPr lang="es-PE" b="1" dirty="0">
              <a:solidFill>
                <a:srgbClr val="3333CC"/>
              </a:solidFill>
            </a:endParaRPr>
          </a:p>
        </p:txBody>
      </p:sp>
      <p:sp>
        <p:nvSpPr>
          <p:cNvPr id="16" name="18 Rectángulo"/>
          <p:cNvSpPr/>
          <p:nvPr/>
        </p:nvSpPr>
        <p:spPr>
          <a:xfrm>
            <a:off x="4657711" y="5162642"/>
            <a:ext cx="1071570"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9 CuadroTexto"/>
          <p:cNvSpPr txBox="1"/>
          <p:nvPr/>
        </p:nvSpPr>
        <p:spPr>
          <a:xfrm>
            <a:off x="10444189" y="4138226"/>
            <a:ext cx="500066" cy="369332"/>
          </a:xfrm>
          <a:prstGeom prst="rect">
            <a:avLst/>
          </a:prstGeom>
          <a:noFill/>
        </p:spPr>
        <p:txBody>
          <a:bodyPr wrap="square" rtlCol="0">
            <a:spAutoFit/>
          </a:bodyPr>
          <a:lstStyle/>
          <a:p>
            <a:r>
              <a:rPr lang="en-US" b="1" dirty="0" smtClean="0">
                <a:solidFill>
                  <a:srgbClr val="3333CC"/>
                </a:solidFill>
              </a:rPr>
              <a:t>1</a:t>
            </a:r>
            <a:endParaRPr lang="es-PE" b="1" dirty="0">
              <a:solidFill>
                <a:srgbClr val="3333CC"/>
              </a:solidFill>
            </a:endParaRPr>
          </a:p>
        </p:txBody>
      </p:sp>
      <p:sp>
        <p:nvSpPr>
          <p:cNvPr id="18" name="20 Rectángulo"/>
          <p:cNvSpPr/>
          <p:nvPr/>
        </p:nvSpPr>
        <p:spPr>
          <a:xfrm>
            <a:off x="4657711" y="5432628"/>
            <a:ext cx="1714512"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21 CuadroTexto"/>
          <p:cNvSpPr txBox="1"/>
          <p:nvPr/>
        </p:nvSpPr>
        <p:spPr>
          <a:xfrm>
            <a:off x="9086867" y="5221938"/>
            <a:ext cx="1857388" cy="369332"/>
          </a:xfrm>
          <a:prstGeom prst="rect">
            <a:avLst/>
          </a:prstGeom>
          <a:noFill/>
        </p:spPr>
        <p:txBody>
          <a:bodyPr wrap="square" rtlCol="0">
            <a:spAutoFit/>
          </a:bodyPr>
          <a:lstStyle/>
          <a:p>
            <a:r>
              <a:rPr lang="en-US" dirty="0" smtClean="0"/>
              <a:t>modulo(1,1)</a:t>
            </a:r>
            <a:endParaRPr lang="es-PE" dirty="0"/>
          </a:p>
        </p:txBody>
      </p:sp>
      <p:sp>
        <p:nvSpPr>
          <p:cNvPr id="20" name="22 CuadroTexto"/>
          <p:cNvSpPr txBox="1"/>
          <p:nvPr/>
        </p:nvSpPr>
        <p:spPr>
          <a:xfrm>
            <a:off x="9086867" y="4591138"/>
            <a:ext cx="1071570" cy="261610"/>
          </a:xfrm>
          <a:prstGeom prst="rect">
            <a:avLst/>
          </a:prstGeom>
          <a:noFill/>
        </p:spPr>
        <p:txBody>
          <a:bodyPr wrap="square" rtlCol="0">
            <a:spAutoFit/>
          </a:bodyPr>
          <a:lstStyle/>
          <a:p>
            <a:r>
              <a:rPr lang="en-US" sz="1100" dirty="0" err="1" smtClean="0"/>
              <a:t>direccion</a:t>
            </a:r>
            <a:r>
              <a:rPr lang="en-US" sz="1100" dirty="0" smtClean="0"/>
              <a:t> de x</a:t>
            </a:r>
            <a:endParaRPr lang="es-PE" sz="1100" dirty="0"/>
          </a:p>
        </p:txBody>
      </p:sp>
      <p:sp>
        <p:nvSpPr>
          <p:cNvPr id="21" name="23 CuadroTexto"/>
          <p:cNvSpPr txBox="1"/>
          <p:nvPr/>
        </p:nvSpPr>
        <p:spPr>
          <a:xfrm>
            <a:off x="10229875" y="4591138"/>
            <a:ext cx="1071570" cy="261610"/>
          </a:xfrm>
          <a:prstGeom prst="rect">
            <a:avLst/>
          </a:prstGeom>
          <a:noFill/>
        </p:spPr>
        <p:txBody>
          <a:bodyPr wrap="square" rtlCol="0">
            <a:spAutoFit/>
          </a:bodyPr>
          <a:lstStyle/>
          <a:p>
            <a:r>
              <a:rPr lang="en-US" sz="1100" dirty="0" err="1" smtClean="0"/>
              <a:t>direccion</a:t>
            </a:r>
            <a:r>
              <a:rPr lang="en-US" sz="1100" dirty="0" smtClean="0"/>
              <a:t> de y</a:t>
            </a:r>
            <a:endParaRPr lang="es-PE" sz="1100" dirty="0"/>
          </a:p>
        </p:txBody>
      </p:sp>
      <p:sp>
        <p:nvSpPr>
          <p:cNvPr id="22" name="24 Rectángulo"/>
          <p:cNvSpPr/>
          <p:nvPr/>
        </p:nvSpPr>
        <p:spPr>
          <a:xfrm>
            <a:off x="4300521" y="2162246"/>
            <a:ext cx="3357586" cy="285752"/>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26 Rectángulo"/>
          <p:cNvSpPr/>
          <p:nvPr/>
        </p:nvSpPr>
        <p:spPr>
          <a:xfrm>
            <a:off x="9086867" y="1947932"/>
            <a:ext cx="928694" cy="428628"/>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4" name="27 Rectángulo"/>
          <p:cNvSpPr/>
          <p:nvPr/>
        </p:nvSpPr>
        <p:spPr>
          <a:xfrm>
            <a:off x="10229875" y="1947932"/>
            <a:ext cx="1071570" cy="428628"/>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5" name="28 CuadroTexto"/>
          <p:cNvSpPr txBox="1"/>
          <p:nvPr/>
        </p:nvSpPr>
        <p:spPr>
          <a:xfrm>
            <a:off x="9086867" y="2447998"/>
            <a:ext cx="1071570" cy="253916"/>
          </a:xfrm>
          <a:prstGeom prst="rect">
            <a:avLst/>
          </a:prstGeom>
          <a:noFill/>
        </p:spPr>
        <p:txBody>
          <a:bodyPr wrap="square" rtlCol="0">
            <a:spAutoFit/>
          </a:bodyPr>
          <a:lstStyle/>
          <a:p>
            <a:r>
              <a:rPr lang="en-US" sz="1050" dirty="0" err="1" smtClean="0"/>
              <a:t>direccion</a:t>
            </a:r>
            <a:r>
              <a:rPr lang="en-US" sz="1050" dirty="0" smtClean="0"/>
              <a:t> de a</a:t>
            </a:r>
            <a:endParaRPr lang="es-PE" sz="1050" dirty="0"/>
          </a:p>
        </p:txBody>
      </p:sp>
      <p:sp>
        <p:nvSpPr>
          <p:cNvPr id="26" name="29 CuadroTexto"/>
          <p:cNvSpPr txBox="1"/>
          <p:nvPr/>
        </p:nvSpPr>
        <p:spPr>
          <a:xfrm>
            <a:off x="10229875" y="2447998"/>
            <a:ext cx="1071570" cy="253916"/>
          </a:xfrm>
          <a:prstGeom prst="rect">
            <a:avLst/>
          </a:prstGeom>
          <a:noFill/>
        </p:spPr>
        <p:txBody>
          <a:bodyPr wrap="square" rtlCol="0">
            <a:spAutoFit/>
          </a:bodyPr>
          <a:lstStyle/>
          <a:p>
            <a:r>
              <a:rPr lang="en-US" sz="1050" dirty="0" err="1" smtClean="0"/>
              <a:t>direccion</a:t>
            </a:r>
            <a:r>
              <a:rPr lang="en-US" sz="1050" dirty="0" smtClean="0"/>
              <a:t> de b</a:t>
            </a:r>
            <a:endParaRPr lang="es-PE" sz="1050" dirty="0"/>
          </a:p>
        </p:txBody>
      </p:sp>
      <p:sp>
        <p:nvSpPr>
          <p:cNvPr id="27" name="30 CuadroTexto"/>
          <p:cNvSpPr txBox="1"/>
          <p:nvPr/>
        </p:nvSpPr>
        <p:spPr>
          <a:xfrm>
            <a:off x="9229743" y="1519304"/>
            <a:ext cx="785818" cy="369332"/>
          </a:xfrm>
          <a:prstGeom prst="rect">
            <a:avLst/>
          </a:prstGeom>
          <a:noFill/>
        </p:spPr>
        <p:txBody>
          <a:bodyPr wrap="square" rtlCol="0">
            <a:spAutoFit/>
          </a:bodyPr>
          <a:lstStyle/>
          <a:p>
            <a:r>
              <a:rPr lang="en-US" dirty="0" err="1" smtClean="0"/>
              <a:t>int</a:t>
            </a:r>
            <a:r>
              <a:rPr lang="en-US" dirty="0" smtClean="0"/>
              <a:t> a</a:t>
            </a:r>
            <a:endParaRPr lang="es-PE" dirty="0"/>
          </a:p>
        </p:txBody>
      </p:sp>
      <p:sp>
        <p:nvSpPr>
          <p:cNvPr id="28" name="31 CuadroTexto"/>
          <p:cNvSpPr txBox="1"/>
          <p:nvPr/>
        </p:nvSpPr>
        <p:spPr>
          <a:xfrm>
            <a:off x="10301313" y="1519304"/>
            <a:ext cx="785818" cy="369332"/>
          </a:xfrm>
          <a:prstGeom prst="rect">
            <a:avLst/>
          </a:prstGeom>
          <a:noFill/>
        </p:spPr>
        <p:txBody>
          <a:bodyPr wrap="square" rtlCol="0">
            <a:spAutoFit/>
          </a:bodyPr>
          <a:lstStyle/>
          <a:p>
            <a:r>
              <a:rPr lang="en-US" dirty="0" err="1" smtClean="0"/>
              <a:t>int</a:t>
            </a:r>
            <a:r>
              <a:rPr lang="en-US" dirty="0" smtClean="0"/>
              <a:t> &amp;b</a:t>
            </a:r>
            <a:endParaRPr lang="es-PE" dirty="0"/>
          </a:p>
        </p:txBody>
      </p:sp>
      <p:sp>
        <p:nvSpPr>
          <p:cNvPr id="29" name="32 CuadroTexto"/>
          <p:cNvSpPr txBox="1"/>
          <p:nvPr/>
        </p:nvSpPr>
        <p:spPr>
          <a:xfrm>
            <a:off x="9372619" y="1947932"/>
            <a:ext cx="500066" cy="369332"/>
          </a:xfrm>
          <a:prstGeom prst="rect">
            <a:avLst/>
          </a:prstGeom>
          <a:noFill/>
        </p:spPr>
        <p:txBody>
          <a:bodyPr wrap="square" rtlCol="0">
            <a:spAutoFit/>
          </a:bodyPr>
          <a:lstStyle/>
          <a:p>
            <a:r>
              <a:rPr lang="en-US" b="1" dirty="0" smtClean="0">
                <a:solidFill>
                  <a:srgbClr val="FF0000"/>
                </a:solidFill>
              </a:rPr>
              <a:t>1</a:t>
            </a:r>
            <a:endParaRPr lang="es-PE" b="1" dirty="0">
              <a:solidFill>
                <a:srgbClr val="FF0000"/>
              </a:solidFill>
            </a:endParaRPr>
          </a:p>
        </p:txBody>
      </p:sp>
      <p:sp>
        <p:nvSpPr>
          <p:cNvPr id="30" name="33 CuadroTexto"/>
          <p:cNvSpPr txBox="1"/>
          <p:nvPr/>
        </p:nvSpPr>
        <p:spPr>
          <a:xfrm>
            <a:off x="10267975" y="2019370"/>
            <a:ext cx="1071570" cy="261610"/>
          </a:xfrm>
          <a:prstGeom prst="rect">
            <a:avLst/>
          </a:prstGeom>
          <a:noFill/>
        </p:spPr>
        <p:txBody>
          <a:bodyPr wrap="square" rtlCol="0">
            <a:spAutoFit/>
          </a:bodyPr>
          <a:lstStyle/>
          <a:p>
            <a:r>
              <a:rPr lang="en-US" sz="1100" b="1" dirty="0" err="1" smtClean="0">
                <a:solidFill>
                  <a:srgbClr val="FF0000"/>
                </a:solidFill>
              </a:rPr>
              <a:t>direccion</a:t>
            </a:r>
            <a:r>
              <a:rPr lang="en-US" sz="1100" b="1" dirty="0" smtClean="0">
                <a:solidFill>
                  <a:srgbClr val="FF0000"/>
                </a:solidFill>
              </a:rPr>
              <a:t> de y</a:t>
            </a:r>
            <a:endParaRPr lang="es-PE" sz="1100" b="1" dirty="0">
              <a:solidFill>
                <a:srgbClr val="FF0000"/>
              </a:solidFill>
            </a:endParaRPr>
          </a:p>
        </p:txBody>
      </p:sp>
      <p:sp>
        <p:nvSpPr>
          <p:cNvPr id="31" name="34 Rectángulo"/>
          <p:cNvSpPr/>
          <p:nvPr/>
        </p:nvSpPr>
        <p:spPr>
          <a:xfrm>
            <a:off x="4586273" y="2662312"/>
            <a:ext cx="714380" cy="285752"/>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5 CuadroTexto"/>
          <p:cNvSpPr txBox="1"/>
          <p:nvPr/>
        </p:nvSpPr>
        <p:spPr>
          <a:xfrm>
            <a:off x="9372619" y="1947932"/>
            <a:ext cx="571504" cy="369332"/>
          </a:xfrm>
          <a:prstGeom prst="rect">
            <a:avLst/>
          </a:prstGeom>
          <a:noFill/>
        </p:spPr>
        <p:txBody>
          <a:bodyPr wrap="square" rtlCol="0">
            <a:spAutoFit/>
          </a:bodyPr>
          <a:lstStyle/>
          <a:p>
            <a:r>
              <a:rPr lang="en-US" b="1" dirty="0" smtClean="0">
                <a:solidFill>
                  <a:srgbClr val="7030A0"/>
                </a:solidFill>
              </a:rPr>
              <a:t>2</a:t>
            </a:r>
            <a:endParaRPr lang="es-PE" b="1" dirty="0">
              <a:solidFill>
                <a:srgbClr val="7030A0"/>
              </a:solidFill>
            </a:endParaRPr>
          </a:p>
        </p:txBody>
      </p:sp>
      <p:sp>
        <p:nvSpPr>
          <p:cNvPr id="33" name="36 Rectángulo"/>
          <p:cNvSpPr/>
          <p:nvPr/>
        </p:nvSpPr>
        <p:spPr>
          <a:xfrm>
            <a:off x="4586273" y="2987970"/>
            <a:ext cx="714380"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7 CuadroTexto"/>
          <p:cNvSpPr txBox="1"/>
          <p:nvPr/>
        </p:nvSpPr>
        <p:spPr>
          <a:xfrm>
            <a:off x="10444189" y="4150368"/>
            <a:ext cx="428628" cy="369332"/>
          </a:xfrm>
          <a:prstGeom prst="rect">
            <a:avLst/>
          </a:prstGeom>
          <a:noFill/>
        </p:spPr>
        <p:txBody>
          <a:bodyPr wrap="square" rtlCol="0">
            <a:spAutoFit/>
          </a:bodyPr>
          <a:lstStyle/>
          <a:p>
            <a:r>
              <a:rPr lang="en-US" b="1" dirty="0" smtClean="0">
                <a:solidFill>
                  <a:srgbClr val="7030A0"/>
                </a:solidFill>
              </a:rPr>
              <a:t>2</a:t>
            </a:r>
            <a:endParaRPr lang="es-PE" b="1" dirty="0">
              <a:solidFill>
                <a:srgbClr val="7030A0"/>
              </a:solidFill>
            </a:endParaRPr>
          </a:p>
        </p:txBody>
      </p:sp>
      <p:sp>
        <p:nvSpPr>
          <p:cNvPr id="35" name="38 Rectángulo"/>
          <p:cNvSpPr/>
          <p:nvPr/>
        </p:nvSpPr>
        <p:spPr>
          <a:xfrm>
            <a:off x="8729677" y="2948064"/>
            <a:ext cx="1214446" cy="357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a:t>
            </a:r>
            <a:r>
              <a:rPr lang="en-US" dirty="0" err="1" smtClean="0"/>
              <a:t>es</a:t>
            </a:r>
            <a:r>
              <a:rPr lang="en-US" dirty="0" smtClean="0"/>
              <a:t> 2</a:t>
            </a:r>
            <a:endParaRPr lang="es-PE" dirty="0"/>
          </a:p>
        </p:txBody>
      </p:sp>
      <p:sp>
        <p:nvSpPr>
          <p:cNvPr id="36" name="39 Rectángulo"/>
          <p:cNvSpPr/>
          <p:nvPr/>
        </p:nvSpPr>
        <p:spPr>
          <a:xfrm>
            <a:off x="8729677" y="3305254"/>
            <a:ext cx="1214446" cy="357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 </a:t>
            </a:r>
            <a:r>
              <a:rPr lang="en-US" dirty="0" err="1" smtClean="0"/>
              <a:t>es</a:t>
            </a:r>
            <a:r>
              <a:rPr lang="en-US" dirty="0" smtClean="0"/>
              <a:t> 2</a:t>
            </a:r>
            <a:endParaRPr lang="es-PE" dirty="0"/>
          </a:p>
        </p:txBody>
      </p:sp>
      <p:sp>
        <p:nvSpPr>
          <p:cNvPr id="37" name="40 Rectángulo"/>
          <p:cNvSpPr/>
          <p:nvPr/>
        </p:nvSpPr>
        <p:spPr>
          <a:xfrm>
            <a:off x="8882077" y="5591270"/>
            <a:ext cx="1214446" cy="357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a:t>
            </a:r>
            <a:r>
              <a:rPr lang="en-US" dirty="0" err="1" smtClean="0"/>
              <a:t>es</a:t>
            </a:r>
            <a:r>
              <a:rPr lang="en-US" dirty="0" smtClean="0"/>
              <a:t> 1</a:t>
            </a:r>
            <a:endParaRPr lang="es-PE" dirty="0"/>
          </a:p>
        </p:txBody>
      </p:sp>
      <p:sp>
        <p:nvSpPr>
          <p:cNvPr id="38" name="41 Rectángulo"/>
          <p:cNvSpPr/>
          <p:nvPr/>
        </p:nvSpPr>
        <p:spPr>
          <a:xfrm>
            <a:off x="8882077" y="5948460"/>
            <a:ext cx="1214446" cy="357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 </a:t>
            </a:r>
            <a:r>
              <a:rPr lang="en-US" dirty="0" err="1" smtClean="0"/>
              <a:t>es</a:t>
            </a:r>
            <a:r>
              <a:rPr lang="en-US" dirty="0" smtClean="0"/>
              <a:t> 2</a:t>
            </a:r>
            <a:endParaRPr lang="es-PE" dirty="0"/>
          </a:p>
        </p:txBody>
      </p:sp>
      <p:sp>
        <p:nvSpPr>
          <p:cNvPr id="39" name="43 Rectángulo"/>
          <p:cNvSpPr/>
          <p:nvPr/>
        </p:nvSpPr>
        <p:spPr>
          <a:xfrm>
            <a:off x="4586273" y="3233816"/>
            <a:ext cx="3857652"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44 Rectángulo"/>
          <p:cNvSpPr/>
          <p:nvPr/>
        </p:nvSpPr>
        <p:spPr>
          <a:xfrm>
            <a:off x="4586273" y="3448130"/>
            <a:ext cx="3857652"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5 Rectángulo"/>
          <p:cNvSpPr/>
          <p:nvPr/>
        </p:nvSpPr>
        <p:spPr>
          <a:xfrm>
            <a:off x="4657711" y="5662708"/>
            <a:ext cx="4000528"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2" name="46 Rectángulo"/>
          <p:cNvSpPr/>
          <p:nvPr/>
        </p:nvSpPr>
        <p:spPr>
          <a:xfrm>
            <a:off x="4657711" y="5877022"/>
            <a:ext cx="3929090" cy="214314"/>
          </a:xfrm>
          <a:prstGeom prst="rect">
            <a:avLst/>
          </a:prstGeom>
          <a:solidFill>
            <a:srgbClr val="0099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Abrir corchete 42"/>
          <p:cNvSpPr/>
          <p:nvPr/>
        </p:nvSpPr>
        <p:spPr>
          <a:xfrm>
            <a:off x="3917136" y="4109611"/>
            <a:ext cx="419104" cy="2375856"/>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44" name="Abrir corchete 43"/>
          <p:cNvSpPr/>
          <p:nvPr/>
        </p:nvSpPr>
        <p:spPr>
          <a:xfrm>
            <a:off x="3917795" y="2092090"/>
            <a:ext cx="418445" cy="1889271"/>
          </a:xfrm>
          <a:prstGeom prst="leftBracket">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45" name="Abrir corchete 44"/>
          <p:cNvSpPr/>
          <p:nvPr/>
        </p:nvSpPr>
        <p:spPr>
          <a:xfrm>
            <a:off x="3917136" y="1480524"/>
            <a:ext cx="418445" cy="477236"/>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Tree>
    <p:extLst>
      <p:ext uri="{BB962C8B-B14F-4D97-AF65-F5344CB8AC3E}">
        <p14:creationId xmlns:p14="http://schemas.microsoft.com/office/powerpoint/2010/main" val="304109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down)">
                                      <p:cBhvr>
                                        <p:cTn id="13" dur="5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down)">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49" presetClass="entr" presetSubtype="0" decel="10000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 calcmode="lin" valueType="num">
                                      <p:cBhvr>
                                        <p:cTn id="58" dur="500" fill="hold"/>
                                        <p:tgtEl>
                                          <p:spTgt spid="15"/>
                                        </p:tgtEl>
                                        <p:attrNameLst>
                                          <p:attrName>style.rotation</p:attrName>
                                        </p:attrNameLst>
                                      </p:cBhvr>
                                      <p:tavLst>
                                        <p:tav tm="0">
                                          <p:val>
                                            <p:fltVal val="360"/>
                                          </p:val>
                                        </p:tav>
                                        <p:tav tm="100000">
                                          <p:val>
                                            <p:fltVal val="0"/>
                                          </p:val>
                                        </p:tav>
                                      </p:tavLst>
                                    </p:anim>
                                    <p:animEffect transition="in" filter="fade">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mph" presetSubtype="0" fill="hold" grpId="1" nodeType="clickEffect">
                                  <p:stCondLst>
                                    <p:cond delay="0"/>
                                  </p:stCondLst>
                                  <p:childTnLst>
                                    <p:animScale>
                                      <p:cBhvr>
                                        <p:cTn id="63" dur="2000" fill="hold"/>
                                        <p:tgtEl>
                                          <p:spTgt spid="15"/>
                                        </p:tgtEl>
                                      </p:cBhvr>
                                      <p:by x="150000" y="150000"/>
                                    </p:animScale>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49" presetClass="entr" presetSubtype="0" decel="10000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anim calcmode="lin" valueType="num">
                                      <p:cBhvr>
                                        <p:cTn id="74" dur="500" fill="hold"/>
                                        <p:tgtEl>
                                          <p:spTgt spid="17"/>
                                        </p:tgtEl>
                                        <p:attrNameLst>
                                          <p:attrName>style.rotation</p:attrName>
                                        </p:attrNameLst>
                                      </p:cBhvr>
                                      <p:tavLst>
                                        <p:tav tm="0">
                                          <p:val>
                                            <p:fltVal val="360"/>
                                          </p:val>
                                        </p:tav>
                                        <p:tav tm="100000">
                                          <p:val>
                                            <p:fltVal val="0"/>
                                          </p:val>
                                        </p:tav>
                                      </p:tavLst>
                                    </p:anim>
                                    <p:animEffect transition="in" filter="fade">
                                      <p:cBhvr>
                                        <p:cTn id="75" dur="5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6" presetClass="emph" presetSubtype="0" fill="hold" grpId="1" nodeType="clickEffect">
                                  <p:stCondLst>
                                    <p:cond delay="0"/>
                                  </p:stCondLst>
                                  <p:childTnLst>
                                    <p:animScale>
                                      <p:cBhvr>
                                        <p:cTn id="79" dur="2000" fill="hold"/>
                                        <p:tgtEl>
                                          <p:spTgt spid="17"/>
                                        </p:tgtEl>
                                      </p:cBhvr>
                                      <p:by x="150000" y="150000"/>
                                    </p:animScale>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ppt_x"/>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blinds(horizontal)">
                                      <p:cBhvr>
                                        <p:cTn id="98" dur="500"/>
                                        <p:tgtEl>
                                          <p:spTgt spid="27"/>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blinds(horizontal)">
                                      <p:cBhvr>
                                        <p:cTn id="101" dur="500"/>
                                        <p:tgtEl>
                                          <p:spTgt spid="23"/>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blinds(horizontal)">
                                      <p:cBhvr>
                                        <p:cTn id="104" dur="500"/>
                                        <p:tgtEl>
                                          <p:spTgt spid="25"/>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blinds(horizontal)">
                                      <p:cBhvr>
                                        <p:cTn id="107" dur="500"/>
                                        <p:tgtEl>
                                          <p:spTgt spid="28"/>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blinds(horizontal)">
                                      <p:cBhvr>
                                        <p:cTn id="110" dur="500"/>
                                        <p:tgtEl>
                                          <p:spTgt spid="24"/>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blinds(horizontal)">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49" presetClass="entr" presetSubtype="0" decel="100000" fill="hold" grpId="0" nodeType="clickEffect">
                                  <p:stCondLst>
                                    <p:cond delay="0"/>
                                  </p:stCondLst>
                                  <p:iterate type="lt">
                                    <p:tmPct val="0"/>
                                  </p:iterate>
                                  <p:childTnLst>
                                    <p:set>
                                      <p:cBhvr>
                                        <p:cTn id="117" dur="1" fill="hold">
                                          <p:stCondLst>
                                            <p:cond delay="0"/>
                                          </p:stCondLst>
                                        </p:cTn>
                                        <p:tgtEl>
                                          <p:spTgt spid="29"/>
                                        </p:tgtEl>
                                        <p:attrNameLst>
                                          <p:attrName>style.visibility</p:attrName>
                                        </p:attrNameLst>
                                      </p:cBhvr>
                                      <p:to>
                                        <p:strVal val="visible"/>
                                      </p:to>
                                    </p:set>
                                    <p:anim calcmode="lin" valueType="num">
                                      <p:cBhvr>
                                        <p:cTn id="118" dur="500" fill="hold"/>
                                        <p:tgtEl>
                                          <p:spTgt spid="29"/>
                                        </p:tgtEl>
                                        <p:attrNameLst>
                                          <p:attrName>ppt_w</p:attrName>
                                        </p:attrNameLst>
                                      </p:cBhvr>
                                      <p:tavLst>
                                        <p:tav tm="0">
                                          <p:val>
                                            <p:fltVal val="0"/>
                                          </p:val>
                                        </p:tav>
                                        <p:tav tm="100000">
                                          <p:val>
                                            <p:strVal val="#ppt_w"/>
                                          </p:val>
                                        </p:tav>
                                      </p:tavLst>
                                    </p:anim>
                                    <p:anim calcmode="lin" valueType="num">
                                      <p:cBhvr>
                                        <p:cTn id="119" dur="500" fill="hold"/>
                                        <p:tgtEl>
                                          <p:spTgt spid="29"/>
                                        </p:tgtEl>
                                        <p:attrNameLst>
                                          <p:attrName>ppt_h</p:attrName>
                                        </p:attrNameLst>
                                      </p:cBhvr>
                                      <p:tavLst>
                                        <p:tav tm="0">
                                          <p:val>
                                            <p:fltVal val="0"/>
                                          </p:val>
                                        </p:tav>
                                        <p:tav tm="100000">
                                          <p:val>
                                            <p:strVal val="#ppt_h"/>
                                          </p:val>
                                        </p:tav>
                                      </p:tavLst>
                                    </p:anim>
                                    <p:anim calcmode="lin" valueType="num">
                                      <p:cBhvr>
                                        <p:cTn id="120" dur="500" fill="hold"/>
                                        <p:tgtEl>
                                          <p:spTgt spid="29"/>
                                        </p:tgtEl>
                                        <p:attrNameLst>
                                          <p:attrName>style.rotation</p:attrName>
                                        </p:attrNameLst>
                                      </p:cBhvr>
                                      <p:tavLst>
                                        <p:tav tm="0">
                                          <p:val>
                                            <p:fltVal val="360"/>
                                          </p:val>
                                        </p:tav>
                                        <p:tav tm="100000">
                                          <p:val>
                                            <p:fltVal val="0"/>
                                          </p:val>
                                        </p:tav>
                                      </p:tavLst>
                                    </p:anim>
                                    <p:animEffect transition="in" filter="fade">
                                      <p:cBhvr>
                                        <p:cTn id="121" dur="500"/>
                                        <p:tgtEl>
                                          <p:spTgt spid="29"/>
                                        </p:tgtEl>
                                      </p:cBhvr>
                                    </p:animEffect>
                                  </p:childTnLst>
                                </p:cTn>
                              </p:par>
                              <p:par>
                                <p:cTn id="122" presetID="49" presetClass="entr" presetSubtype="0" decel="100000" fill="hold" grpId="0" nodeType="withEffect">
                                  <p:stCondLst>
                                    <p:cond delay="0"/>
                                  </p:stCondLst>
                                  <p:iterate type="lt">
                                    <p:tmPct val="0"/>
                                  </p:iterate>
                                  <p:childTnLst>
                                    <p:set>
                                      <p:cBhvr>
                                        <p:cTn id="123" dur="1" fill="hold">
                                          <p:stCondLst>
                                            <p:cond delay="0"/>
                                          </p:stCondLst>
                                        </p:cTn>
                                        <p:tgtEl>
                                          <p:spTgt spid="30"/>
                                        </p:tgtEl>
                                        <p:attrNameLst>
                                          <p:attrName>style.visibility</p:attrName>
                                        </p:attrNameLst>
                                      </p:cBhvr>
                                      <p:to>
                                        <p:strVal val="visible"/>
                                      </p:to>
                                    </p:set>
                                    <p:anim calcmode="lin" valueType="num">
                                      <p:cBhvr>
                                        <p:cTn id="124" dur="500" fill="hold"/>
                                        <p:tgtEl>
                                          <p:spTgt spid="30"/>
                                        </p:tgtEl>
                                        <p:attrNameLst>
                                          <p:attrName>ppt_w</p:attrName>
                                        </p:attrNameLst>
                                      </p:cBhvr>
                                      <p:tavLst>
                                        <p:tav tm="0">
                                          <p:val>
                                            <p:fltVal val="0"/>
                                          </p:val>
                                        </p:tav>
                                        <p:tav tm="100000">
                                          <p:val>
                                            <p:strVal val="#ppt_w"/>
                                          </p:val>
                                        </p:tav>
                                      </p:tavLst>
                                    </p:anim>
                                    <p:anim calcmode="lin" valueType="num">
                                      <p:cBhvr>
                                        <p:cTn id="125" dur="500" fill="hold"/>
                                        <p:tgtEl>
                                          <p:spTgt spid="30"/>
                                        </p:tgtEl>
                                        <p:attrNameLst>
                                          <p:attrName>ppt_h</p:attrName>
                                        </p:attrNameLst>
                                      </p:cBhvr>
                                      <p:tavLst>
                                        <p:tav tm="0">
                                          <p:val>
                                            <p:fltVal val="0"/>
                                          </p:val>
                                        </p:tav>
                                        <p:tav tm="100000">
                                          <p:val>
                                            <p:strVal val="#ppt_h"/>
                                          </p:val>
                                        </p:tav>
                                      </p:tavLst>
                                    </p:anim>
                                    <p:anim calcmode="lin" valueType="num">
                                      <p:cBhvr>
                                        <p:cTn id="126" dur="500" fill="hold"/>
                                        <p:tgtEl>
                                          <p:spTgt spid="30"/>
                                        </p:tgtEl>
                                        <p:attrNameLst>
                                          <p:attrName>style.rotation</p:attrName>
                                        </p:attrNameLst>
                                      </p:cBhvr>
                                      <p:tavLst>
                                        <p:tav tm="0">
                                          <p:val>
                                            <p:fltVal val="360"/>
                                          </p:val>
                                        </p:tav>
                                        <p:tav tm="100000">
                                          <p:val>
                                            <p:fltVal val="0"/>
                                          </p:val>
                                        </p:tav>
                                      </p:tavLst>
                                    </p:anim>
                                    <p:animEffect transition="in" filter="fade">
                                      <p:cBhvr>
                                        <p:cTn id="127" dur="500"/>
                                        <p:tgtEl>
                                          <p:spTgt spid="30"/>
                                        </p:tgtEl>
                                      </p:cBhvr>
                                    </p:animEffect>
                                  </p:childTnLst>
                                </p:cTn>
                              </p:par>
                            </p:childTnLst>
                          </p:cTn>
                        </p:par>
                      </p:childTnLst>
                    </p:cTn>
                  </p:par>
                  <p:par>
                    <p:cTn id="128" fill="hold">
                      <p:stCondLst>
                        <p:cond delay="indefinite"/>
                      </p:stCondLst>
                      <p:childTnLst>
                        <p:par>
                          <p:cTn id="129" fill="hold">
                            <p:stCondLst>
                              <p:cond delay="0"/>
                            </p:stCondLst>
                            <p:childTnLst>
                              <p:par>
                                <p:cTn id="130" presetID="34" presetClass="emph" presetSubtype="0" fill="hold" grpId="1" nodeType="clickEffect">
                                  <p:stCondLst>
                                    <p:cond delay="0"/>
                                  </p:stCondLst>
                                  <p:iterate type="lt">
                                    <p:tmPct val="10000"/>
                                  </p:iterate>
                                  <p:childTnLst>
                                    <p:animMotion origin="layout" path="M 0.0 0.0 L 0.0 -0.07213" pathEditMode="relative" ptsTypes="">
                                      <p:cBhvr>
                                        <p:cTn id="131" dur="250" accel="50000" decel="50000" autoRev="1" fill="hold">
                                          <p:stCondLst>
                                            <p:cond delay="0"/>
                                          </p:stCondLst>
                                        </p:cTn>
                                        <p:tgtEl>
                                          <p:spTgt spid="29"/>
                                        </p:tgtEl>
                                        <p:attrNameLst>
                                          <p:attrName>ppt_x</p:attrName>
                                          <p:attrName>ppt_y</p:attrName>
                                        </p:attrNameLst>
                                      </p:cBhvr>
                                    </p:animMotion>
                                    <p:animRot by="1500000">
                                      <p:cBhvr>
                                        <p:cTn id="132" dur="125" fill="hold">
                                          <p:stCondLst>
                                            <p:cond delay="0"/>
                                          </p:stCondLst>
                                        </p:cTn>
                                        <p:tgtEl>
                                          <p:spTgt spid="29"/>
                                        </p:tgtEl>
                                        <p:attrNameLst>
                                          <p:attrName>r</p:attrName>
                                        </p:attrNameLst>
                                      </p:cBhvr>
                                    </p:animRot>
                                    <p:animRot by="-1500000">
                                      <p:cBhvr>
                                        <p:cTn id="133" dur="125" fill="hold">
                                          <p:stCondLst>
                                            <p:cond delay="125"/>
                                          </p:stCondLst>
                                        </p:cTn>
                                        <p:tgtEl>
                                          <p:spTgt spid="29"/>
                                        </p:tgtEl>
                                        <p:attrNameLst>
                                          <p:attrName>r</p:attrName>
                                        </p:attrNameLst>
                                      </p:cBhvr>
                                    </p:animRot>
                                    <p:animRot by="-1500000">
                                      <p:cBhvr>
                                        <p:cTn id="134" dur="125" fill="hold">
                                          <p:stCondLst>
                                            <p:cond delay="250"/>
                                          </p:stCondLst>
                                        </p:cTn>
                                        <p:tgtEl>
                                          <p:spTgt spid="29"/>
                                        </p:tgtEl>
                                        <p:attrNameLst>
                                          <p:attrName>r</p:attrName>
                                        </p:attrNameLst>
                                      </p:cBhvr>
                                    </p:animRot>
                                    <p:animRot by="1500000">
                                      <p:cBhvr>
                                        <p:cTn id="135" dur="125" fill="hold">
                                          <p:stCondLst>
                                            <p:cond delay="375"/>
                                          </p:stCondLst>
                                        </p:cTn>
                                        <p:tgtEl>
                                          <p:spTgt spid="29"/>
                                        </p:tgtEl>
                                        <p:attrNameLst>
                                          <p:attrName>r</p:attrName>
                                        </p:attrNameLst>
                                      </p:cBhvr>
                                    </p:animRot>
                                  </p:childTnLst>
                                </p:cTn>
                              </p:par>
                              <p:par>
                                <p:cTn id="136" presetID="34" presetClass="emph" presetSubtype="0" fill="hold" grpId="1" nodeType="withEffect">
                                  <p:stCondLst>
                                    <p:cond delay="0"/>
                                  </p:stCondLst>
                                  <p:iterate type="lt">
                                    <p:tmPct val="10000"/>
                                  </p:iterate>
                                  <p:childTnLst>
                                    <p:animMotion origin="layout" path="M 0.0 0.0 L 0.0 -0.07213" pathEditMode="relative" ptsTypes="">
                                      <p:cBhvr>
                                        <p:cTn id="137" dur="250" accel="50000" decel="50000" autoRev="1" fill="hold">
                                          <p:stCondLst>
                                            <p:cond delay="0"/>
                                          </p:stCondLst>
                                        </p:cTn>
                                        <p:tgtEl>
                                          <p:spTgt spid="30"/>
                                        </p:tgtEl>
                                        <p:attrNameLst>
                                          <p:attrName>ppt_x</p:attrName>
                                          <p:attrName>ppt_y</p:attrName>
                                        </p:attrNameLst>
                                      </p:cBhvr>
                                    </p:animMotion>
                                    <p:animRot by="1500000">
                                      <p:cBhvr>
                                        <p:cTn id="138" dur="125" fill="hold">
                                          <p:stCondLst>
                                            <p:cond delay="0"/>
                                          </p:stCondLst>
                                        </p:cTn>
                                        <p:tgtEl>
                                          <p:spTgt spid="30"/>
                                        </p:tgtEl>
                                        <p:attrNameLst>
                                          <p:attrName>r</p:attrName>
                                        </p:attrNameLst>
                                      </p:cBhvr>
                                    </p:animRot>
                                    <p:animRot by="-1500000">
                                      <p:cBhvr>
                                        <p:cTn id="139" dur="125" fill="hold">
                                          <p:stCondLst>
                                            <p:cond delay="125"/>
                                          </p:stCondLst>
                                        </p:cTn>
                                        <p:tgtEl>
                                          <p:spTgt spid="30"/>
                                        </p:tgtEl>
                                        <p:attrNameLst>
                                          <p:attrName>r</p:attrName>
                                        </p:attrNameLst>
                                      </p:cBhvr>
                                    </p:animRot>
                                    <p:animRot by="-1500000">
                                      <p:cBhvr>
                                        <p:cTn id="140" dur="125" fill="hold">
                                          <p:stCondLst>
                                            <p:cond delay="250"/>
                                          </p:stCondLst>
                                        </p:cTn>
                                        <p:tgtEl>
                                          <p:spTgt spid="30"/>
                                        </p:tgtEl>
                                        <p:attrNameLst>
                                          <p:attrName>r</p:attrName>
                                        </p:attrNameLst>
                                      </p:cBhvr>
                                    </p:animRot>
                                    <p:animRot by="1500000">
                                      <p:cBhvr>
                                        <p:cTn id="141" dur="125" fill="hold">
                                          <p:stCondLst>
                                            <p:cond delay="375"/>
                                          </p:stCondLst>
                                        </p:cTn>
                                        <p:tgtEl>
                                          <p:spTgt spid="30"/>
                                        </p:tgtEl>
                                        <p:attrNameLst>
                                          <p:attrName>r</p:attrName>
                                        </p:attrNameLst>
                                      </p:cBhvr>
                                    </p:animRo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3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0" presetClass="exit" presetSubtype="0" fill="hold" grpId="2" nodeType="clickEffect">
                                  <p:stCondLst>
                                    <p:cond delay="0"/>
                                  </p:stCondLst>
                                  <p:iterate type="lt">
                                    <p:tmPct val="0"/>
                                  </p:iterate>
                                  <p:childTnLst>
                                    <p:animEffect transition="out" filter="fade">
                                      <p:cBhvr>
                                        <p:cTn id="149" dur="2000"/>
                                        <p:tgtEl>
                                          <p:spTgt spid="29"/>
                                        </p:tgtEl>
                                      </p:cBhvr>
                                    </p:animEffect>
                                    <p:set>
                                      <p:cBhvr>
                                        <p:cTn id="150" dur="1" fill="hold">
                                          <p:stCondLst>
                                            <p:cond delay="1999"/>
                                          </p:stCondLst>
                                        </p:cTn>
                                        <p:tgtEl>
                                          <p:spTgt spid="29"/>
                                        </p:tgtEl>
                                        <p:attrNameLst>
                                          <p:attrName>style.visibility</p:attrName>
                                        </p:attrNameLst>
                                      </p:cBhvr>
                                      <p:to>
                                        <p:strVal val="hidden"/>
                                      </p:to>
                                    </p:set>
                                  </p:childTnLst>
                                </p:cTn>
                              </p:par>
                              <p:par>
                                <p:cTn id="151" presetID="15" presetClass="entr" presetSubtype="0" fill="hold" grpId="0" nodeType="withEffect">
                                  <p:stCondLst>
                                    <p:cond delay="0"/>
                                  </p:stCondLst>
                                  <p:childTnLst>
                                    <p:set>
                                      <p:cBhvr>
                                        <p:cTn id="152" dur="1" fill="hold">
                                          <p:stCondLst>
                                            <p:cond delay="0"/>
                                          </p:stCondLst>
                                        </p:cTn>
                                        <p:tgtEl>
                                          <p:spTgt spid="32"/>
                                        </p:tgtEl>
                                        <p:attrNameLst>
                                          <p:attrName>style.visibility</p:attrName>
                                        </p:attrNameLst>
                                      </p:cBhvr>
                                      <p:to>
                                        <p:strVal val="visible"/>
                                      </p:to>
                                    </p:set>
                                    <p:anim calcmode="lin" valueType="num">
                                      <p:cBhvr>
                                        <p:cTn id="153" dur="1000" fill="hold"/>
                                        <p:tgtEl>
                                          <p:spTgt spid="32"/>
                                        </p:tgtEl>
                                        <p:attrNameLst>
                                          <p:attrName>ppt_w</p:attrName>
                                        </p:attrNameLst>
                                      </p:cBhvr>
                                      <p:tavLst>
                                        <p:tav tm="0">
                                          <p:val>
                                            <p:fltVal val="0"/>
                                          </p:val>
                                        </p:tav>
                                        <p:tav tm="100000">
                                          <p:val>
                                            <p:strVal val="#ppt_w"/>
                                          </p:val>
                                        </p:tav>
                                      </p:tavLst>
                                    </p:anim>
                                    <p:anim calcmode="lin" valueType="num">
                                      <p:cBhvr>
                                        <p:cTn id="154" dur="1000" fill="hold"/>
                                        <p:tgtEl>
                                          <p:spTgt spid="32"/>
                                        </p:tgtEl>
                                        <p:attrNameLst>
                                          <p:attrName>ppt_h</p:attrName>
                                        </p:attrNameLst>
                                      </p:cBhvr>
                                      <p:tavLst>
                                        <p:tav tm="0">
                                          <p:val>
                                            <p:fltVal val="0"/>
                                          </p:val>
                                        </p:tav>
                                        <p:tav tm="100000">
                                          <p:val>
                                            <p:strVal val="#ppt_h"/>
                                          </p:val>
                                        </p:tav>
                                      </p:tavLst>
                                    </p:anim>
                                    <p:anim calcmode="lin" valueType="num">
                                      <p:cBhvr>
                                        <p:cTn id="155"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156"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33"/>
                                        </p:tgtEl>
                                        <p:attrNameLst>
                                          <p:attrName>style.visibility</p:attrName>
                                        </p:attrNameLst>
                                      </p:cBhvr>
                                      <p:to>
                                        <p:strVal val="visible"/>
                                      </p:to>
                                    </p:set>
                                  </p:childTnLst>
                                </p:cTn>
                              </p:par>
                              <p:par>
                                <p:cTn id="161" presetID="14" presetClass="emph" presetSubtype="0" fill="hold" grpId="2" nodeType="withEffect">
                                  <p:stCondLst>
                                    <p:cond delay="0"/>
                                  </p:stCondLst>
                                  <p:iterate type="lt">
                                    <p:tmPct val="0"/>
                                  </p:iterate>
                                  <p:childTnLst>
                                    <p:animClr clrSpc="rgb" dir="cw">
                                      <p:cBhvr override="childStyle">
                                        <p:cTn id="162" dur="1900" fill="hold">
                                          <p:stCondLst>
                                            <p:cond delay="100"/>
                                          </p:stCondLst>
                                        </p:cTn>
                                        <p:tgtEl>
                                          <p:spTgt spid="30"/>
                                        </p:tgtEl>
                                        <p:attrNameLst>
                                          <p:attrName>style.color</p:attrName>
                                        </p:attrNameLst>
                                      </p:cBhvr>
                                      <p:to>
                                        <a:schemeClr val="accent2"/>
                                      </p:to>
                                    </p:animClr>
                                    <p:animClr clrSpc="rgb" dir="cw">
                                      <p:cBhvr>
                                        <p:cTn id="163" dur="1900" fill="hold">
                                          <p:stCondLst>
                                            <p:cond delay="100"/>
                                          </p:stCondLst>
                                        </p:cTn>
                                        <p:tgtEl>
                                          <p:spTgt spid="30"/>
                                        </p:tgtEl>
                                        <p:attrNameLst>
                                          <p:attrName>fillColor</p:attrName>
                                        </p:attrNameLst>
                                      </p:cBhvr>
                                      <p:to>
                                        <a:schemeClr val="accent2"/>
                                      </p:to>
                                    </p:animClr>
                                    <p:set>
                                      <p:cBhvr>
                                        <p:cTn id="164" dur="1900" fill="hold">
                                          <p:stCondLst>
                                            <p:cond delay="100"/>
                                          </p:stCondLst>
                                        </p:cTn>
                                        <p:tgtEl>
                                          <p:spTgt spid="30"/>
                                        </p:tgtEl>
                                        <p:attrNameLst>
                                          <p:attrName>fill.type</p:attrName>
                                        </p:attrNameLst>
                                      </p:cBhvr>
                                      <p:to>
                                        <p:strVal val="solid"/>
                                      </p:to>
                                    </p:set>
                                    <p:set>
                                      <p:cBhvr>
                                        <p:cTn id="165" dur="1900" fill="hold">
                                          <p:stCondLst>
                                            <p:cond delay="100"/>
                                          </p:stCondLst>
                                        </p:cTn>
                                        <p:tgtEl>
                                          <p:spTgt spid="30"/>
                                        </p:tgtEl>
                                        <p:attrNameLst>
                                          <p:attrName>fill.on</p:attrName>
                                        </p:attrNameLst>
                                      </p:cBhvr>
                                      <p:to>
                                        <p:strVal val="true"/>
                                      </p:to>
                                    </p:set>
                                    <p:animScale>
                                      <p:cBhvr>
                                        <p:cTn id="166" dur="200" fill="hold">
                                          <p:stCondLst>
                                            <p:cond delay="0"/>
                                          </p:stCondLst>
                                        </p:cTn>
                                        <p:tgtEl>
                                          <p:spTgt spid="30"/>
                                        </p:tgtEl>
                                      </p:cBhvr>
                                      <p:from x="100000" y="100000"/>
                                      <p:to x="100000" y="5000"/>
                                    </p:animScale>
                                    <p:animScale>
                                      <p:cBhvr>
                                        <p:cTn id="167" dur="200" fill="hold">
                                          <p:stCondLst>
                                            <p:cond delay="200"/>
                                          </p:stCondLst>
                                        </p:cTn>
                                        <p:tgtEl>
                                          <p:spTgt spid="30"/>
                                        </p:tgtEl>
                                      </p:cBhvr>
                                      <p:from x="100000" y="5000"/>
                                      <p:to x="120000" y="150000"/>
                                    </p:animScale>
                                    <p:animScale>
                                      <p:cBhvr>
                                        <p:cTn id="168" dur="600" fill="hold">
                                          <p:stCondLst>
                                            <p:cond delay="1400"/>
                                          </p:stCondLst>
                                        </p:cTn>
                                        <p:tgtEl>
                                          <p:spTgt spid="30"/>
                                        </p:tgtEl>
                                      </p:cBhvr>
                                      <p:to x="120000" y="150000"/>
                                    </p:animScale>
                                  </p:childTnLst>
                                </p:cTn>
                              </p:par>
                            </p:childTnLst>
                          </p:cTn>
                        </p:par>
                      </p:childTnLst>
                    </p:cTn>
                  </p:par>
                  <p:par>
                    <p:cTn id="169" fill="hold">
                      <p:stCondLst>
                        <p:cond delay="indefinite"/>
                      </p:stCondLst>
                      <p:childTnLst>
                        <p:par>
                          <p:cTn id="170" fill="hold">
                            <p:stCondLst>
                              <p:cond delay="0"/>
                            </p:stCondLst>
                            <p:childTnLst>
                              <p:par>
                                <p:cTn id="171" presetID="10" presetClass="exit" presetSubtype="0" fill="hold" grpId="2" nodeType="clickEffect">
                                  <p:stCondLst>
                                    <p:cond delay="0"/>
                                  </p:stCondLst>
                                  <p:childTnLst>
                                    <p:animEffect transition="out" filter="fade">
                                      <p:cBhvr>
                                        <p:cTn id="172" dur="2000"/>
                                        <p:tgtEl>
                                          <p:spTgt spid="17"/>
                                        </p:tgtEl>
                                      </p:cBhvr>
                                    </p:animEffect>
                                    <p:set>
                                      <p:cBhvr>
                                        <p:cTn id="173" dur="1" fill="hold">
                                          <p:stCondLst>
                                            <p:cond delay="1999"/>
                                          </p:stCondLst>
                                        </p:cTn>
                                        <p:tgtEl>
                                          <p:spTgt spid="17"/>
                                        </p:tgtEl>
                                        <p:attrNameLst>
                                          <p:attrName>style.visibility</p:attrName>
                                        </p:attrNameLst>
                                      </p:cBhvr>
                                      <p:to>
                                        <p:strVal val="hidden"/>
                                      </p:to>
                                    </p:set>
                                  </p:childTnLst>
                                </p:cTn>
                              </p:par>
                              <p:par>
                                <p:cTn id="174" presetID="2" presetClass="entr" presetSubtype="4" fill="hold" grpId="0" nodeType="withEffect">
                                  <p:stCondLst>
                                    <p:cond delay="0"/>
                                  </p:stCondLst>
                                  <p:childTnLst>
                                    <p:set>
                                      <p:cBhvr>
                                        <p:cTn id="175" dur="1" fill="hold">
                                          <p:stCondLst>
                                            <p:cond delay="0"/>
                                          </p:stCondLst>
                                        </p:cTn>
                                        <p:tgtEl>
                                          <p:spTgt spid="34"/>
                                        </p:tgtEl>
                                        <p:attrNameLst>
                                          <p:attrName>style.visibility</p:attrName>
                                        </p:attrNameLst>
                                      </p:cBhvr>
                                      <p:to>
                                        <p:strVal val="visible"/>
                                      </p:to>
                                    </p:set>
                                    <p:anim calcmode="lin" valueType="num">
                                      <p:cBhvr additive="base">
                                        <p:cTn id="176" dur="500" fill="hold"/>
                                        <p:tgtEl>
                                          <p:spTgt spid="34"/>
                                        </p:tgtEl>
                                        <p:attrNameLst>
                                          <p:attrName>ppt_x</p:attrName>
                                        </p:attrNameLst>
                                      </p:cBhvr>
                                      <p:tavLst>
                                        <p:tav tm="0">
                                          <p:val>
                                            <p:strVal val="#ppt_x"/>
                                          </p:val>
                                        </p:tav>
                                        <p:tav tm="100000">
                                          <p:val>
                                            <p:strVal val="#ppt_x"/>
                                          </p:val>
                                        </p:tav>
                                      </p:tavLst>
                                    </p:anim>
                                    <p:anim calcmode="lin" valueType="num">
                                      <p:cBhvr additive="base">
                                        <p:cTn id="17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39"/>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4" presetClass="entr" presetSubtype="16" fill="hold" grpId="0" nodeType="clickEffect">
                                  <p:stCondLst>
                                    <p:cond delay="0"/>
                                  </p:stCondLst>
                                  <p:childTnLst>
                                    <p:set>
                                      <p:cBhvr>
                                        <p:cTn id="185" dur="1" fill="hold">
                                          <p:stCondLst>
                                            <p:cond delay="0"/>
                                          </p:stCondLst>
                                        </p:cTn>
                                        <p:tgtEl>
                                          <p:spTgt spid="35"/>
                                        </p:tgtEl>
                                        <p:attrNameLst>
                                          <p:attrName>style.visibility</p:attrName>
                                        </p:attrNameLst>
                                      </p:cBhvr>
                                      <p:to>
                                        <p:strVal val="visible"/>
                                      </p:to>
                                    </p:set>
                                    <p:animEffect transition="in" filter="box(in)">
                                      <p:cBhvr>
                                        <p:cTn id="186" dur="500"/>
                                        <p:tgtEl>
                                          <p:spTgt spid="35"/>
                                        </p:tgtEl>
                                      </p:cBhvr>
                                    </p:animEffec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40"/>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4" presetClass="entr" presetSubtype="16" fill="hold" grpId="0" nodeType="clickEffect">
                                  <p:stCondLst>
                                    <p:cond delay="0"/>
                                  </p:stCondLst>
                                  <p:childTnLst>
                                    <p:set>
                                      <p:cBhvr>
                                        <p:cTn id="194" dur="1" fill="hold">
                                          <p:stCondLst>
                                            <p:cond delay="0"/>
                                          </p:stCondLst>
                                        </p:cTn>
                                        <p:tgtEl>
                                          <p:spTgt spid="36"/>
                                        </p:tgtEl>
                                        <p:attrNameLst>
                                          <p:attrName>style.visibility</p:attrName>
                                        </p:attrNameLst>
                                      </p:cBhvr>
                                      <p:to>
                                        <p:strVal val="visible"/>
                                      </p:to>
                                    </p:set>
                                    <p:animEffect transition="in" filter="box(in)">
                                      <p:cBhvr>
                                        <p:cTn id="195" dur="500"/>
                                        <p:tgtEl>
                                          <p:spTgt spid="36"/>
                                        </p:tgtEl>
                                      </p:cBhvr>
                                    </p:animEffec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grpId="0" nodeType="clickEffect">
                                  <p:stCondLst>
                                    <p:cond delay="0"/>
                                  </p:stCondLst>
                                  <p:childTnLst>
                                    <p:set>
                                      <p:cBhvr>
                                        <p:cTn id="199" dur="1" fill="hold">
                                          <p:stCondLst>
                                            <p:cond delay="0"/>
                                          </p:stCondLst>
                                        </p:cTn>
                                        <p:tgtEl>
                                          <p:spTgt spid="41"/>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4" presetClass="entr" presetSubtype="16" fill="hold" grpId="0" nodeType="clickEffect">
                                  <p:stCondLst>
                                    <p:cond delay="0"/>
                                  </p:stCondLst>
                                  <p:childTnLst>
                                    <p:set>
                                      <p:cBhvr>
                                        <p:cTn id="203" dur="1" fill="hold">
                                          <p:stCondLst>
                                            <p:cond delay="0"/>
                                          </p:stCondLst>
                                        </p:cTn>
                                        <p:tgtEl>
                                          <p:spTgt spid="37"/>
                                        </p:tgtEl>
                                        <p:attrNameLst>
                                          <p:attrName>style.visibility</p:attrName>
                                        </p:attrNameLst>
                                      </p:cBhvr>
                                      <p:to>
                                        <p:strVal val="visible"/>
                                      </p:to>
                                    </p:set>
                                    <p:animEffect transition="in" filter="box(in)">
                                      <p:cBhvr>
                                        <p:cTn id="204" dur="500"/>
                                        <p:tgtEl>
                                          <p:spTgt spid="37"/>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4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4" presetClass="entr" presetSubtype="16" fill="hold" grpId="0" nodeType="clickEffect">
                                  <p:stCondLst>
                                    <p:cond delay="0"/>
                                  </p:stCondLst>
                                  <p:childTnLst>
                                    <p:set>
                                      <p:cBhvr>
                                        <p:cTn id="212" dur="1" fill="hold">
                                          <p:stCondLst>
                                            <p:cond delay="0"/>
                                          </p:stCondLst>
                                        </p:cTn>
                                        <p:tgtEl>
                                          <p:spTgt spid="38"/>
                                        </p:tgtEl>
                                        <p:attrNameLst>
                                          <p:attrName>style.visibility</p:attrName>
                                        </p:attrNameLst>
                                      </p:cBhvr>
                                      <p:to>
                                        <p:strVal val="visible"/>
                                      </p:to>
                                    </p:set>
                                    <p:animEffect transition="in" filter="box(in)">
                                      <p:cBhvr>
                                        <p:cTn id="2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P spid="12" grpId="0" animBg="1"/>
      <p:bldP spid="13" grpId="0" animBg="1"/>
      <p:bldP spid="14" grpId="0" animBg="1"/>
      <p:bldP spid="15" grpId="0"/>
      <p:bldP spid="15" grpId="1"/>
      <p:bldP spid="16" grpId="0" animBg="1"/>
      <p:bldP spid="17" grpId="0"/>
      <p:bldP spid="17" grpId="1"/>
      <p:bldP spid="17" grpId="2"/>
      <p:bldP spid="18" grpId="0" animBg="1"/>
      <p:bldP spid="19" grpId="0"/>
      <p:bldP spid="20" grpId="0"/>
      <p:bldP spid="21" grpId="0"/>
      <p:bldP spid="22" grpId="0" animBg="1"/>
      <p:bldP spid="23" grpId="0" animBg="1"/>
      <p:bldP spid="24" grpId="0" animBg="1"/>
      <p:bldP spid="25" grpId="0"/>
      <p:bldP spid="26" grpId="0"/>
      <p:bldP spid="27" grpId="0"/>
      <p:bldP spid="28" grpId="0"/>
      <p:bldP spid="29" grpId="0"/>
      <p:bldP spid="29" grpId="1"/>
      <p:bldP spid="29" grpId="2"/>
      <p:bldP spid="30" grpId="0"/>
      <p:bldP spid="30" grpId="1"/>
      <p:bldP spid="30" grpId="2"/>
      <p:bldP spid="31" grpId="0" animBg="1"/>
      <p:bldP spid="32" grpId="0"/>
      <p:bldP spid="33" grpId="0" animBg="1"/>
      <p:bldP spid="34" grpId="0"/>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gray">
          <a:xfrm>
            <a:off x="3957474" y="3329321"/>
            <a:ext cx="7099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4000" b="1" dirty="0" smtClean="0">
                <a:solidFill>
                  <a:srgbClr val="000000"/>
                </a:solidFill>
                <a:latin typeface="Century Gothic" panose="020B0502020202020204" pitchFamily="34" charset="0"/>
              </a:rPr>
              <a:t>Función</a:t>
            </a:r>
            <a:endParaRPr lang="es-PE" sz="4000" b="1" dirty="0">
              <a:solidFill>
                <a:srgbClr val="000000"/>
              </a:solidFill>
              <a:latin typeface="Century Gothic" panose="020B0502020202020204" pitchFamily="34" charset="0"/>
            </a:endParaRPr>
          </a:p>
        </p:txBody>
      </p:sp>
      <p:grpSp>
        <p:nvGrpSpPr>
          <p:cNvPr id="8" name="Group 56"/>
          <p:cNvGrpSpPr>
            <a:grpSpLocks/>
          </p:cNvGrpSpPr>
          <p:nvPr/>
        </p:nvGrpSpPr>
        <p:grpSpPr bwMode="auto">
          <a:xfrm>
            <a:off x="2571137" y="3134221"/>
            <a:ext cx="1031278" cy="1072871"/>
            <a:chOff x="1422" y="1278"/>
            <a:chExt cx="254" cy="296"/>
          </a:xfrm>
        </p:grpSpPr>
        <p:pic>
          <p:nvPicPr>
            <p:cNvPr id="10"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59"/>
            <p:cNvSpPr>
              <a:spLocks noChangeArrowheads="1"/>
            </p:cNvSpPr>
            <p:nvPr/>
          </p:nvSpPr>
          <p:spPr bwMode="gray">
            <a:xfrm flipH="1">
              <a:off x="1422" y="1282"/>
              <a:ext cx="254" cy="254"/>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dirty="0">
                <a:solidFill>
                  <a:srgbClr val="00B050"/>
                </a:solidFill>
              </a:endParaRPr>
            </a:p>
          </p:txBody>
        </p:sp>
        <p:pic>
          <p:nvPicPr>
            <p:cNvPr id="13" name="Picture 6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 Box 61"/>
          <p:cNvSpPr txBox="1">
            <a:spLocks noChangeArrowheads="1"/>
          </p:cNvSpPr>
          <p:nvPr/>
        </p:nvSpPr>
        <p:spPr bwMode="gray">
          <a:xfrm>
            <a:off x="2893716" y="3206211"/>
            <a:ext cx="497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4800" b="1" dirty="0" smtClean="0">
                <a:solidFill>
                  <a:srgbClr val="FFFFFF"/>
                </a:solidFill>
              </a:rPr>
              <a:t>3</a:t>
            </a:r>
            <a:endParaRPr lang="es-PE" sz="4800" b="1" dirty="0">
              <a:solidFill>
                <a:srgbClr val="FFFFFF"/>
              </a:solidFill>
            </a:endParaRPr>
          </a:p>
        </p:txBody>
      </p:sp>
    </p:spTree>
    <p:extLst>
      <p:ext uri="{BB962C8B-B14F-4D97-AF65-F5344CB8AC3E}">
        <p14:creationId xmlns:p14="http://schemas.microsoft.com/office/powerpoint/2010/main" val="2047357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b="1" dirty="0" smtClean="0"/>
              <a:t>Función en C++</a:t>
            </a:r>
            <a:endParaRPr lang="es-PE" sz="4000" b="1" dirty="0"/>
          </a:p>
        </p:txBody>
      </p:sp>
      <p:sp>
        <p:nvSpPr>
          <p:cNvPr id="3" name="Marcador de contenido 2"/>
          <p:cNvSpPr>
            <a:spLocks noGrp="1"/>
          </p:cNvSpPr>
          <p:nvPr>
            <p:ph sz="half" idx="1"/>
          </p:nvPr>
        </p:nvSpPr>
        <p:spPr>
          <a:xfrm>
            <a:off x="838200" y="1655811"/>
            <a:ext cx="4857750" cy="4211589"/>
          </a:xfrm>
        </p:spPr>
        <p:txBody>
          <a:bodyPr>
            <a:normAutofit/>
          </a:bodyPr>
          <a:lstStyle/>
          <a:p>
            <a:pPr marL="0" indent="0" algn="just">
              <a:buNone/>
            </a:pPr>
            <a:endParaRPr lang="es-ES" sz="2400" dirty="0" smtClean="0"/>
          </a:p>
          <a:p>
            <a:pPr marL="0" indent="0" algn="just">
              <a:buNone/>
            </a:pPr>
            <a:r>
              <a:rPr lang="es-ES" sz="2400" dirty="0" smtClean="0"/>
              <a:t>Una </a:t>
            </a:r>
            <a:r>
              <a:rPr lang="es-ES" sz="2400" dirty="0"/>
              <a:t>función es un conjunto de líneas de código que realizan una tarea específica y </a:t>
            </a:r>
            <a:r>
              <a:rPr lang="es-ES" sz="2400" dirty="0" smtClean="0"/>
              <a:t> </a:t>
            </a:r>
            <a:r>
              <a:rPr lang="es-ES" sz="2400" b="1" dirty="0" smtClean="0"/>
              <a:t>retorna </a:t>
            </a:r>
            <a:r>
              <a:rPr lang="es-ES" sz="2400" b="1" dirty="0"/>
              <a:t>un valor</a:t>
            </a:r>
            <a:r>
              <a:rPr lang="es-ES" sz="2400" dirty="0"/>
              <a:t>. </a:t>
            </a:r>
            <a:endParaRPr lang="es-ES" sz="2400" dirty="0" smtClean="0"/>
          </a:p>
          <a:p>
            <a:pPr marL="0" indent="0">
              <a:buNone/>
            </a:pPr>
            <a:endParaRPr lang="es-ES" sz="2400" dirty="0"/>
          </a:p>
          <a:p>
            <a:pPr marL="0" indent="0" algn="just">
              <a:buNone/>
            </a:pPr>
            <a:r>
              <a:rPr lang="es-ES" sz="2400" dirty="0"/>
              <a:t>Las funciones pueden tomar </a:t>
            </a:r>
            <a:r>
              <a:rPr lang="es-ES" sz="2400" b="1" dirty="0"/>
              <a:t>parámetros</a:t>
            </a:r>
            <a:r>
              <a:rPr lang="es-ES" sz="2400" dirty="0"/>
              <a:t> que modifiquen su funcionamiento.</a:t>
            </a:r>
            <a:endParaRPr lang="es-PE"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587" y="1958975"/>
            <a:ext cx="5383213" cy="293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344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63552" y="260648"/>
            <a:ext cx="8136904" cy="1143000"/>
          </a:xfrm>
        </p:spPr>
        <p:txBody>
          <a:bodyPr>
            <a:normAutofit/>
          </a:bodyPr>
          <a:lstStyle/>
          <a:p>
            <a:r>
              <a:rPr lang="es-ES" sz="4000" b="1" dirty="0" smtClean="0"/>
              <a:t>Sintaxis:</a:t>
            </a:r>
            <a:endParaRPr lang="es-PE" sz="4000" b="1" dirty="0"/>
          </a:p>
        </p:txBody>
      </p:sp>
      <p:sp>
        <p:nvSpPr>
          <p:cNvPr id="6" name="Marcador de contenido 5"/>
          <p:cNvSpPr>
            <a:spLocks noGrp="1"/>
          </p:cNvSpPr>
          <p:nvPr>
            <p:ph idx="1"/>
          </p:nvPr>
        </p:nvSpPr>
        <p:spPr>
          <a:xfrm>
            <a:off x="855406" y="1403648"/>
            <a:ext cx="10958051" cy="4746429"/>
          </a:xfrm>
        </p:spPr>
        <p:txBody>
          <a:bodyPr>
            <a:noAutofit/>
          </a:bodyPr>
          <a:lstStyle/>
          <a:p>
            <a:pPr marL="0" indent="0">
              <a:spcBef>
                <a:spcPts val="0"/>
              </a:spcBef>
              <a:buNone/>
            </a:pPr>
            <a:r>
              <a:rPr lang="es-ES" sz="2000" dirty="0" smtClean="0">
                <a:solidFill>
                  <a:srgbClr val="00B0F0"/>
                </a:solidFill>
                <a:latin typeface="Consolas" panose="020B0609020204030204" pitchFamily="49" charset="0"/>
              </a:rPr>
              <a:t>//Declaración </a:t>
            </a:r>
            <a:r>
              <a:rPr lang="es-ES" sz="2000" dirty="0">
                <a:solidFill>
                  <a:srgbClr val="00B0F0"/>
                </a:solidFill>
                <a:latin typeface="Consolas" panose="020B0609020204030204" pitchFamily="49" charset="0"/>
              </a:rPr>
              <a:t>de la función</a:t>
            </a:r>
          </a:p>
          <a:p>
            <a:pPr marL="0" indent="0">
              <a:spcBef>
                <a:spcPts val="0"/>
              </a:spcBef>
              <a:buNone/>
            </a:pPr>
            <a:r>
              <a:rPr lang="es-PE" sz="2000" b="1" dirty="0">
                <a:latin typeface="Consolas" panose="020B0609020204030204" pitchFamily="49" charset="0"/>
              </a:rPr>
              <a:t>tipo_resultado</a:t>
            </a:r>
            <a:r>
              <a:rPr lang="es-PE" sz="2000" dirty="0">
                <a:latin typeface="Consolas" panose="020B0609020204030204" pitchFamily="49" charset="0"/>
              </a:rPr>
              <a:t>  nombre_función </a:t>
            </a:r>
            <a:r>
              <a:rPr lang="es-PE" sz="2000" b="1" dirty="0">
                <a:solidFill>
                  <a:srgbClr val="FF0000"/>
                </a:solidFill>
                <a:latin typeface="Consolas" panose="020B0609020204030204" pitchFamily="49" charset="0"/>
              </a:rPr>
              <a:t>(</a:t>
            </a:r>
            <a:r>
              <a:rPr lang="es-PE" sz="2000" b="1" dirty="0">
                <a:latin typeface="Consolas" panose="020B0609020204030204" pitchFamily="49" charset="0"/>
              </a:rPr>
              <a:t>lista_de_parámetros</a:t>
            </a:r>
            <a:r>
              <a:rPr lang="es-PE" sz="2000" b="1" dirty="0">
                <a:solidFill>
                  <a:srgbClr val="FF0000"/>
                </a:solidFill>
                <a:latin typeface="Consolas" panose="020B0609020204030204" pitchFamily="49" charset="0"/>
              </a:rPr>
              <a:t>);</a:t>
            </a:r>
          </a:p>
          <a:p>
            <a:pPr marL="0" indent="0">
              <a:spcBef>
                <a:spcPts val="0"/>
              </a:spcBef>
              <a:buNone/>
            </a:pPr>
            <a:endParaRPr lang="es-ES" sz="2000" dirty="0">
              <a:solidFill>
                <a:srgbClr val="00B0F0"/>
              </a:solidFill>
              <a:latin typeface="Consolas" panose="020B0609020204030204" pitchFamily="49" charset="0"/>
            </a:endParaRPr>
          </a:p>
          <a:p>
            <a:pPr marL="0" indent="0">
              <a:spcBef>
                <a:spcPts val="0"/>
              </a:spcBef>
              <a:buNone/>
            </a:pPr>
            <a:r>
              <a:rPr lang="es-ES" sz="2000" dirty="0">
                <a:solidFill>
                  <a:srgbClr val="00B0F0"/>
                </a:solidFill>
                <a:latin typeface="Consolas" panose="020B0609020204030204" pitchFamily="49" charset="0"/>
              </a:rPr>
              <a:t>//Definición</a:t>
            </a:r>
            <a:endParaRPr lang="es-PE" sz="2000" dirty="0">
              <a:solidFill>
                <a:srgbClr val="00B0F0"/>
              </a:solidFill>
              <a:latin typeface="Consolas" panose="020B0609020204030204" pitchFamily="49" charset="0"/>
            </a:endParaRPr>
          </a:p>
          <a:p>
            <a:pPr marL="0" indent="0">
              <a:spcBef>
                <a:spcPts val="0"/>
              </a:spcBef>
              <a:buNone/>
            </a:pPr>
            <a:r>
              <a:rPr lang="es-PE" sz="2000" b="1" dirty="0">
                <a:latin typeface="Consolas" panose="020B0609020204030204" pitchFamily="49" charset="0"/>
              </a:rPr>
              <a:t>tipo_resultado</a:t>
            </a:r>
            <a:r>
              <a:rPr lang="es-PE" sz="2000" dirty="0">
                <a:latin typeface="Consolas" panose="020B0609020204030204" pitchFamily="49" charset="0"/>
              </a:rPr>
              <a:t>  nombre_función </a:t>
            </a:r>
            <a:r>
              <a:rPr lang="es-PE" sz="2000" b="1" dirty="0">
                <a:solidFill>
                  <a:srgbClr val="FF0000"/>
                </a:solidFill>
                <a:latin typeface="Consolas" panose="020B0609020204030204" pitchFamily="49" charset="0"/>
              </a:rPr>
              <a:t>(</a:t>
            </a:r>
            <a:r>
              <a:rPr lang="es-PE" sz="2000" b="1" dirty="0">
                <a:latin typeface="Consolas" panose="020B0609020204030204" pitchFamily="49" charset="0"/>
              </a:rPr>
              <a:t>lista_de_parámetros</a:t>
            </a:r>
            <a:r>
              <a:rPr lang="es-PE" sz="2000" b="1" dirty="0">
                <a:solidFill>
                  <a:srgbClr val="FF0000"/>
                </a:solidFill>
                <a:latin typeface="Consolas" panose="020B0609020204030204" pitchFamily="49" charset="0"/>
              </a:rPr>
              <a:t>)</a:t>
            </a:r>
          </a:p>
          <a:p>
            <a:pPr marL="0" indent="0">
              <a:spcBef>
                <a:spcPts val="0"/>
              </a:spcBef>
              <a:buNone/>
            </a:pPr>
            <a:r>
              <a:rPr lang="es-ES" sz="2000" b="1" dirty="0">
                <a:solidFill>
                  <a:srgbClr val="FF0000"/>
                </a:solidFill>
                <a:latin typeface="Consolas" panose="020B0609020204030204" pitchFamily="49" charset="0"/>
              </a:rPr>
              <a:t>{</a:t>
            </a:r>
          </a:p>
          <a:p>
            <a:pPr marL="0" indent="0">
              <a:spcBef>
                <a:spcPts val="0"/>
              </a:spcBef>
              <a:buNone/>
            </a:pPr>
            <a:r>
              <a:rPr lang="es-ES" sz="2000" b="1" dirty="0">
                <a:solidFill>
                  <a:srgbClr val="FF0000"/>
                </a:solidFill>
                <a:latin typeface="Consolas" panose="020B0609020204030204" pitchFamily="49" charset="0"/>
              </a:rPr>
              <a:t>	</a:t>
            </a:r>
            <a:r>
              <a:rPr lang="es-ES" sz="2000" dirty="0" smtClean="0">
                <a:latin typeface="Consolas" panose="020B0609020204030204" pitchFamily="49" charset="0"/>
              </a:rPr>
              <a:t>cuerpo_de_la_función</a:t>
            </a:r>
            <a:r>
              <a:rPr lang="es-ES" sz="2000" dirty="0">
                <a:latin typeface="Consolas" panose="020B0609020204030204" pitchFamily="49" charset="0"/>
              </a:rPr>
              <a:t>;</a:t>
            </a:r>
          </a:p>
          <a:p>
            <a:pPr marL="0" indent="0">
              <a:spcBef>
                <a:spcPts val="0"/>
              </a:spcBef>
              <a:buNone/>
            </a:pPr>
            <a:r>
              <a:rPr lang="es-ES" sz="2000" b="1" dirty="0">
                <a:solidFill>
                  <a:srgbClr val="FF0000"/>
                </a:solidFill>
                <a:latin typeface="Consolas" panose="020B0609020204030204" pitchFamily="49" charset="0"/>
              </a:rPr>
              <a:t>	</a:t>
            </a:r>
            <a:r>
              <a:rPr lang="es-ES" sz="2000" b="1" dirty="0" smtClean="0">
                <a:solidFill>
                  <a:srgbClr val="FF0000"/>
                </a:solidFill>
                <a:latin typeface="Consolas" panose="020B0609020204030204" pitchFamily="49" charset="0"/>
              </a:rPr>
              <a:t>return</a:t>
            </a:r>
            <a:r>
              <a:rPr lang="es-ES" sz="2000" dirty="0" smtClean="0">
                <a:latin typeface="Consolas" panose="020B0609020204030204" pitchFamily="49" charset="0"/>
              </a:rPr>
              <a:t> </a:t>
            </a:r>
            <a:r>
              <a:rPr lang="es-ES" sz="2000" b="1" dirty="0">
                <a:latin typeface="Consolas" panose="020B0609020204030204" pitchFamily="49" charset="0"/>
              </a:rPr>
              <a:t>expresión</a:t>
            </a:r>
            <a:r>
              <a:rPr lang="es-ES" sz="2000" dirty="0">
                <a:latin typeface="Consolas" panose="020B0609020204030204" pitchFamily="49" charset="0"/>
              </a:rPr>
              <a:t>; </a:t>
            </a:r>
            <a:r>
              <a:rPr lang="es-ES" sz="2000" dirty="0">
                <a:solidFill>
                  <a:srgbClr val="00B0F0"/>
                </a:solidFill>
                <a:latin typeface="Consolas" panose="020B0609020204030204" pitchFamily="49" charset="0"/>
              </a:rPr>
              <a:t>//la expresión es de tipo tipo_resultado</a:t>
            </a:r>
          </a:p>
          <a:p>
            <a:pPr marL="0" indent="0">
              <a:spcBef>
                <a:spcPts val="0"/>
              </a:spcBef>
              <a:buNone/>
            </a:pPr>
            <a:r>
              <a:rPr lang="es-ES" sz="2000" b="1" dirty="0">
                <a:solidFill>
                  <a:srgbClr val="FF0000"/>
                </a:solidFill>
                <a:latin typeface="Consolas" panose="020B0609020204030204" pitchFamily="49" charset="0"/>
              </a:rPr>
              <a:t>}</a:t>
            </a:r>
          </a:p>
          <a:p>
            <a:pPr marL="0" indent="0">
              <a:buNone/>
            </a:pPr>
            <a:endParaRPr lang="es-ES" sz="2000" b="1" dirty="0">
              <a:solidFill>
                <a:srgbClr val="FF0000"/>
              </a:solidFill>
            </a:endParaRPr>
          </a:p>
          <a:p>
            <a:pPr marL="0" indent="0">
              <a:buNone/>
            </a:pPr>
            <a:r>
              <a:rPr lang="es-ES" sz="2000" b="1" u="sng" dirty="0"/>
              <a:t>Donde:</a:t>
            </a:r>
          </a:p>
          <a:p>
            <a:pPr marL="0" indent="0">
              <a:buNone/>
            </a:pPr>
            <a:r>
              <a:rPr lang="es-ES" sz="2000" b="1" dirty="0"/>
              <a:t>tipo_resultado:</a:t>
            </a:r>
            <a:r>
              <a:rPr lang="es-ES" sz="2000" dirty="0"/>
              <a:t> Es el tipo de dato que devuelve la función</a:t>
            </a:r>
          </a:p>
          <a:p>
            <a:pPr marL="0" indent="0">
              <a:buNone/>
            </a:pPr>
            <a:r>
              <a:rPr lang="es-ES" sz="2000" b="1" dirty="0"/>
              <a:t>expresión</a:t>
            </a:r>
            <a:r>
              <a:rPr lang="es-ES" sz="2000" dirty="0"/>
              <a:t>: Valor que devuelve la función</a:t>
            </a:r>
          </a:p>
          <a:p>
            <a:pPr marL="0" indent="0">
              <a:buNone/>
            </a:pPr>
            <a:r>
              <a:rPr lang="es-ES" sz="2000" b="1" dirty="0"/>
              <a:t>lista_de_parámetros</a:t>
            </a:r>
            <a:r>
              <a:rPr lang="es-ES" sz="2000" dirty="0"/>
              <a:t>: aparecen con su tipo, la función usa estos valores en el cuerpo. </a:t>
            </a:r>
          </a:p>
        </p:txBody>
      </p:sp>
      <p:sp>
        <p:nvSpPr>
          <p:cNvPr id="3" name="Llamada de nube 2"/>
          <p:cNvSpPr/>
          <p:nvPr/>
        </p:nvSpPr>
        <p:spPr>
          <a:xfrm>
            <a:off x="7624917" y="260648"/>
            <a:ext cx="3465870" cy="1445342"/>
          </a:xfrm>
          <a:prstGeom prst="cloudCallout">
            <a:avLst>
              <a:gd name="adj1" fmla="val -80368"/>
              <a:gd name="adj2" fmla="val 4430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smtClean="0">
                <a:effectLst>
                  <a:outerShdw blurRad="38100" dist="38100" dir="2700000" algn="tl">
                    <a:srgbClr val="000000">
                      <a:alpha val="43137"/>
                    </a:srgbClr>
                  </a:outerShdw>
                </a:effectLst>
                <a:latin typeface="Century Gothic" panose="020B0502020202020204" pitchFamily="34" charset="0"/>
              </a:rPr>
              <a:t>A la declaración de una función se le denomina PROTOTIPO </a:t>
            </a:r>
            <a:endParaRPr lang="es-PE" sz="1600" b="1" dirty="0">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67828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6645" y="2435985"/>
            <a:ext cx="5320632" cy="2106518"/>
          </a:xfrm>
        </p:spPr>
        <p:txBody>
          <a:bodyPr>
            <a:normAutofit/>
          </a:bodyPr>
          <a:lstStyle/>
          <a:p>
            <a:r>
              <a:rPr lang="es-PE" sz="4000" dirty="0" smtClean="0"/>
              <a:t>¿Qué aprendimos la sesión anterior?</a:t>
            </a:r>
            <a:endParaRPr lang="es-PE" sz="4000" dirty="0"/>
          </a:p>
        </p:txBody>
      </p:sp>
      <p:pic>
        <p:nvPicPr>
          <p:cNvPr id="1026" name="Picture 2" descr="Resultado de imagen para aprendizaj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117" y="1993178"/>
            <a:ext cx="4265766" cy="299213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467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rmAutofit/>
          </a:bodyPr>
          <a:lstStyle/>
          <a:p>
            <a:r>
              <a:rPr lang="es-ES" sz="3600" b="1" dirty="0"/>
              <a:t>D</a:t>
            </a:r>
            <a:r>
              <a:rPr lang="es-ES" sz="3600" b="1" dirty="0" smtClean="0"/>
              <a:t>eclaración y definición de funciones</a:t>
            </a:r>
            <a:endParaRPr lang="es-PE" sz="3600" b="1" dirty="0"/>
          </a:p>
        </p:txBody>
      </p:sp>
      <p:sp>
        <p:nvSpPr>
          <p:cNvPr id="7" name="Marcador de contenido 6"/>
          <p:cNvSpPr>
            <a:spLocks noGrp="1"/>
          </p:cNvSpPr>
          <p:nvPr>
            <p:ph idx="1"/>
          </p:nvPr>
        </p:nvSpPr>
        <p:spPr/>
        <p:txBody>
          <a:bodyPr>
            <a:normAutofit/>
          </a:bodyPr>
          <a:lstStyle/>
          <a:p>
            <a:pPr algn="just"/>
            <a:r>
              <a:rPr lang="es-ES" sz="2400" dirty="0" smtClean="0"/>
              <a:t>En </a:t>
            </a:r>
            <a:r>
              <a:rPr lang="es-ES" sz="2400" dirty="0"/>
              <a:t>C++ hay que distinguir entre lo que es un declaración y una definición de una función. </a:t>
            </a:r>
            <a:endParaRPr lang="es-ES" sz="2400" dirty="0" smtClean="0"/>
          </a:p>
          <a:p>
            <a:pPr algn="just"/>
            <a:endParaRPr lang="es-ES" sz="2400" dirty="0" smtClean="0"/>
          </a:p>
          <a:p>
            <a:pPr algn="just"/>
            <a:r>
              <a:rPr lang="es-ES" sz="2400" dirty="0" smtClean="0"/>
              <a:t>En </a:t>
            </a:r>
            <a:r>
              <a:rPr lang="es-ES" sz="2400" dirty="0"/>
              <a:t>la declaración de una función tan sólo se incluye la cabecera o </a:t>
            </a:r>
            <a:r>
              <a:rPr lang="es-ES" sz="2400" b="1" dirty="0"/>
              <a:t>prototipo</a:t>
            </a:r>
            <a:r>
              <a:rPr lang="es-ES" sz="2400" dirty="0"/>
              <a:t> de la </a:t>
            </a:r>
            <a:r>
              <a:rPr lang="es-ES" sz="2400" dirty="0" smtClean="0"/>
              <a:t>misma </a:t>
            </a:r>
            <a:r>
              <a:rPr lang="es-ES" sz="2400" dirty="0"/>
              <a:t>y </a:t>
            </a:r>
            <a:r>
              <a:rPr lang="es-ES" sz="2400" dirty="0" smtClean="0"/>
              <a:t>tiene </a:t>
            </a:r>
            <a:r>
              <a:rPr lang="es-ES" sz="2400" dirty="0"/>
              <a:t>que aparecer antes de ser </a:t>
            </a:r>
            <a:r>
              <a:rPr lang="es-ES" sz="2400" dirty="0" smtClean="0"/>
              <a:t>utilizada.</a:t>
            </a:r>
          </a:p>
          <a:p>
            <a:pPr algn="just"/>
            <a:endParaRPr lang="es-ES" sz="2400" dirty="0" smtClean="0"/>
          </a:p>
          <a:p>
            <a:pPr algn="just"/>
            <a:r>
              <a:rPr lang="es-ES" sz="2400" dirty="0" smtClean="0"/>
              <a:t>En </a:t>
            </a:r>
            <a:r>
              <a:rPr lang="es-ES" sz="2400" dirty="0"/>
              <a:t>la </a:t>
            </a:r>
            <a:r>
              <a:rPr lang="es-ES" sz="2400" b="1" dirty="0"/>
              <a:t>definición</a:t>
            </a:r>
            <a:r>
              <a:rPr lang="es-ES" sz="2400" dirty="0"/>
              <a:t> de la función aparecen las sentencias que ejecuta dicha función, y puede aparecer en cualquier parte del </a:t>
            </a:r>
            <a:r>
              <a:rPr lang="es-ES" sz="2400" dirty="0" smtClean="0"/>
              <a:t>programa.</a:t>
            </a:r>
            <a:endParaRPr lang="es-PE" sz="2400" dirty="0"/>
          </a:p>
        </p:txBody>
      </p:sp>
    </p:spTree>
    <p:extLst>
      <p:ext uri="{BB962C8B-B14F-4D97-AF65-F5344CB8AC3E}">
        <p14:creationId xmlns:p14="http://schemas.microsoft.com/office/powerpoint/2010/main" val="1273494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ES" altLang="es-PE" sz="4000" b="1" dirty="0" smtClean="0"/>
              <a:t>Funciones en C++</a:t>
            </a:r>
            <a:endParaRPr lang="es-PE" sz="4000" b="1" dirty="0"/>
          </a:p>
        </p:txBody>
      </p:sp>
      <p:sp>
        <p:nvSpPr>
          <p:cNvPr id="6" name="Marcador de contenido 5"/>
          <p:cNvSpPr>
            <a:spLocks noGrp="1"/>
          </p:cNvSpPr>
          <p:nvPr>
            <p:ph idx="1"/>
          </p:nvPr>
        </p:nvSpPr>
        <p:spPr/>
        <p:txBody>
          <a:bodyPr>
            <a:normAutofit/>
          </a:bodyPr>
          <a:lstStyle/>
          <a:p>
            <a:pPr marL="0" indent="0" defTabSz="1219170">
              <a:buNone/>
            </a:pPr>
            <a:r>
              <a:rPr lang="es-ES" altLang="es-PE" sz="2000" dirty="0"/>
              <a:t>Prototipos , tipos de resultados  y argumentos.</a:t>
            </a:r>
          </a:p>
          <a:p>
            <a:pPr marL="0" indent="0">
              <a:buNone/>
            </a:pPr>
            <a:endParaRPr lang="es-PE" sz="3200" dirty="0"/>
          </a:p>
        </p:txBody>
      </p:sp>
      <p:pic>
        <p:nvPicPr>
          <p:cNvPr id="2" name="Imagen 1"/>
          <p:cNvPicPr>
            <a:picLocks noChangeAspect="1"/>
          </p:cNvPicPr>
          <p:nvPr/>
        </p:nvPicPr>
        <p:blipFill>
          <a:blip r:embed="rId2"/>
          <a:stretch>
            <a:fillRect/>
          </a:stretch>
        </p:blipFill>
        <p:spPr>
          <a:xfrm>
            <a:off x="2448500" y="2625841"/>
            <a:ext cx="8272348" cy="3229268"/>
          </a:xfrm>
          <a:prstGeom prst="rect">
            <a:avLst/>
          </a:prstGeom>
        </p:spPr>
      </p:pic>
    </p:spTree>
    <p:extLst>
      <p:ext uri="{BB962C8B-B14F-4D97-AF65-F5344CB8AC3E}">
        <p14:creationId xmlns:p14="http://schemas.microsoft.com/office/powerpoint/2010/main" val="2630526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524001" y="2006084"/>
            <a:ext cx="20704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0880" rIns="1669524"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AR" altLang="es-PE"/>
          </a:p>
        </p:txBody>
      </p:sp>
      <p:sp>
        <p:nvSpPr>
          <p:cNvPr id="4" name="Título 3"/>
          <p:cNvSpPr>
            <a:spLocks noGrp="1"/>
          </p:cNvSpPr>
          <p:nvPr>
            <p:ph type="title"/>
          </p:nvPr>
        </p:nvSpPr>
        <p:spPr/>
        <p:txBody>
          <a:bodyPr>
            <a:normAutofit/>
          </a:bodyPr>
          <a:lstStyle/>
          <a:p>
            <a:r>
              <a:rPr lang="es-ES" altLang="es-PE" sz="2800" b="1" dirty="0"/>
              <a:t>Sobrecarga de funciones:</a:t>
            </a:r>
            <a:endParaRPr lang="es-PE" sz="2800" b="1" dirty="0"/>
          </a:p>
        </p:txBody>
      </p:sp>
      <p:pic>
        <p:nvPicPr>
          <p:cNvPr id="3" name="Imagen 2"/>
          <p:cNvPicPr>
            <a:picLocks noChangeAspect="1"/>
          </p:cNvPicPr>
          <p:nvPr/>
        </p:nvPicPr>
        <p:blipFill>
          <a:blip r:embed="rId2"/>
          <a:stretch>
            <a:fillRect/>
          </a:stretch>
        </p:blipFill>
        <p:spPr>
          <a:xfrm>
            <a:off x="1815549" y="1218135"/>
            <a:ext cx="5876003" cy="5337369"/>
          </a:xfrm>
          <a:prstGeom prst="rect">
            <a:avLst/>
          </a:prstGeom>
        </p:spPr>
      </p:pic>
    </p:spTree>
    <p:extLst>
      <p:ext uri="{BB962C8B-B14F-4D97-AF65-F5344CB8AC3E}">
        <p14:creationId xmlns:p14="http://schemas.microsoft.com/office/powerpoint/2010/main" val="2589127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2027548" y="106808"/>
            <a:ext cx="8136904" cy="1143000"/>
          </a:xfrm>
        </p:spPr>
        <p:txBody>
          <a:bodyPr>
            <a:normAutofit/>
          </a:bodyPr>
          <a:lstStyle/>
          <a:p>
            <a:r>
              <a:rPr lang="es-PE" sz="3200" b="1" dirty="0" smtClean="0"/>
              <a:t>Ejemplo 1 – Cuadrado de un número</a:t>
            </a:r>
            <a:endParaRPr lang="es-PE" sz="3200" b="1" dirty="0"/>
          </a:p>
        </p:txBody>
      </p:sp>
      <p:sp>
        <p:nvSpPr>
          <p:cNvPr id="7" name="Marcador de contenido 6"/>
          <p:cNvSpPr>
            <a:spLocks noGrp="1"/>
          </p:cNvSpPr>
          <p:nvPr>
            <p:ph idx="1"/>
          </p:nvPr>
        </p:nvSpPr>
        <p:spPr>
          <a:xfrm>
            <a:off x="3584746" y="1917290"/>
            <a:ext cx="3863192" cy="3849329"/>
          </a:xfrm>
        </p:spPr>
        <p:txBody>
          <a:bodyPr>
            <a:normAutofit/>
          </a:bodyPr>
          <a:lstStyle/>
          <a:p>
            <a:pPr marL="0" indent="0" algn="just">
              <a:buNone/>
            </a:pPr>
            <a:r>
              <a:rPr lang="es-ES" sz="2200" dirty="0" smtClean="0"/>
              <a:t>Para </a:t>
            </a:r>
            <a:r>
              <a:rPr lang="es-ES" sz="2200" dirty="0"/>
              <a:t>comenzar, vamos a considerar el caso en el cual se desea crear la función </a:t>
            </a:r>
            <a:r>
              <a:rPr lang="es-ES" sz="2200" b="1" dirty="0" smtClean="0"/>
              <a:t>Cuadrado</a:t>
            </a:r>
            <a:r>
              <a:rPr lang="es-ES" sz="2200" b="1" dirty="0"/>
              <a:t>()</a:t>
            </a:r>
            <a:r>
              <a:rPr lang="es-ES" sz="2200" dirty="0"/>
              <a:t>, que deberá devolver el cuadrado de un número real (de punto flotante), es decir, </a:t>
            </a:r>
            <a:r>
              <a:rPr lang="es-ES" sz="2200" b="1" dirty="0" smtClean="0"/>
              <a:t>Cuadrado</a:t>
            </a:r>
            <a:r>
              <a:rPr lang="es-ES" sz="2200" b="1" dirty="0"/>
              <a:t>() </a:t>
            </a:r>
            <a:r>
              <a:rPr lang="es-ES" sz="2200" dirty="0"/>
              <a:t>aceptará números de punto flotante y regresará una respuesta como número flotante</a:t>
            </a:r>
            <a:r>
              <a:rPr lang="es-ES" sz="2200" dirty="0" smtClean="0"/>
              <a:t>.</a:t>
            </a:r>
            <a:endParaRPr lang="es-ES" sz="2200" dirty="0"/>
          </a:p>
        </p:txBody>
      </p:sp>
      <p:sp>
        <p:nvSpPr>
          <p:cNvPr id="4" name="Rectángulo redondeado 3"/>
          <p:cNvSpPr/>
          <p:nvPr/>
        </p:nvSpPr>
        <p:spPr>
          <a:xfrm>
            <a:off x="3111911" y="1666567"/>
            <a:ext cx="4866967" cy="4321278"/>
          </a:xfrm>
          <a:prstGeom prst="roundRect">
            <a:avLst>
              <a:gd name="adj" fmla="val 33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14156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600" b="1" dirty="0" smtClean="0"/>
              <a:t>Ejemplo – Cuadrado()</a:t>
            </a:r>
            <a:endParaRPr lang="es-PE" sz="3600" b="1" dirty="0"/>
          </a:p>
        </p:txBody>
      </p:sp>
      <p:sp>
        <p:nvSpPr>
          <p:cNvPr id="3" name="Marcador de contenido 2"/>
          <p:cNvSpPr>
            <a:spLocks noGrp="1"/>
          </p:cNvSpPr>
          <p:nvPr>
            <p:ph idx="1"/>
          </p:nvPr>
        </p:nvSpPr>
        <p:spPr>
          <a:xfrm>
            <a:off x="838200" y="4358240"/>
            <a:ext cx="10515600" cy="1555864"/>
          </a:xfrm>
        </p:spPr>
        <p:txBody>
          <a:bodyPr>
            <a:normAutofit/>
          </a:bodyPr>
          <a:lstStyle/>
          <a:p>
            <a:pPr marL="0" indent="0" algn="just">
              <a:buNone/>
            </a:pPr>
            <a:r>
              <a:rPr lang="es-ES" sz="2000" b="1" dirty="0"/>
              <a:t>Nota</a:t>
            </a:r>
            <a:r>
              <a:rPr lang="es-ES" sz="2000" dirty="0"/>
              <a:t>: aunque para la función que veremos el tipo de retorno coincide con el tipo de parámetro pasado, algunas veces las cosas pueden cambiar, es decir, no es obligatorio que una función reciba un parámetro de un tipo y que tenga que regresar una respuesta de </a:t>
            </a:r>
            <a:r>
              <a:rPr lang="es-ES" sz="2000" dirty="0" smtClean="0"/>
              <a:t>dicho </a:t>
            </a:r>
            <a:r>
              <a:rPr lang="es-ES" sz="2000" dirty="0"/>
              <a:t>tipo.</a:t>
            </a:r>
          </a:p>
        </p:txBody>
      </p:sp>
      <p:pic>
        <p:nvPicPr>
          <p:cNvPr id="4" name="Imagen 3"/>
          <p:cNvPicPr>
            <a:picLocks noChangeAspect="1"/>
          </p:cNvPicPr>
          <p:nvPr/>
        </p:nvPicPr>
        <p:blipFill>
          <a:blip r:embed="rId2"/>
          <a:stretch>
            <a:fillRect/>
          </a:stretch>
        </p:blipFill>
        <p:spPr>
          <a:xfrm>
            <a:off x="2255573" y="1721982"/>
            <a:ext cx="7200800" cy="428455"/>
          </a:xfrm>
          <a:prstGeom prst="rect">
            <a:avLst/>
          </a:prstGeom>
        </p:spPr>
      </p:pic>
      <p:pic>
        <p:nvPicPr>
          <p:cNvPr id="8" name="Imagen 7"/>
          <p:cNvPicPr>
            <a:picLocks noChangeAspect="1"/>
          </p:cNvPicPr>
          <p:nvPr/>
        </p:nvPicPr>
        <p:blipFill>
          <a:blip r:embed="rId3"/>
          <a:stretch>
            <a:fillRect/>
          </a:stretch>
        </p:blipFill>
        <p:spPr>
          <a:xfrm>
            <a:off x="2255573" y="2549569"/>
            <a:ext cx="7365387" cy="1377496"/>
          </a:xfrm>
          <a:prstGeom prst="rect">
            <a:avLst/>
          </a:prstGeom>
        </p:spPr>
      </p:pic>
    </p:spTree>
    <p:extLst>
      <p:ext uri="{BB962C8B-B14F-4D97-AF65-F5344CB8AC3E}">
        <p14:creationId xmlns:p14="http://schemas.microsoft.com/office/powerpoint/2010/main" val="2341489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PE" sz="2400" b="1" dirty="0"/>
              <a:t>Función que retorna el cuadrado de un número:</a:t>
            </a:r>
          </a:p>
        </p:txBody>
      </p:sp>
      <p:pic>
        <p:nvPicPr>
          <p:cNvPr id="2" name="Imagen 1"/>
          <p:cNvPicPr>
            <a:picLocks noChangeAspect="1"/>
          </p:cNvPicPr>
          <p:nvPr/>
        </p:nvPicPr>
        <p:blipFill>
          <a:blip r:embed="rId2"/>
          <a:stretch>
            <a:fillRect/>
          </a:stretch>
        </p:blipFill>
        <p:spPr>
          <a:xfrm>
            <a:off x="1936954" y="1394337"/>
            <a:ext cx="7267823" cy="4888476"/>
          </a:xfrm>
          <a:prstGeom prst="rect">
            <a:avLst/>
          </a:prstGeom>
        </p:spPr>
      </p:pic>
    </p:spTree>
    <p:extLst>
      <p:ext uri="{BB962C8B-B14F-4D97-AF65-F5344CB8AC3E}">
        <p14:creationId xmlns:p14="http://schemas.microsoft.com/office/powerpoint/2010/main" val="24028325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2027548" y="106808"/>
            <a:ext cx="8136904" cy="1143000"/>
          </a:xfrm>
        </p:spPr>
        <p:txBody>
          <a:bodyPr>
            <a:normAutofit/>
          </a:bodyPr>
          <a:lstStyle/>
          <a:p>
            <a:r>
              <a:rPr lang="es-PE" sz="3200" b="1" dirty="0" smtClean="0"/>
              <a:t>Ejemplo 2 – Factorial</a:t>
            </a:r>
            <a:endParaRPr lang="es-PE" sz="3200" b="1" dirty="0"/>
          </a:p>
        </p:txBody>
      </p:sp>
      <p:sp>
        <p:nvSpPr>
          <p:cNvPr id="7" name="Marcador de contenido 6"/>
          <p:cNvSpPr>
            <a:spLocks noGrp="1"/>
          </p:cNvSpPr>
          <p:nvPr>
            <p:ph idx="1"/>
          </p:nvPr>
        </p:nvSpPr>
        <p:spPr>
          <a:xfrm>
            <a:off x="3613798" y="2344994"/>
            <a:ext cx="3863192" cy="3185651"/>
          </a:xfrm>
        </p:spPr>
        <p:txBody>
          <a:bodyPr>
            <a:normAutofit/>
          </a:bodyPr>
          <a:lstStyle/>
          <a:p>
            <a:pPr marL="0" indent="0" algn="just">
              <a:buNone/>
            </a:pPr>
            <a:r>
              <a:rPr lang="es-ES" sz="2200" dirty="0" smtClean="0"/>
              <a:t>Crear </a:t>
            </a:r>
            <a:r>
              <a:rPr lang="es-ES" sz="2200" dirty="0"/>
              <a:t>la función </a:t>
            </a:r>
            <a:r>
              <a:rPr lang="es-ES" sz="2200" b="1" dirty="0" smtClean="0"/>
              <a:t>factorial()</a:t>
            </a:r>
            <a:r>
              <a:rPr lang="es-ES" sz="2200" dirty="0" smtClean="0"/>
              <a:t>,</a:t>
            </a:r>
            <a:r>
              <a:rPr lang="es-ES" sz="2200" b="1" dirty="0" smtClean="0"/>
              <a:t> </a:t>
            </a:r>
            <a:r>
              <a:rPr lang="es-ES" sz="2200" dirty="0"/>
              <a:t>que deberá devolver el </a:t>
            </a:r>
            <a:r>
              <a:rPr lang="es-ES" sz="2200" dirty="0" smtClean="0"/>
              <a:t>factorial de un </a:t>
            </a:r>
            <a:r>
              <a:rPr lang="es-ES" sz="2200" dirty="0"/>
              <a:t>número </a:t>
            </a:r>
            <a:r>
              <a:rPr lang="es-ES" sz="2200" dirty="0" smtClean="0"/>
              <a:t>entero, </a:t>
            </a:r>
            <a:r>
              <a:rPr lang="es-ES" sz="2200" dirty="0"/>
              <a:t>es decir, </a:t>
            </a:r>
            <a:r>
              <a:rPr lang="es-ES" sz="2200" b="1" dirty="0" smtClean="0"/>
              <a:t>factorial() </a:t>
            </a:r>
            <a:r>
              <a:rPr lang="es-ES" sz="2200" dirty="0"/>
              <a:t>aceptará </a:t>
            </a:r>
            <a:r>
              <a:rPr lang="es-ES" sz="2200" dirty="0" smtClean="0"/>
              <a:t>un número entero </a:t>
            </a:r>
            <a:r>
              <a:rPr lang="es-ES" sz="2200" dirty="0"/>
              <a:t>y </a:t>
            </a:r>
            <a:r>
              <a:rPr lang="es-ES" sz="2200" dirty="0" smtClean="0"/>
              <a:t>retornará su factorial como como </a:t>
            </a:r>
            <a:r>
              <a:rPr lang="es-ES" sz="2200" dirty="0"/>
              <a:t>número flotante</a:t>
            </a:r>
            <a:r>
              <a:rPr lang="es-ES" sz="2200" dirty="0" smtClean="0"/>
              <a:t>.</a:t>
            </a:r>
            <a:endParaRPr lang="es-ES" sz="2200" dirty="0"/>
          </a:p>
        </p:txBody>
      </p:sp>
      <p:sp>
        <p:nvSpPr>
          <p:cNvPr id="5" name="Rectángulo redondeado 4"/>
          <p:cNvSpPr/>
          <p:nvPr/>
        </p:nvSpPr>
        <p:spPr>
          <a:xfrm>
            <a:off x="3111911" y="1666567"/>
            <a:ext cx="4866967" cy="4321278"/>
          </a:xfrm>
          <a:prstGeom prst="roundRect">
            <a:avLst>
              <a:gd name="adj" fmla="val 33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775920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815549" y="361548"/>
            <a:ext cx="9538251" cy="1325563"/>
          </a:xfrm>
        </p:spPr>
        <p:txBody>
          <a:bodyPr/>
          <a:lstStyle/>
          <a:p>
            <a:r>
              <a:rPr lang="es-PE" sz="2400" b="1" dirty="0"/>
              <a:t>Función que retorna el factorial de un número:</a:t>
            </a:r>
          </a:p>
        </p:txBody>
      </p:sp>
      <p:pic>
        <p:nvPicPr>
          <p:cNvPr id="3" name="Imagen 2"/>
          <p:cNvPicPr>
            <a:picLocks noChangeAspect="1"/>
          </p:cNvPicPr>
          <p:nvPr/>
        </p:nvPicPr>
        <p:blipFill>
          <a:blip r:embed="rId2"/>
          <a:stretch>
            <a:fillRect/>
          </a:stretch>
        </p:blipFill>
        <p:spPr>
          <a:xfrm>
            <a:off x="1918153" y="1261155"/>
            <a:ext cx="6616247" cy="5146971"/>
          </a:xfrm>
          <a:prstGeom prst="rect">
            <a:avLst/>
          </a:prstGeom>
        </p:spPr>
      </p:pic>
    </p:spTree>
    <p:extLst>
      <p:ext uri="{BB962C8B-B14F-4D97-AF65-F5344CB8AC3E}">
        <p14:creationId xmlns:p14="http://schemas.microsoft.com/office/powerpoint/2010/main" val="1520882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t>Ejercicios</a:t>
            </a:r>
            <a:endParaRPr lang="es-PE" sz="4000" b="1" dirty="0"/>
          </a:p>
        </p:txBody>
      </p:sp>
      <p:sp>
        <p:nvSpPr>
          <p:cNvPr id="3" name="Marcador de contenido 2"/>
          <p:cNvSpPr>
            <a:spLocks noGrp="1"/>
          </p:cNvSpPr>
          <p:nvPr>
            <p:ph idx="1"/>
          </p:nvPr>
        </p:nvSpPr>
        <p:spPr/>
        <p:txBody>
          <a:bodyPr>
            <a:normAutofit/>
          </a:bodyPr>
          <a:lstStyle/>
          <a:p>
            <a:pPr marL="457200" indent="-457200" algn="just">
              <a:buFont typeface="+mj-lt"/>
              <a:buAutoNum type="alphaUcPeriod"/>
            </a:pPr>
            <a:r>
              <a:rPr lang="es-PE" sz="2400" dirty="0"/>
              <a:t>Escribe un programa que implemente y utilice una función para determinar si un número es positivo o negativo. Lee un número entero por teclado e imprime por pantalla si el número leído es positivo o negativo haciendo uso de la función definida</a:t>
            </a:r>
            <a:r>
              <a:rPr lang="es-PE" sz="2400" dirty="0" smtClean="0"/>
              <a:t>.</a:t>
            </a:r>
          </a:p>
          <a:p>
            <a:pPr marL="457200" indent="-457200" algn="just">
              <a:buFont typeface="+mj-lt"/>
              <a:buAutoNum type="alphaUcPeriod"/>
            </a:pPr>
            <a:endParaRPr lang="es-PE" sz="2400" dirty="0" smtClean="0"/>
          </a:p>
          <a:p>
            <a:pPr marL="457200" indent="-457200" algn="just">
              <a:buFont typeface="+mj-lt"/>
              <a:buAutoNum type="alphaUcPeriod"/>
            </a:pPr>
            <a:r>
              <a:rPr lang="es-PE" sz="2400" dirty="0" smtClean="0"/>
              <a:t>Realizar una función llamada Promedio, que calcula </a:t>
            </a:r>
            <a:r>
              <a:rPr lang="es-PE" sz="2400" dirty="0"/>
              <a:t>el </a:t>
            </a:r>
            <a:r>
              <a:rPr lang="es-PE" sz="2400" dirty="0" smtClean="0"/>
              <a:t>promedio de tres </a:t>
            </a:r>
            <a:r>
              <a:rPr lang="es-PE" sz="2400" dirty="0"/>
              <a:t>números </a:t>
            </a:r>
            <a:r>
              <a:rPr lang="es-PE" sz="2400" dirty="0" smtClean="0"/>
              <a:t>enteros y retorna el resultado en un número real.</a:t>
            </a:r>
          </a:p>
        </p:txBody>
      </p:sp>
    </p:spTree>
    <p:extLst>
      <p:ext uri="{BB962C8B-B14F-4D97-AF65-F5344CB8AC3E}">
        <p14:creationId xmlns:p14="http://schemas.microsoft.com/office/powerpoint/2010/main" val="2939588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PE" dirty="0" smtClean="0"/>
              <a:t>A.-</a:t>
            </a:r>
            <a:endParaRPr lang="es-PE" dirty="0"/>
          </a:p>
        </p:txBody>
      </p:sp>
      <p:pic>
        <p:nvPicPr>
          <p:cNvPr id="5" name="Imagen 4"/>
          <p:cNvPicPr>
            <a:picLocks noChangeAspect="1"/>
          </p:cNvPicPr>
          <p:nvPr/>
        </p:nvPicPr>
        <p:blipFill>
          <a:blip r:embed="rId2"/>
          <a:stretch>
            <a:fillRect/>
          </a:stretch>
        </p:blipFill>
        <p:spPr>
          <a:xfrm>
            <a:off x="1815549" y="1368018"/>
            <a:ext cx="6133832" cy="4841051"/>
          </a:xfrm>
          <a:prstGeom prst="rect">
            <a:avLst/>
          </a:prstGeom>
        </p:spPr>
      </p:pic>
    </p:spTree>
    <p:extLst>
      <p:ext uri="{BB962C8B-B14F-4D97-AF65-F5344CB8AC3E}">
        <p14:creationId xmlns:p14="http://schemas.microsoft.com/office/powerpoint/2010/main" val="3683273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es-PE" sz="2800" u="sng" dirty="0" smtClean="0"/>
              <a:t>Programas utilizando estructura repetitiva</a:t>
            </a:r>
            <a:endParaRPr lang="es-PE" sz="2800" u="sng" dirty="0"/>
          </a:p>
        </p:txBody>
      </p:sp>
      <p:sp>
        <p:nvSpPr>
          <p:cNvPr id="4" name="Marcador de contenido 3"/>
          <p:cNvSpPr>
            <a:spLocks noGrp="1"/>
          </p:cNvSpPr>
          <p:nvPr>
            <p:ph idx="1"/>
          </p:nvPr>
        </p:nvSpPr>
        <p:spPr/>
        <p:txBody>
          <a:bodyPr>
            <a:noAutofit/>
          </a:bodyPr>
          <a:lstStyle/>
          <a:p>
            <a:pPr marL="0" indent="0" algn="just">
              <a:lnSpc>
                <a:spcPct val="120000"/>
              </a:lnSpc>
              <a:buNone/>
            </a:pPr>
            <a:r>
              <a:rPr lang="es-PE" sz="2200" b="1" dirty="0" smtClean="0"/>
              <a:t>1.- </a:t>
            </a:r>
            <a:r>
              <a:rPr lang="es-PE" sz="2200" dirty="0" smtClean="0"/>
              <a:t>Realice un programa que muestre y sume los números múltiplos de 7 que existen en la serie de 158 a 362, utilizando while y for.</a:t>
            </a:r>
          </a:p>
          <a:p>
            <a:pPr marL="0" indent="0" algn="just">
              <a:lnSpc>
                <a:spcPct val="120000"/>
              </a:lnSpc>
              <a:buNone/>
            </a:pPr>
            <a:r>
              <a:rPr lang="es-PE" sz="2200" b="1" dirty="0" smtClean="0"/>
              <a:t>2.- </a:t>
            </a:r>
            <a:r>
              <a:rPr lang="es-PE" sz="2200" dirty="0" smtClean="0"/>
              <a:t>Realice un programa que muestre y sume la siguiente serie, donde N es un número entero ingresado por teclado:</a:t>
            </a:r>
          </a:p>
          <a:p>
            <a:pPr marL="0" indent="0" algn="just">
              <a:lnSpc>
                <a:spcPct val="120000"/>
              </a:lnSpc>
              <a:buNone/>
            </a:pPr>
            <a:endParaRPr lang="es-PE" sz="2200" dirty="0"/>
          </a:p>
          <a:p>
            <a:pPr marL="0" indent="0" algn="just">
              <a:lnSpc>
                <a:spcPct val="120000"/>
              </a:lnSpc>
              <a:buNone/>
            </a:pPr>
            <a:endParaRPr lang="es-PE" sz="2200" dirty="0" smtClean="0"/>
          </a:p>
          <a:p>
            <a:pPr marL="0" indent="0" algn="just">
              <a:lnSpc>
                <a:spcPct val="120000"/>
              </a:lnSpc>
              <a:buNone/>
            </a:pPr>
            <a:r>
              <a:rPr lang="es-PE" sz="2200" b="1" dirty="0" smtClean="0"/>
              <a:t>3.- </a:t>
            </a:r>
            <a:r>
              <a:rPr lang="es-PE" sz="2200" dirty="0"/>
              <a:t>Realice un programa que muestre y sume la siguiente serie, donde N es un número entero ingresado por teclado:</a:t>
            </a:r>
          </a:p>
          <a:p>
            <a:pPr marL="0" indent="0" algn="just">
              <a:lnSpc>
                <a:spcPct val="120000"/>
              </a:lnSpc>
              <a:buNone/>
            </a:pPr>
            <a:r>
              <a:rPr lang="es-PE" sz="2200" dirty="0"/>
              <a:t>	</a:t>
            </a:r>
          </a:p>
          <a:p>
            <a:pPr marL="0" indent="0" algn="just">
              <a:lnSpc>
                <a:spcPct val="120000"/>
              </a:lnSpc>
              <a:buNone/>
            </a:pPr>
            <a:endParaRPr lang="es-PE" sz="2200" dirty="0" smtClean="0"/>
          </a:p>
          <a:p>
            <a:pPr marL="0" indent="0" algn="just">
              <a:lnSpc>
                <a:spcPct val="120000"/>
              </a:lnSpc>
              <a:buNone/>
            </a:pPr>
            <a:r>
              <a:rPr lang="es-PE" sz="2200" dirty="0"/>
              <a:t>	</a:t>
            </a:r>
          </a:p>
          <a:p>
            <a:pPr marL="457177" lvl="1" indent="0" algn="just">
              <a:lnSpc>
                <a:spcPct val="120000"/>
              </a:lnSpc>
              <a:buNone/>
            </a:pPr>
            <a:endParaRPr lang="es-PE" sz="2200" dirty="0"/>
          </a:p>
        </p:txBody>
      </p:sp>
      <p:pic>
        <p:nvPicPr>
          <p:cNvPr id="2" name="Imagen 1"/>
          <p:cNvPicPr>
            <a:picLocks noChangeAspect="1"/>
          </p:cNvPicPr>
          <p:nvPr/>
        </p:nvPicPr>
        <p:blipFill>
          <a:blip r:embed="rId3"/>
          <a:stretch>
            <a:fillRect/>
          </a:stretch>
        </p:blipFill>
        <p:spPr>
          <a:xfrm>
            <a:off x="3499363" y="3772977"/>
            <a:ext cx="3786342" cy="781098"/>
          </a:xfrm>
          <a:prstGeom prst="rect">
            <a:avLst/>
          </a:prstGeom>
        </p:spPr>
      </p:pic>
      <p:pic>
        <p:nvPicPr>
          <p:cNvPr id="5" name="Imagen 4"/>
          <p:cNvPicPr>
            <a:picLocks noChangeAspect="1"/>
          </p:cNvPicPr>
          <p:nvPr/>
        </p:nvPicPr>
        <p:blipFill>
          <a:blip r:embed="rId4"/>
          <a:stretch>
            <a:fillRect/>
          </a:stretch>
        </p:blipFill>
        <p:spPr>
          <a:xfrm>
            <a:off x="3304408" y="5664368"/>
            <a:ext cx="4467992" cy="512595"/>
          </a:xfrm>
          <a:prstGeom prst="rect">
            <a:avLst/>
          </a:prstGeom>
        </p:spPr>
      </p:pic>
    </p:spTree>
    <p:extLst>
      <p:ext uri="{BB962C8B-B14F-4D97-AF65-F5344CB8AC3E}">
        <p14:creationId xmlns:p14="http://schemas.microsoft.com/office/powerpoint/2010/main" val="3379631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PE" dirty="0" smtClean="0"/>
              <a:t>B.-</a:t>
            </a:r>
            <a:endParaRPr lang="es-PE" dirty="0"/>
          </a:p>
        </p:txBody>
      </p:sp>
      <p:pic>
        <p:nvPicPr>
          <p:cNvPr id="2" name="Imagen 1"/>
          <p:cNvPicPr>
            <a:picLocks noChangeAspect="1"/>
          </p:cNvPicPr>
          <p:nvPr/>
        </p:nvPicPr>
        <p:blipFill>
          <a:blip r:embed="rId2"/>
          <a:stretch>
            <a:fillRect/>
          </a:stretch>
        </p:blipFill>
        <p:spPr>
          <a:xfrm>
            <a:off x="1815549" y="1690692"/>
            <a:ext cx="8272348" cy="4406114"/>
          </a:xfrm>
          <a:prstGeom prst="rect">
            <a:avLst/>
          </a:prstGeom>
        </p:spPr>
      </p:pic>
    </p:spTree>
    <p:extLst>
      <p:ext uri="{BB962C8B-B14F-4D97-AF65-F5344CB8AC3E}">
        <p14:creationId xmlns:p14="http://schemas.microsoft.com/office/powerpoint/2010/main" val="10747467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gray">
          <a:xfrm>
            <a:off x="3957474" y="3329321"/>
            <a:ext cx="7099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4000" b="1" dirty="0" smtClean="0">
                <a:solidFill>
                  <a:srgbClr val="000000"/>
                </a:solidFill>
                <a:latin typeface="Century Gothic" panose="020B0502020202020204" pitchFamily="34" charset="0"/>
              </a:rPr>
              <a:t>Procedimiento</a:t>
            </a:r>
            <a:endParaRPr lang="es-PE" sz="4000" b="1" dirty="0">
              <a:solidFill>
                <a:srgbClr val="000000"/>
              </a:solidFill>
              <a:latin typeface="Century Gothic" panose="020B0502020202020204" pitchFamily="34" charset="0"/>
            </a:endParaRPr>
          </a:p>
        </p:txBody>
      </p:sp>
      <p:grpSp>
        <p:nvGrpSpPr>
          <p:cNvPr id="8" name="Group 56"/>
          <p:cNvGrpSpPr>
            <a:grpSpLocks/>
          </p:cNvGrpSpPr>
          <p:nvPr/>
        </p:nvGrpSpPr>
        <p:grpSpPr bwMode="auto">
          <a:xfrm>
            <a:off x="2625746" y="3148218"/>
            <a:ext cx="1031278" cy="1072871"/>
            <a:chOff x="1422" y="1278"/>
            <a:chExt cx="254" cy="296"/>
          </a:xfrm>
        </p:grpSpPr>
        <p:pic>
          <p:nvPicPr>
            <p:cNvPr id="10"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59"/>
            <p:cNvSpPr>
              <a:spLocks noChangeArrowheads="1"/>
            </p:cNvSpPr>
            <p:nvPr/>
          </p:nvSpPr>
          <p:spPr bwMode="gray">
            <a:xfrm flipH="1">
              <a:off x="1422" y="1282"/>
              <a:ext cx="254" cy="254"/>
            </a:xfrm>
            <a:prstGeom prst="ellipse">
              <a:avLst/>
            </a:prstGeom>
            <a:solidFill>
              <a:srgbClr val="00B0F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dirty="0">
                <a:solidFill>
                  <a:srgbClr val="00B050"/>
                </a:solidFill>
              </a:endParaRPr>
            </a:p>
          </p:txBody>
        </p:sp>
        <p:pic>
          <p:nvPicPr>
            <p:cNvPr id="13" name="Picture 6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 Box 61"/>
          <p:cNvSpPr txBox="1">
            <a:spLocks noChangeArrowheads="1"/>
          </p:cNvSpPr>
          <p:nvPr/>
        </p:nvSpPr>
        <p:spPr bwMode="gray">
          <a:xfrm>
            <a:off x="2893716" y="3206211"/>
            <a:ext cx="497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4800" b="1" dirty="0">
                <a:solidFill>
                  <a:srgbClr val="FFFFFF"/>
                </a:solidFill>
              </a:rPr>
              <a:t>4</a:t>
            </a:r>
          </a:p>
        </p:txBody>
      </p:sp>
    </p:spTree>
    <p:extLst>
      <p:ext uri="{BB962C8B-B14F-4D97-AF65-F5344CB8AC3E}">
        <p14:creationId xmlns:p14="http://schemas.microsoft.com/office/powerpoint/2010/main" val="91500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p:txBody>
          <a:bodyPr>
            <a:normAutofit/>
          </a:bodyPr>
          <a:lstStyle/>
          <a:p>
            <a:r>
              <a:rPr lang="es-ES" altLang="es-PE" sz="4000" b="1" dirty="0" smtClean="0"/>
              <a:t>¿Qué son los procedimientos?</a:t>
            </a:r>
            <a:endParaRPr lang="es-ES" altLang="es-PE" sz="4000" b="1" dirty="0"/>
          </a:p>
        </p:txBody>
      </p:sp>
      <p:sp>
        <p:nvSpPr>
          <p:cNvPr id="3" name="Marcador de contenido 2"/>
          <p:cNvSpPr>
            <a:spLocks noGrp="1"/>
          </p:cNvSpPr>
          <p:nvPr>
            <p:ph sz="half" idx="1"/>
          </p:nvPr>
        </p:nvSpPr>
        <p:spPr>
          <a:xfrm>
            <a:off x="838200" y="1825625"/>
            <a:ext cx="5946058" cy="4351338"/>
          </a:xfrm>
        </p:spPr>
        <p:txBody>
          <a:bodyPr>
            <a:normAutofit/>
          </a:bodyPr>
          <a:lstStyle/>
          <a:p>
            <a:pPr marL="0" indent="0" algn="just">
              <a:buNone/>
            </a:pPr>
            <a:r>
              <a:rPr lang="es-PE" sz="2400" dirty="0"/>
              <a:t>Aunque las funciones son herramientas de programación muy útiles para la resolución de problemas, su alcance está muy limitado. </a:t>
            </a:r>
            <a:endParaRPr lang="es-PE" sz="2400" dirty="0" smtClean="0"/>
          </a:p>
          <a:p>
            <a:pPr marL="0" indent="0" algn="just">
              <a:buNone/>
            </a:pPr>
            <a:r>
              <a:rPr lang="es-PE" sz="2400" dirty="0" smtClean="0"/>
              <a:t>Con </a:t>
            </a:r>
            <a:r>
              <a:rPr lang="es-PE" sz="2400" dirty="0"/>
              <a:t>frecuencia se requieren subprogramas que calculen varios resultados en lugar de uno solo. En estas situaciones la función no es apropiada y se necesita disponer del otro tipo de subprograma: el procedimiento o subrutina</a:t>
            </a:r>
            <a:r>
              <a:rPr lang="es-PE" sz="2400" dirty="0" smtClean="0"/>
              <a:t>.</a:t>
            </a:r>
          </a:p>
          <a:p>
            <a:pPr algn="l"/>
            <a:endParaRPr lang="es-PE" sz="2400" dirty="0"/>
          </a:p>
        </p:txBody>
      </p:sp>
      <p:pic>
        <p:nvPicPr>
          <p:cNvPr id="5" name="Picture 2" descr="http://4.bp.blogspot.com/-IzcyPgW8iGE/UknIalrSwgI/AAAAAAAACMQ/8dHSh9jc3RE/s400/manual-de-procesos-y-funcio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114" y="2418735"/>
            <a:ext cx="4139686" cy="280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964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 altLang="es-PE" sz="4000" b="1" dirty="0" smtClean="0"/>
              <a:t>¿Qué </a:t>
            </a:r>
            <a:r>
              <a:rPr lang="es-ES" altLang="es-PE" sz="4000" b="1" dirty="0"/>
              <a:t>son los </a:t>
            </a:r>
            <a:r>
              <a:rPr lang="es-ES" altLang="es-PE" sz="4000" b="1" dirty="0" smtClean="0"/>
              <a:t>procedimientos?</a:t>
            </a:r>
            <a:endParaRPr lang="es-PE" sz="4000" b="1" dirty="0"/>
          </a:p>
        </p:txBody>
      </p:sp>
      <p:sp>
        <p:nvSpPr>
          <p:cNvPr id="3" name="Marcador de contenido 2"/>
          <p:cNvSpPr>
            <a:spLocks noGrp="1"/>
          </p:cNvSpPr>
          <p:nvPr>
            <p:ph idx="1"/>
          </p:nvPr>
        </p:nvSpPr>
        <p:spPr/>
        <p:txBody>
          <a:bodyPr>
            <a:normAutofit/>
          </a:bodyPr>
          <a:lstStyle/>
          <a:p>
            <a:pPr algn="just"/>
            <a:r>
              <a:rPr lang="es-PE" sz="2400" dirty="0"/>
              <a:t>Un procedimiento o subrutina es un </a:t>
            </a:r>
            <a:r>
              <a:rPr lang="es-PE" sz="2400" u="sng" dirty="0"/>
              <a:t>subprograma</a:t>
            </a:r>
            <a:r>
              <a:rPr lang="es-PE" sz="2400" dirty="0"/>
              <a:t> que ejecuta un proceso específico.</a:t>
            </a:r>
          </a:p>
          <a:p>
            <a:pPr algn="just"/>
            <a:r>
              <a:rPr lang="es-PE" sz="2400" dirty="0"/>
              <a:t>Cuando se invoca el procedimiento, los pasos que lo definen se ejecutan y a continuación se devuelve el control al programa que le llamó. </a:t>
            </a:r>
          </a:p>
        </p:txBody>
      </p:sp>
      <p:pic>
        <p:nvPicPr>
          <p:cNvPr id="6" name="Marcador de contenido 5"/>
          <p:cNvPicPr>
            <a:picLocks noGrp="1" noChangeAspect="1"/>
          </p:cNvPicPr>
          <p:nvPr>
            <p:ph sz="half" idx="4294967295"/>
          </p:nvPr>
        </p:nvPicPr>
        <p:blipFill>
          <a:blip r:embed="rId2"/>
          <a:stretch>
            <a:fillRect/>
          </a:stretch>
        </p:blipFill>
        <p:spPr>
          <a:xfrm>
            <a:off x="3686821" y="3588582"/>
            <a:ext cx="4797177" cy="2897201"/>
          </a:xfrm>
          <a:prstGeom prst="rect">
            <a:avLst/>
          </a:prstGeom>
        </p:spPr>
      </p:pic>
    </p:spTree>
    <p:extLst>
      <p:ext uri="{BB962C8B-B14F-4D97-AF65-F5344CB8AC3E}">
        <p14:creationId xmlns:p14="http://schemas.microsoft.com/office/powerpoint/2010/main" val="2688232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63552" y="260648"/>
            <a:ext cx="8136904" cy="1143000"/>
          </a:xfrm>
        </p:spPr>
        <p:txBody>
          <a:bodyPr>
            <a:normAutofit/>
          </a:bodyPr>
          <a:lstStyle/>
          <a:p>
            <a:r>
              <a:rPr lang="es-ES" sz="4000" b="1" dirty="0" smtClean="0"/>
              <a:t>Sintaxis:</a:t>
            </a:r>
            <a:endParaRPr lang="es-PE" sz="4000" b="1" dirty="0"/>
          </a:p>
        </p:txBody>
      </p:sp>
      <p:sp>
        <p:nvSpPr>
          <p:cNvPr id="6" name="Marcador de contenido 5"/>
          <p:cNvSpPr>
            <a:spLocks noGrp="1"/>
          </p:cNvSpPr>
          <p:nvPr>
            <p:ph idx="1"/>
          </p:nvPr>
        </p:nvSpPr>
        <p:spPr>
          <a:xfrm>
            <a:off x="855406" y="1403648"/>
            <a:ext cx="10958051" cy="4746429"/>
          </a:xfrm>
        </p:spPr>
        <p:txBody>
          <a:bodyPr>
            <a:noAutofit/>
          </a:bodyPr>
          <a:lstStyle/>
          <a:p>
            <a:pPr marL="0" indent="0">
              <a:spcBef>
                <a:spcPts val="0"/>
              </a:spcBef>
              <a:buNone/>
            </a:pPr>
            <a:endParaRPr lang="es-ES" sz="2000" dirty="0" smtClean="0">
              <a:solidFill>
                <a:srgbClr val="00B0F0"/>
              </a:solidFill>
              <a:latin typeface="Consolas" panose="020B0609020204030204" pitchFamily="49" charset="0"/>
            </a:endParaRPr>
          </a:p>
          <a:p>
            <a:pPr marL="0" indent="0">
              <a:spcBef>
                <a:spcPts val="0"/>
              </a:spcBef>
              <a:buNone/>
            </a:pPr>
            <a:r>
              <a:rPr lang="es-ES" sz="2000" dirty="0" smtClean="0">
                <a:solidFill>
                  <a:srgbClr val="00B0F0"/>
                </a:solidFill>
                <a:latin typeface="Consolas" panose="020B0609020204030204" pitchFamily="49" charset="0"/>
              </a:rPr>
              <a:t>//</a:t>
            </a:r>
            <a:r>
              <a:rPr lang="es-ES" sz="2000" dirty="0">
                <a:solidFill>
                  <a:srgbClr val="00B0F0"/>
                </a:solidFill>
                <a:latin typeface="Consolas" panose="020B0609020204030204" pitchFamily="49" charset="0"/>
              </a:rPr>
              <a:t>Prototipo o Declaración </a:t>
            </a:r>
            <a:r>
              <a:rPr lang="es-ES" sz="2000" dirty="0" smtClean="0">
                <a:solidFill>
                  <a:srgbClr val="00B0F0"/>
                </a:solidFill>
                <a:latin typeface="Consolas" panose="020B0609020204030204" pitchFamily="49" charset="0"/>
              </a:rPr>
              <a:t>del procedimiento</a:t>
            </a:r>
            <a:endParaRPr lang="es-ES" sz="2000" dirty="0">
              <a:solidFill>
                <a:srgbClr val="00B0F0"/>
              </a:solidFill>
              <a:latin typeface="Consolas" panose="020B0609020204030204" pitchFamily="49" charset="0"/>
            </a:endParaRPr>
          </a:p>
          <a:p>
            <a:pPr marL="0" indent="0">
              <a:spcBef>
                <a:spcPts val="0"/>
              </a:spcBef>
              <a:buNone/>
            </a:pPr>
            <a:r>
              <a:rPr lang="es-PE" sz="2000" b="1" dirty="0" smtClean="0">
                <a:latin typeface="Consolas" panose="020B0609020204030204" pitchFamily="49" charset="0"/>
              </a:rPr>
              <a:t>void</a:t>
            </a:r>
            <a:r>
              <a:rPr lang="es-PE" sz="2000" dirty="0" smtClean="0">
                <a:latin typeface="Consolas" panose="020B0609020204030204" pitchFamily="49" charset="0"/>
              </a:rPr>
              <a:t>  </a:t>
            </a:r>
            <a:r>
              <a:rPr lang="es-PE" sz="2000" dirty="0" err="1" smtClean="0">
                <a:latin typeface="Consolas" panose="020B0609020204030204" pitchFamily="49" charset="0"/>
              </a:rPr>
              <a:t>nombre_procedimiento</a:t>
            </a:r>
            <a:r>
              <a:rPr lang="es-PE" sz="2000" dirty="0" smtClean="0">
                <a:latin typeface="Consolas" panose="020B0609020204030204" pitchFamily="49" charset="0"/>
              </a:rPr>
              <a:t> </a:t>
            </a:r>
            <a:r>
              <a:rPr lang="es-PE" sz="2000" b="1" dirty="0">
                <a:solidFill>
                  <a:srgbClr val="FF0000"/>
                </a:solidFill>
                <a:latin typeface="Consolas" panose="020B0609020204030204" pitchFamily="49" charset="0"/>
              </a:rPr>
              <a:t>(</a:t>
            </a:r>
            <a:r>
              <a:rPr lang="es-PE" sz="2000" b="1" dirty="0">
                <a:latin typeface="Consolas" panose="020B0609020204030204" pitchFamily="49" charset="0"/>
              </a:rPr>
              <a:t>lista_de_parámetros</a:t>
            </a:r>
            <a:r>
              <a:rPr lang="es-PE" sz="2000" b="1" dirty="0">
                <a:solidFill>
                  <a:srgbClr val="FF0000"/>
                </a:solidFill>
                <a:latin typeface="Consolas" panose="020B0609020204030204" pitchFamily="49" charset="0"/>
              </a:rPr>
              <a:t>);</a:t>
            </a:r>
          </a:p>
          <a:p>
            <a:pPr marL="0" indent="0">
              <a:spcBef>
                <a:spcPts val="0"/>
              </a:spcBef>
              <a:buNone/>
            </a:pPr>
            <a:endParaRPr lang="es-ES" sz="2000" dirty="0">
              <a:solidFill>
                <a:srgbClr val="00B0F0"/>
              </a:solidFill>
              <a:latin typeface="Consolas" panose="020B0609020204030204" pitchFamily="49" charset="0"/>
            </a:endParaRPr>
          </a:p>
          <a:p>
            <a:pPr marL="0" indent="0">
              <a:spcBef>
                <a:spcPts val="0"/>
              </a:spcBef>
              <a:buNone/>
            </a:pPr>
            <a:endParaRPr lang="es-ES" sz="2000" dirty="0" smtClean="0">
              <a:solidFill>
                <a:srgbClr val="00B0F0"/>
              </a:solidFill>
              <a:latin typeface="Consolas" panose="020B0609020204030204" pitchFamily="49" charset="0"/>
            </a:endParaRPr>
          </a:p>
          <a:p>
            <a:pPr marL="0" indent="0">
              <a:spcBef>
                <a:spcPts val="0"/>
              </a:spcBef>
              <a:buNone/>
            </a:pPr>
            <a:r>
              <a:rPr lang="es-ES" sz="2000" dirty="0" smtClean="0">
                <a:solidFill>
                  <a:srgbClr val="00B0F0"/>
                </a:solidFill>
                <a:latin typeface="Consolas" panose="020B0609020204030204" pitchFamily="49" charset="0"/>
              </a:rPr>
              <a:t>//</a:t>
            </a:r>
            <a:r>
              <a:rPr lang="es-ES" sz="2000" dirty="0">
                <a:solidFill>
                  <a:srgbClr val="00B0F0"/>
                </a:solidFill>
                <a:latin typeface="Consolas" panose="020B0609020204030204" pitchFamily="49" charset="0"/>
              </a:rPr>
              <a:t>Definición</a:t>
            </a:r>
            <a:endParaRPr lang="es-PE" sz="2000" dirty="0">
              <a:solidFill>
                <a:srgbClr val="00B0F0"/>
              </a:solidFill>
              <a:latin typeface="Consolas" panose="020B0609020204030204" pitchFamily="49" charset="0"/>
            </a:endParaRPr>
          </a:p>
          <a:p>
            <a:pPr marL="0" indent="0">
              <a:spcBef>
                <a:spcPts val="0"/>
              </a:spcBef>
              <a:buNone/>
            </a:pPr>
            <a:r>
              <a:rPr lang="es-PE" sz="2000" b="1" dirty="0" smtClean="0">
                <a:latin typeface="Consolas" panose="020B0609020204030204" pitchFamily="49" charset="0"/>
              </a:rPr>
              <a:t>void</a:t>
            </a:r>
            <a:r>
              <a:rPr lang="es-PE" sz="2000" dirty="0" smtClean="0">
                <a:latin typeface="Consolas" panose="020B0609020204030204" pitchFamily="49" charset="0"/>
              </a:rPr>
              <a:t>  </a:t>
            </a:r>
            <a:r>
              <a:rPr lang="es-PE" sz="2000" dirty="0" err="1" smtClean="0">
                <a:latin typeface="Consolas" panose="020B0609020204030204" pitchFamily="49" charset="0"/>
              </a:rPr>
              <a:t>nombre_procedimiento</a:t>
            </a:r>
            <a:r>
              <a:rPr lang="es-PE" sz="2000" dirty="0" smtClean="0">
                <a:latin typeface="Consolas" panose="020B0609020204030204" pitchFamily="49" charset="0"/>
              </a:rPr>
              <a:t> </a:t>
            </a:r>
            <a:r>
              <a:rPr lang="es-PE" sz="2000" b="1" dirty="0">
                <a:solidFill>
                  <a:srgbClr val="FF0000"/>
                </a:solidFill>
                <a:latin typeface="Consolas" panose="020B0609020204030204" pitchFamily="49" charset="0"/>
              </a:rPr>
              <a:t>(</a:t>
            </a:r>
            <a:r>
              <a:rPr lang="es-PE" sz="2000" b="1" dirty="0">
                <a:latin typeface="Consolas" panose="020B0609020204030204" pitchFamily="49" charset="0"/>
              </a:rPr>
              <a:t>lista_de_parámetros</a:t>
            </a:r>
            <a:r>
              <a:rPr lang="es-PE" sz="2000" b="1" dirty="0">
                <a:solidFill>
                  <a:srgbClr val="FF0000"/>
                </a:solidFill>
                <a:latin typeface="Consolas" panose="020B0609020204030204" pitchFamily="49" charset="0"/>
              </a:rPr>
              <a:t>)</a:t>
            </a:r>
          </a:p>
          <a:p>
            <a:pPr marL="0" indent="0">
              <a:spcBef>
                <a:spcPts val="0"/>
              </a:spcBef>
              <a:buNone/>
            </a:pPr>
            <a:r>
              <a:rPr lang="es-ES" sz="2000" b="1" dirty="0">
                <a:solidFill>
                  <a:srgbClr val="FF0000"/>
                </a:solidFill>
                <a:latin typeface="Consolas" panose="020B0609020204030204" pitchFamily="49" charset="0"/>
              </a:rPr>
              <a:t>{</a:t>
            </a:r>
          </a:p>
          <a:p>
            <a:pPr marL="0" indent="0">
              <a:spcBef>
                <a:spcPts val="0"/>
              </a:spcBef>
              <a:buNone/>
            </a:pPr>
            <a:r>
              <a:rPr lang="es-ES" sz="2000" b="1" dirty="0">
                <a:solidFill>
                  <a:srgbClr val="FF0000"/>
                </a:solidFill>
                <a:latin typeface="Consolas" panose="020B0609020204030204" pitchFamily="49" charset="0"/>
              </a:rPr>
              <a:t>	</a:t>
            </a:r>
            <a:r>
              <a:rPr lang="es-ES" sz="2000" dirty="0" smtClean="0">
                <a:latin typeface="Consolas" panose="020B0609020204030204" pitchFamily="49" charset="0"/>
              </a:rPr>
              <a:t>sentencias del procedimiento (sin valor de retorno)</a:t>
            </a:r>
            <a:endParaRPr lang="es-ES" sz="2000" dirty="0">
              <a:latin typeface="Consolas" panose="020B0609020204030204" pitchFamily="49" charset="0"/>
            </a:endParaRPr>
          </a:p>
          <a:p>
            <a:pPr marL="0" indent="0">
              <a:spcBef>
                <a:spcPts val="0"/>
              </a:spcBef>
              <a:buNone/>
            </a:pPr>
            <a:r>
              <a:rPr lang="es-ES" sz="2000" b="1" dirty="0" smtClean="0">
                <a:solidFill>
                  <a:srgbClr val="FF0000"/>
                </a:solidFill>
                <a:latin typeface="Consolas" panose="020B0609020204030204" pitchFamily="49" charset="0"/>
              </a:rPr>
              <a:t>}</a:t>
            </a:r>
            <a:endParaRPr lang="es-ES" sz="2000" b="1" dirty="0">
              <a:solidFill>
                <a:srgbClr val="FF0000"/>
              </a:solidFill>
              <a:latin typeface="Consolas" panose="020B0609020204030204" pitchFamily="49" charset="0"/>
            </a:endParaRPr>
          </a:p>
          <a:p>
            <a:pPr marL="0" indent="0">
              <a:buNone/>
            </a:pPr>
            <a:endParaRPr lang="es-ES" sz="2000" b="1" dirty="0" smtClean="0">
              <a:solidFill>
                <a:srgbClr val="FF0000"/>
              </a:solidFill>
            </a:endParaRPr>
          </a:p>
          <a:p>
            <a:pPr marL="0" indent="0">
              <a:buNone/>
            </a:pPr>
            <a:endParaRPr lang="es-ES" sz="2000" b="1" dirty="0">
              <a:solidFill>
                <a:srgbClr val="FF0000"/>
              </a:solidFill>
            </a:endParaRPr>
          </a:p>
          <a:p>
            <a:pPr marL="0" indent="0">
              <a:buNone/>
            </a:pPr>
            <a:r>
              <a:rPr lang="es-ES" sz="2000" b="1" u="sng" dirty="0" smtClean="0"/>
              <a:t>Nota:</a:t>
            </a:r>
            <a:endParaRPr lang="es-ES" sz="2000" b="1" u="sng" dirty="0"/>
          </a:p>
          <a:p>
            <a:pPr marL="0" indent="0" algn="just">
              <a:buNone/>
            </a:pPr>
            <a:r>
              <a:rPr lang="es-ES" sz="2000" dirty="0" smtClean="0"/>
              <a:t>Si el procedimiento o la función se define sobre el programa principal, no es necesaria su declaración o prototipo. </a:t>
            </a:r>
            <a:endParaRPr lang="es-ES" sz="2000" dirty="0"/>
          </a:p>
        </p:txBody>
      </p:sp>
      <p:sp>
        <p:nvSpPr>
          <p:cNvPr id="5" name="Rectángulo redondeado 4"/>
          <p:cNvSpPr/>
          <p:nvPr/>
        </p:nvSpPr>
        <p:spPr>
          <a:xfrm>
            <a:off x="5862368" y="3556061"/>
            <a:ext cx="3163646" cy="441601"/>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57445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t>Ejemplo</a:t>
            </a:r>
            <a:endParaRPr lang="es-PE" sz="4000" b="1" dirty="0"/>
          </a:p>
        </p:txBody>
      </p:sp>
      <p:sp>
        <p:nvSpPr>
          <p:cNvPr id="3" name="Marcador de contenido 2"/>
          <p:cNvSpPr>
            <a:spLocks noGrp="1"/>
          </p:cNvSpPr>
          <p:nvPr>
            <p:ph idx="1"/>
          </p:nvPr>
        </p:nvSpPr>
        <p:spPr/>
        <p:txBody>
          <a:bodyPr>
            <a:normAutofit/>
          </a:bodyPr>
          <a:lstStyle/>
          <a:p>
            <a:pPr algn="just"/>
            <a:r>
              <a:rPr lang="es-PE" sz="2400" dirty="0"/>
              <a:t>Elaborar un procedimiento que reciba como parámetro una </a:t>
            </a:r>
            <a:r>
              <a:rPr lang="es-PE" sz="2400" dirty="0" smtClean="0"/>
              <a:t>nota (número entero) </a:t>
            </a:r>
            <a:r>
              <a:rPr lang="es-PE" sz="2400" dirty="0"/>
              <a:t>y verifique si la nota es correcta; de ser así también indique si es aprobada o desaprobada. Luego escribir el programa principal que invoque a este procedimiento. </a:t>
            </a:r>
          </a:p>
        </p:txBody>
      </p:sp>
      <p:pic>
        <p:nvPicPr>
          <p:cNvPr id="2050" name="Picture 2" descr="http://static1.squarespace.com/static/5446a2ade4b04d551694e861/55560b0ce4b017690866f428/55560b0ee4b017690866f43a/1431702294147/GeneticaDeAprobadosYSuspensos_317533_destacada.jpg?format=2500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1075" y="3706522"/>
            <a:ext cx="2264938" cy="23549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sultado de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350" y="3765913"/>
            <a:ext cx="3514725"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919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745226" y="620054"/>
            <a:ext cx="2979174" cy="369332"/>
          </a:xfrm>
          <a:prstGeom prst="rect">
            <a:avLst/>
          </a:prstGeom>
          <a:noFill/>
        </p:spPr>
        <p:txBody>
          <a:bodyPr wrap="square" rtlCol="0">
            <a:spAutoFit/>
          </a:bodyPr>
          <a:lstStyle/>
          <a:p>
            <a:pPr algn="ctr"/>
            <a:r>
              <a:rPr lang="es-PE" b="1" u="sng" dirty="0" smtClean="0">
                <a:latin typeface="Century Gothic" panose="020B0502020202020204" pitchFamily="34" charset="0"/>
              </a:rPr>
              <a:t>Con prototipo </a:t>
            </a:r>
            <a:endParaRPr lang="es-PE" b="1" u="sng" dirty="0">
              <a:latin typeface="Century Gothic" panose="020B0502020202020204" pitchFamily="34" charset="0"/>
            </a:endParaRPr>
          </a:p>
        </p:txBody>
      </p:sp>
      <p:sp>
        <p:nvSpPr>
          <p:cNvPr id="5" name="CuadroTexto 4"/>
          <p:cNvSpPr txBox="1"/>
          <p:nvPr/>
        </p:nvSpPr>
        <p:spPr>
          <a:xfrm>
            <a:off x="7592177" y="582872"/>
            <a:ext cx="2979174" cy="369332"/>
          </a:xfrm>
          <a:prstGeom prst="rect">
            <a:avLst/>
          </a:prstGeom>
          <a:noFill/>
        </p:spPr>
        <p:txBody>
          <a:bodyPr wrap="square" rtlCol="0">
            <a:spAutoFit/>
          </a:bodyPr>
          <a:lstStyle/>
          <a:p>
            <a:pPr algn="ctr"/>
            <a:r>
              <a:rPr lang="es-PE" b="1" u="sng" dirty="0" smtClean="0">
                <a:latin typeface="Century Gothic" panose="020B0502020202020204" pitchFamily="34" charset="0"/>
              </a:rPr>
              <a:t>Sin prototipo </a:t>
            </a:r>
            <a:endParaRPr lang="es-PE" b="1" u="sng" dirty="0">
              <a:latin typeface="Century Gothic" panose="020B0502020202020204" pitchFamily="34" charset="0"/>
            </a:endParaRPr>
          </a:p>
        </p:txBody>
      </p:sp>
      <p:pic>
        <p:nvPicPr>
          <p:cNvPr id="6" name="Imagen 5"/>
          <p:cNvPicPr>
            <a:picLocks noChangeAspect="1"/>
          </p:cNvPicPr>
          <p:nvPr/>
        </p:nvPicPr>
        <p:blipFill>
          <a:blip r:embed="rId2"/>
          <a:stretch>
            <a:fillRect/>
          </a:stretch>
        </p:blipFill>
        <p:spPr>
          <a:xfrm>
            <a:off x="682727" y="1218431"/>
            <a:ext cx="5753100" cy="4981575"/>
          </a:xfrm>
          <a:prstGeom prst="rect">
            <a:avLst/>
          </a:prstGeom>
        </p:spPr>
      </p:pic>
      <p:pic>
        <p:nvPicPr>
          <p:cNvPr id="7" name="Imagen 6"/>
          <p:cNvPicPr>
            <a:picLocks noChangeAspect="1"/>
          </p:cNvPicPr>
          <p:nvPr/>
        </p:nvPicPr>
        <p:blipFill>
          <a:blip r:embed="rId3"/>
          <a:stretch>
            <a:fillRect/>
          </a:stretch>
        </p:blipFill>
        <p:spPr>
          <a:xfrm>
            <a:off x="6466590" y="1218431"/>
            <a:ext cx="5230349" cy="4149982"/>
          </a:xfrm>
          <a:prstGeom prst="rect">
            <a:avLst/>
          </a:prstGeom>
        </p:spPr>
      </p:pic>
      <p:sp>
        <p:nvSpPr>
          <p:cNvPr id="8" name="Rectángulo 7"/>
          <p:cNvSpPr/>
          <p:nvPr/>
        </p:nvSpPr>
        <p:spPr>
          <a:xfrm>
            <a:off x="682727" y="1218431"/>
            <a:ext cx="5600086" cy="4981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6466590" y="1217662"/>
            <a:ext cx="5230349" cy="4981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63726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gray">
          <a:xfrm>
            <a:off x="3957474" y="3329321"/>
            <a:ext cx="7099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4000" b="1" dirty="0" smtClean="0">
                <a:solidFill>
                  <a:srgbClr val="000000"/>
                </a:solidFill>
                <a:latin typeface="Century Gothic" panose="020B0502020202020204" pitchFamily="34" charset="0"/>
              </a:rPr>
              <a:t>Función VS Procedimiento</a:t>
            </a:r>
            <a:endParaRPr lang="es-PE" sz="4000" b="1" dirty="0">
              <a:solidFill>
                <a:srgbClr val="000000"/>
              </a:solidFill>
              <a:latin typeface="Century Gothic" panose="020B0502020202020204" pitchFamily="34" charset="0"/>
            </a:endParaRPr>
          </a:p>
        </p:txBody>
      </p:sp>
      <p:grpSp>
        <p:nvGrpSpPr>
          <p:cNvPr id="8" name="Group 56"/>
          <p:cNvGrpSpPr>
            <a:grpSpLocks/>
          </p:cNvGrpSpPr>
          <p:nvPr/>
        </p:nvGrpSpPr>
        <p:grpSpPr bwMode="auto">
          <a:xfrm>
            <a:off x="2625746" y="3148218"/>
            <a:ext cx="1031278" cy="1072871"/>
            <a:chOff x="1422" y="1278"/>
            <a:chExt cx="254" cy="296"/>
          </a:xfrm>
        </p:grpSpPr>
        <p:pic>
          <p:nvPicPr>
            <p:cNvPr id="10" name="Picture 57" descr="Pictur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59"/>
            <p:cNvSpPr>
              <a:spLocks noChangeArrowheads="1"/>
            </p:cNvSpPr>
            <p:nvPr/>
          </p:nvSpPr>
          <p:spPr bwMode="gray">
            <a:xfrm flipH="1">
              <a:off x="1422" y="1282"/>
              <a:ext cx="254" cy="254"/>
            </a:xfrm>
            <a:prstGeom prst="ellipse">
              <a:avLst/>
            </a:prstGeom>
            <a:solidFill>
              <a:schemeClr val="accent4">
                <a:lumMod val="75000"/>
              </a:scheme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dirty="0">
                <a:solidFill>
                  <a:srgbClr val="00B050"/>
                </a:solidFill>
              </a:endParaRPr>
            </a:p>
          </p:txBody>
        </p:sp>
        <p:pic>
          <p:nvPicPr>
            <p:cNvPr id="13" name="Picture 6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 Box 61"/>
          <p:cNvSpPr txBox="1">
            <a:spLocks noChangeArrowheads="1"/>
          </p:cNvSpPr>
          <p:nvPr/>
        </p:nvSpPr>
        <p:spPr bwMode="gray">
          <a:xfrm>
            <a:off x="2893716" y="3206211"/>
            <a:ext cx="497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4800" b="1" dirty="0">
                <a:solidFill>
                  <a:srgbClr val="FFFFFF"/>
                </a:solidFill>
              </a:rPr>
              <a:t>4</a:t>
            </a:r>
          </a:p>
        </p:txBody>
      </p:sp>
    </p:spTree>
    <p:extLst>
      <p:ext uri="{BB962C8B-B14F-4D97-AF65-F5344CB8AC3E}">
        <p14:creationId xmlns:p14="http://schemas.microsoft.com/office/powerpoint/2010/main" val="1749688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t>Procedimientos vs Funciones</a:t>
            </a:r>
            <a:endParaRPr lang="es-PE" sz="4000" b="1" dirty="0"/>
          </a:p>
        </p:txBody>
      </p:sp>
      <p:sp>
        <p:nvSpPr>
          <p:cNvPr id="3" name="Marcador de contenido 2"/>
          <p:cNvSpPr>
            <a:spLocks noGrp="1"/>
          </p:cNvSpPr>
          <p:nvPr>
            <p:ph idx="1"/>
          </p:nvPr>
        </p:nvSpPr>
        <p:spPr/>
        <p:txBody>
          <a:bodyPr>
            <a:normAutofit/>
          </a:bodyPr>
          <a:lstStyle/>
          <a:p>
            <a:pPr algn="just"/>
            <a:r>
              <a:rPr lang="es-PE" sz="2400" dirty="0"/>
              <a:t>Los procedimientos y </a:t>
            </a:r>
            <a:r>
              <a:rPr lang="es-PE" sz="2400" dirty="0" smtClean="0"/>
              <a:t>funciones </a:t>
            </a:r>
            <a:r>
              <a:rPr lang="es-PE" sz="2400" dirty="0"/>
              <a:t>son subprogramas cuyo diseño y misión son similares; sin embargo, existen unas diferencias esenciales entre ellos</a:t>
            </a:r>
            <a:r>
              <a:rPr lang="es-PE" sz="2400" dirty="0" smtClean="0"/>
              <a:t>:</a:t>
            </a:r>
          </a:p>
          <a:p>
            <a:pPr algn="just"/>
            <a:endParaRPr lang="es-PE" sz="2400" dirty="0"/>
          </a:p>
          <a:p>
            <a:pPr lvl="1" algn="just"/>
            <a:r>
              <a:rPr lang="es-PE" dirty="0"/>
              <a:t>Las funciones normalmente devuelven un único valor a la unidad de programa que la llama. (</a:t>
            </a:r>
            <a:r>
              <a:rPr lang="es-PE" b="1" dirty="0"/>
              <a:t>return</a:t>
            </a:r>
            <a:r>
              <a:rPr lang="es-PE" dirty="0"/>
              <a:t>)</a:t>
            </a:r>
          </a:p>
          <a:p>
            <a:pPr lvl="1" algn="just"/>
            <a:r>
              <a:rPr lang="es-PE" dirty="0"/>
              <a:t>Los procedimientos suelen devolver más de un valor, o pueden no devolver ninguno si solamente realizan alguna tarea, como mostrar un mensaje o una operación de salida.</a:t>
            </a:r>
          </a:p>
          <a:p>
            <a:pPr lvl="1" algn="just"/>
            <a:r>
              <a:rPr lang="es-PE" dirty="0"/>
              <a:t>Los procedimientos se pueden declarar y definir antes del programa principal. </a:t>
            </a:r>
          </a:p>
        </p:txBody>
      </p:sp>
    </p:spTree>
    <p:extLst>
      <p:ext uri="{BB962C8B-B14F-4D97-AF65-F5344CB8AC3E}">
        <p14:creationId xmlns:p14="http://schemas.microsoft.com/office/powerpoint/2010/main" val="1019930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Preguntas</a:t>
            </a:r>
            <a:endParaRPr lang="es-PE" dirty="0"/>
          </a:p>
        </p:txBody>
      </p:sp>
      <p:pic>
        <p:nvPicPr>
          <p:cNvPr id="4" name="Picture 2" descr="http://dan1ser.com/wp-content/uploads/2013/05/pregunta-197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378" y="1806660"/>
            <a:ext cx="2761245" cy="420494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462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1.</a:t>
            </a:r>
            <a:endParaRPr lang="es-PE" dirty="0"/>
          </a:p>
        </p:txBody>
      </p:sp>
      <p:pic>
        <p:nvPicPr>
          <p:cNvPr id="4" name="Imagen 3"/>
          <p:cNvPicPr>
            <a:picLocks noChangeAspect="1"/>
          </p:cNvPicPr>
          <p:nvPr/>
        </p:nvPicPr>
        <p:blipFill>
          <a:blip r:embed="rId2"/>
          <a:stretch>
            <a:fillRect/>
          </a:stretch>
        </p:blipFill>
        <p:spPr>
          <a:xfrm>
            <a:off x="615130" y="2507226"/>
            <a:ext cx="5276989" cy="3638708"/>
          </a:xfrm>
          <a:prstGeom prst="rect">
            <a:avLst/>
          </a:prstGeom>
          <a:ln>
            <a:solidFill>
              <a:srgbClr val="002060"/>
            </a:solidFill>
          </a:ln>
        </p:spPr>
      </p:pic>
      <p:pic>
        <p:nvPicPr>
          <p:cNvPr id="5" name="Imagen 4"/>
          <p:cNvPicPr>
            <a:picLocks noChangeAspect="1"/>
          </p:cNvPicPr>
          <p:nvPr/>
        </p:nvPicPr>
        <p:blipFill>
          <a:blip r:embed="rId3"/>
          <a:stretch>
            <a:fillRect/>
          </a:stretch>
        </p:blipFill>
        <p:spPr>
          <a:xfrm>
            <a:off x="6164826" y="2507226"/>
            <a:ext cx="5436249" cy="3485442"/>
          </a:xfrm>
          <a:prstGeom prst="rect">
            <a:avLst/>
          </a:prstGeom>
          <a:ln>
            <a:solidFill>
              <a:srgbClr val="002060"/>
            </a:solidFill>
          </a:ln>
        </p:spPr>
      </p:pic>
      <p:pic>
        <p:nvPicPr>
          <p:cNvPr id="6" name="Imagen 5"/>
          <p:cNvPicPr>
            <a:picLocks noChangeAspect="1"/>
          </p:cNvPicPr>
          <p:nvPr/>
        </p:nvPicPr>
        <p:blipFill>
          <a:blip r:embed="rId4"/>
          <a:stretch>
            <a:fillRect/>
          </a:stretch>
        </p:blipFill>
        <p:spPr>
          <a:xfrm>
            <a:off x="6227241" y="1891795"/>
            <a:ext cx="724320" cy="425394"/>
          </a:xfrm>
          <a:prstGeom prst="rect">
            <a:avLst/>
          </a:prstGeom>
        </p:spPr>
      </p:pic>
      <p:pic>
        <p:nvPicPr>
          <p:cNvPr id="7" name="Imagen 6"/>
          <p:cNvPicPr>
            <a:picLocks noChangeAspect="1"/>
          </p:cNvPicPr>
          <p:nvPr/>
        </p:nvPicPr>
        <p:blipFill>
          <a:blip r:embed="rId5"/>
          <a:stretch>
            <a:fillRect/>
          </a:stretch>
        </p:blipFill>
        <p:spPr>
          <a:xfrm>
            <a:off x="615130" y="1926664"/>
            <a:ext cx="1104900" cy="390525"/>
          </a:xfrm>
          <a:prstGeom prst="rect">
            <a:avLst/>
          </a:prstGeom>
        </p:spPr>
      </p:pic>
    </p:spTree>
    <p:extLst>
      <p:ext uri="{BB962C8B-B14F-4D97-AF65-F5344CB8AC3E}">
        <p14:creationId xmlns:p14="http://schemas.microsoft.com/office/powerpoint/2010/main" val="776847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Reflexionemos</a:t>
            </a:r>
            <a:endParaRPr lang="es-PE" dirty="0"/>
          </a:p>
        </p:txBody>
      </p:sp>
      <p:pic>
        <p:nvPicPr>
          <p:cNvPr id="1028" name="Picture 4" descr="Resultado de imagen para reflexiona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7988" y="1868692"/>
            <a:ext cx="5891264" cy="3850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06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3 CuadroTexto"/>
          <p:cNvSpPr txBox="1"/>
          <p:nvPr/>
        </p:nvSpPr>
        <p:spPr>
          <a:xfrm>
            <a:off x="3505200" y="3075057"/>
            <a:ext cx="6477000" cy="707886"/>
          </a:xfrm>
          <a:prstGeom prst="rect">
            <a:avLst/>
          </a:prstGeom>
          <a:noFill/>
        </p:spPr>
        <p:txBody>
          <a:bodyPr wrap="square" rtlCol="0">
            <a:spAutoFit/>
          </a:bodyPr>
          <a:lstStyle/>
          <a:p>
            <a:r>
              <a:rPr lang="es-PE" sz="4000" b="1" dirty="0">
                <a:solidFill>
                  <a:schemeClr val="bg1"/>
                </a:solidFill>
              </a:rPr>
              <a:t>u</a:t>
            </a:r>
            <a:r>
              <a:rPr lang="es-PE" sz="4000" b="1" dirty="0" smtClean="0">
                <a:solidFill>
                  <a:schemeClr val="bg1"/>
                </a:solidFill>
              </a:rPr>
              <a:t>continental</a:t>
            </a:r>
            <a:r>
              <a:rPr lang="es-PE" sz="3600" dirty="0" smtClean="0">
                <a:solidFill>
                  <a:schemeClr val="bg1"/>
                </a:solidFill>
              </a:rPr>
              <a:t>.edu.pe</a:t>
            </a:r>
            <a:endParaRPr lang="es-PE" sz="3600" dirty="0">
              <a:solidFill>
                <a:schemeClr val="bg1"/>
              </a:solidFill>
            </a:endParaRPr>
          </a:p>
        </p:txBody>
      </p:sp>
    </p:spTree>
    <p:extLst>
      <p:ext uri="{BB962C8B-B14F-4D97-AF65-F5344CB8AC3E}">
        <p14:creationId xmlns:p14="http://schemas.microsoft.com/office/powerpoint/2010/main" val="2125116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2</a:t>
            </a:r>
            <a:r>
              <a:rPr lang="es-PE" dirty="0" smtClean="0"/>
              <a:t>.</a:t>
            </a:r>
            <a:endParaRPr lang="es-PE" dirty="0"/>
          </a:p>
        </p:txBody>
      </p:sp>
      <p:pic>
        <p:nvPicPr>
          <p:cNvPr id="3" name="Imagen 2"/>
          <p:cNvPicPr>
            <a:picLocks noChangeAspect="1"/>
          </p:cNvPicPr>
          <p:nvPr/>
        </p:nvPicPr>
        <p:blipFill>
          <a:blip r:embed="rId2"/>
          <a:stretch>
            <a:fillRect/>
          </a:stretch>
        </p:blipFill>
        <p:spPr>
          <a:xfrm>
            <a:off x="2987471" y="1690692"/>
            <a:ext cx="6305550" cy="3905250"/>
          </a:xfrm>
          <a:prstGeom prst="rect">
            <a:avLst/>
          </a:prstGeom>
          <a:ln>
            <a:solidFill>
              <a:srgbClr val="002060"/>
            </a:solidFill>
          </a:ln>
        </p:spPr>
      </p:pic>
    </p:spTree>
    <p:extLst>
      <p:ext uri="{BB962C8B-B14F-4D97-AF65-F5344CB8AC3E}">
        <p14:creationId xmlns:p14="http://schemas.microsoft.com/office/powerpoint/2010/main" val="1220313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3.</a:t>
            </a:r>
            <a:endParaRPr lang="es-PE" dirty="0"/>
          </a:p>
        </p:txBody>
      </p:sp>
      <p:pic>
        <p:nvPicPr>
          <p:cNvPr id="3" name="Imagen 2"/>
          <p:cNvPicPr>
            <a:picLocks noChangeAspect="1"/>
          </p:cNvPicPr>
          <p:nvPr/>
        </p:nvPicPr>
        <p:blipFill>
          <a:blip r:embed="rId2"/>
          <a:stretch>
            <a:fillRect/>
          </a:stretch>
        </p:blipFill>
        <p:spPr>
          <a:xfrm>
            <a:off x="2776844" y="1362075"/>
            <a:ext cx="6552331" cy="4478286"/>
          </a:xfrm>
          <a:prstGeom prst="rect">
            <a:avLst/>
          </a:prstGeom>
          <a:ln>
            <a:solidFill>
              <a:srgbClr val="002060"/>
            </a:solidFill>
          </a:ln>
        </p:spPr>
      </p:pic>
    </p:spTree>
    <p:extLst>
      <p:ext uri="{BB962C8B-B14F-4D97-AF65-F5344CB8AC3E}">
        <p14:creationId xmlns:p14="http://schemas.microsoft.com/office/powerpoint/2010/main" val="24234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PE" sz="5400" b="1" dirty="0" smtClean="0"/>
              <a:t>MÓDULOS PARA LA PROGRAMACIÓN </a:t>
            </a:r>
            <a:br>
              <a:rPr lang="es-PE" sz="5400" b="1" dirty="0" smtClean="0"/>
            </a:br>
            <a:r>
              <a:rPr lang="es-PE" sz="4800" b="1" dirty="0" smtClean="0"/>
              <a:t>Función y Procedimiento</a:t>
            </a:r>
            <a:endParaRPr lang="es-PE" sz="4800" b="1" dirty="0"/>
          </a:p>
        </p:txBody>
      </p:sp>
      <p:sp>
        <p:nvSpPr>
          <p:cNvPr id="3" name="Subtítulo 2"/>
          <p:cNvSpPr>
            <a:spLocks noGrp="1"/>
          </p:cNvSpPr>
          <p:nvPr>
            <p:ph type="subTitle" idx="1"/>
          </p:nvPr>
        </p:nvSpPr>
        <p:spPr/>
        <p:txBody>
          <a:bodyPr/>
          <a:lstStyle/>
          <a:p>
            <a:r>
              <a:rPr lang="es-PE" dirty="0" smtClean="0"/>
              <a:t>Fundamentos de Programación</a:t>
            </a:r>
          </a:p>
        </p:txBody>
      </p:sp>
      <p:sp>
        <p:nvSpPr>
          <p:cNvPr id="4" name="CuadroTexto 3"/>
          <p:cNvSpPr txBox="1"/>
          <p:nvPr/>
        </p:nvSpPr>
        <p:spPr>
          <a:xfrm>
            <a:off x="10196801" y="5762035"/>
            <a:ext cx="1435008" cy="369332"/>
          </a:xfrm>
          <a:prstGeom prst="rect">
            <a:avLst/>
          </a:prstGeom>
          <a:noFill/>
        </p:spPr>
        <p:txBody>
          <a:bodyPr wrap="none" rtlCol="0">
            <a:spAutoFit/>
          </a:bodyPr>
          <a:lstStyle/>
          <a:p>
            <a:r>
              <a:rPr lang="es-PE" b="1" dirty="0">
                <a:latin typeface="Century Gothic" panose="020B0502020202020204" pitchFamily="34" charset="0"/>
              </a:rPr>
              <a:t>Semana </a:t>
            </a:r>
            <a:r>
              <a:rPr lang="es-PE" b="1" dirty="0" smtClean="0">
                <a:latin typeface="Century Gothic" panose="020B0502020202020204" pitchFamily="34" charset="0"/>
              </a:rPr>
              <a:t>09</a:t>
            </a:r>
            <a:endParaRPr lang="es-PE" b="1" dirty="0">
              <a:latin typeface="Century Gothic" panose="020B0502020202020204" pitchFamily="34" charset="0"/>
            </a:endParaRPr>
          </a:p>
        </p:txBody>
      </p:sp>
    </p:spTree>
    <p:extLst>
      <p:ext uri="{BB962C8B-B14F-4D97-AF65-F5344CB8AC3E}">
        <p14:creationId xmlns:p14="http://schemas.microsoft.com/office/powerpoint/2010/main" val="3445147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vert="horz" lIns="91440" tIns="45720" rIns="91440" bIns="45720" rtlCol="0" anchor="ctr">
            <a:normAutofit/>
          </a:bodyPr>
          <a:lstStyle/>
          <a:p>
            <a:r>
              <a:rPr lang="es-PE" sz="3600" b="1" dirty="0"/>
              <a:t>Propósito</a:t>
            </a:r>
          </a:p>
        </p:txBody>
      </p:sp>
      <p:sp>
        <p:nvSpPr>
          <p:cNvPr id="5" name="Subtítulo 4"/>
          <p:cNvSpPr>
            <a:spLocks noGrp="1"/>
          </p:cNvSpPr>
          <p:nvPr>
            <p:ph idx="1"/>
          </p:nvPr>
        </p:nvSpPr>
        <p:spPr/>
        <p:txBody>
          <a:bodyPr vert="horz" lIns="91440" tIns="45720" rIns="91440" bIns="45720" rtlCol="0">
            <a:normAutofit/>
          </a:bodyPr>
          <a:lstStyle/>
          <a:p>
            <a:pPr marL="457200" indent="-457200" algn="just">
              <a:buFont typeface="Wingdings" panose="05000000000000000000" pitchFamily="2" charset="2"/>
              <a:buChar char="ü"/>
            </a:pPr>
            <a:r>
              <a:rPr lang="es-PE" dirty="0" smtClean="0"/>
              <a:t>Reconoce la los tipos de módulos tales como funciones </a:t>
            </a:r>
            <a:r>
              <a:rPr lang="es-PE" dirty="0"/>
              <a:t>y procedimientos en la programación con C++.</a:t>
            </a:r>
          </a:p>
          <a:p>
            <a:pPr marL="0" indent="0" algn="just">
              <a:buNone/>
            </a:pPr>
            <a:endParaRPr lang="es-PE" sz="2800" dirty="0"/>
          </a:p>
        </p:txBody>
      </p:sp>
      <p:pic>
        <p:nvPicPr>
          <p:cNvPr id="7" name="Picture 2" descr="http://www.hebroncci.org/en/images/stories/goal-completion.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0673"/>
          <a:stretch/>
        </p:blipFill>
        <p:spPr bwMode="auto">
          <a:xfrm>
            <a:off x="6099328" y="2842389"/>
            <a:ext cx="4755486" cy="3758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78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Agenda del día</a:t>
            </a:r>
            <a:endParaRPr lang="es-PE" b="1" dirty="0"/>
          </a:p>
        </p:txBody>
      </p:sp>
      <p:grpSp>
        <p:nvGrpSpPr>
          <p:cNvPr id="4" name="3 Grupo"/>
          <p:cNvGrpSpPr/>
          <p:nvPr/>
        </p:nvGrpSpPr>
        <p:grpSpPr>
          <a:xfrm>
            <a:off x="893372" y="1803333"/>
            <a:ext cx="9709683" cy="638156"/>
            <a:chOff x="1091667" y="1947405"/>
            <a:chExt cx="9709683" cy="638156"/>
          </a:xfrm>
        </p:grpSpPr>
        <p:sp>
          <p:nvSpPr>
            <p:cNvPr id="5" name="AutoShape 23"/>
            <p:cNvSpPr>
              <a:spLocks noChangeArrowheads="1"/>
            </p:cNvSpPr>
            <p:nvPr/>
          </p:nvSpPr>
          <p:spPr bwMode="gray">
            <a:xfrm>
              <a:off x="1597144" y="1980723"/>
              <a:ext cx="9204206" cy="530225"/>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PE" sz="2000" dirty="0">
                <a:effectLst>
                  <a:outerShdw blurRad="38100" dist="38100" dir="2700000" algn="tl">
                    <a:srgbClr val="000000">
                      <a:alpha val="43137"/>
                    </a:srgbClr>
                  </a:outerShdw>
                </a:effectLst>
              </a:endParaRPr>
            </a:p>
          </p:txBody>
        </p:sp>
        <p:sp>
          <p:nvSpPr>
            <p:cNvPr id="7" name="Text Box 31"/>
            <p:cNvSpPr txBox="1">
              <a:spLocks noChangeArrowheads="1"/>
            </p:cNvSpPr>
            <p:nvPr/>
          </p:nvSpPr>
          <p:spPr bwMode="gray">
            <a:xfrm>
              <a:off x="1823493" y="1998867"/>
              <a:ext cx="8779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2400" dirty="0" err="1" smtClean="0">
                  <a:solidFill>
                    <a:srgbClr val="000000"/>
                  </a:solidFill>
                  <a:latin typeface="Century Gothic" panose="020B0502020202020204" pitchFamily="34" charset="0"/>
                </a:rPr>
                <a:t>Modularización</a:t>
              </a:r>
              <a:r>
                <a:rPr lang="es-PE" sz="2400" dirty="0" smtClean="0">
                  <a:solidFill>
                    <a:srgbClr val="000000"/>
                  </a:solidFill>
                  <a:latin typeface="Century Gothic" panose="020B0502020202020204" pitchFamily="34" charset="0"/>
                </a:rPr>
                <a:t> de programas: definición y características</a:t>
              </a:r>
              <a:endParaRPr lang="es-PE" sz="2400" dirty="0">
                <a:solidFill>
                  <a:srgbClr val="000000"/>
                </a:solidFill>
                <a:latin typeface="Century Gothic" panose="020B0502020202020204" pitchFamily="34" charset="0"/>
              </a:endParaRPr>
            </a:p>
          </p:txBody>
        </p:sp>
        <p:grpSp>
          <p:nvGrpSpPr>
            <p:cNvPr id="8" name="Group 69"/>
            <p:cNvGrpSpPr>
              <a:grpSpLocks/>
            </p:cNvGrpSpPr>
            <p:nvPr/>
          </p:nvGrpSpPr>
          <p:grpSpPr bwMode="auto">
            <a:xfrm>
              <a:off x="1091667" y="1947405"/>
              <a:ext cx="584549" cy="638156"/>
              <a:chOff x="1416" y="2246"/>
              <a:chExt cx="266" cy="298"/>
            </a:xfrm>
          </p:grpSpPr>
          <p:sp>
            <p:nvSpPr>
              <p:cNvPr id="9" name="Text Box 70"/>
              <p:cNvSpPr txBox="1">
                <a:spLocks noChangeArrowheads="1"/>
              </p:cNvSpPr>
              <p:nvPr/>
            </p:nvSpPr>
            <p:spPr bwMode="gray">
              <a:xfrm>
                <a:off x="1435" y="2267"/>
                <a:ext cx="1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000" b="1" dirty="0">
                    <a:solidFill>
                      <a:srgbClr val="FFFFFF"/>
                    </a:solidFill>
                    <a:effectLst>
                      <a:outerShdw blurRad="38100" dist="38100" dir="2700000" algn="tl">
                        <a:srgbClr val="000000">
                          <a:alpha val="43137"/>
                        </a:srgbClr>
                      </a:outerShdw>
                    </a:effectLst>
                  </a:rPr>
                  <a:t>3</a:t>
                </a:r>
              </a:p>
            </p:txBody>
          </p:sp>
          <p:grpSp>
            <p:nvGrpSpPr>
              <p:cNvPr id="10" name="Group 71"/>
              <p:cNvGrpSpPr>
                <a:grpSpLocks/>
              </p:cNvGrpSpPr>
              <p:nvPr/>
            </p:nvGrpSpPr>
            <p:grpSpPr bwMode="auto">
              <a:xfrm>
                <a:off x="1416" y="2246"/>
                <a:ext cx="266" cy="298"/>
                <a:chOff x="1415" y="1276"/>
                <a:chExt cx="266" cy="298"/>
              </a:xfrm>
            </p:grpSpPr>
            <p:pic>
              <p:nvPicPr>
                <p:cNvPr id="12" name="Picture 72"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13" name="Oval 73"/>
                <p:cNvSpPr>
                  <a:spLocks noChangeArrowheads="1"/>
                </p:cNvSpPr>
                <p:nvPr/>
              </p:nvSpPr>
              <p:spPr bwMode="gray">
                <a:xfrm flipH="1">
                  <a:off x="1415" y="1276"/>
                  <a:ext cx="266" cy="266"/>
                </a:xfrm>
                <a:prstGeom prst="ellipse">
                  <a:avLst/>
                </a:prstGeom>
                <a:gradFill rotWithShape="0">
                  <a:gsLst>
                    <a:gs pos="0">
                      <a:srgbClr val="10E470"/>
                    </a:gs>
                    <a:gs pos="100000">
                      <a:srgbClr val="10E470">
                        <a:gamma/>
                        <a:shade val="57255"/>
                        <a:invGamma/>
                      </a:srgbClr>
                    </a:gs>
                  </a:gsLst>
                  <a:path path="rect">
                    <a:fillToRect t="100000" r="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sp>
              <p:nvSpPr>
                <p:cNvPr id="14" name="Oval 74"/>
                <p:cNvSpPr>
                  <a:spLocks noChangeArrowheads="1"/>
                </p:cNvSpPr>
                <p:nvPr/>
              </p:nvSpPr>
              <p:spPr bwMode="gray">
                <a:xfrm flipH="1">
                  <a:off x="1422" y="1282"/>
                  <a:ext cx="254" cy="254"/>
                </a:xfrm>
                <a:prstGeom prst="ellipse">
                  <a:avLst/>
                </a:prstGeom>
                <a:gradFill rotWithShape="0">
                  <a:gsLst>
                    <a:gs pos="0">
                      <a:srgbClr val="10E470">
                        <a:gamma/>
                        <a:shade val="63529"/>
                        <a:invGamma/>
                      </a:srgbClr>
                    </a:gs>
                    <a:gs pos="100000">
                      <a:srgbClr val="10E470">
                        <a:alpha val="85001"/>
                      </a:srgb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pic>
              <p:nvPicPr>
                <p:cNvPr id="15" name="Picture 75"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 Box 76"/>
              <p:cNvSpPr txBox="1">
                <a:spLocks noChangeArrowheads="1"/>
              </p:cNvSpPr>
              <p:nvPr/>
            </p:nvSpPr>
            <p:spPr bwMode="gray">
              <a:xfrm>
                <a:off x="1465" y="2268"/>
                <a:ext cx="155"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400" b="1" dirty="0">
                    <a:solidFill>
                      <a:srgbClr val="FFFFFF"/>
                    </a:solidFill>
                    <a:effectLst>
                      <a:outerShdw blurRad="38100" dist="38100" dir="2700000" algn="tl">
                        <a:srgbClr val="000000">
                          <a:alpha val="43137"/>
                        </a:srgbClr>
                      </a:outerShdw>
                    </a:effectLst>
                  </a:rPr>
                  <a:t>1</a:t>
                </a:r>
              </a:p>
            </p:txBody>
          </p:sp>
        </p:grpSp>
      </p:grpSp>
      <p:grpSp>
        <p:nvGrpSpPr>
          <p:cNvPr id="55" name="54 Grupo"/>
          <p:cNvGrpSpPr/>
          <p:nvPr/>
        </p:nvGrpSpPr>
        <p:grpSpPr>
          <a:xfrm>
            <a:off x="893372" y="2739313"/>
            <a:ext cx="10206095" cy="651308"/>
            <a:chOff x="1091667" y="2957977"/>
            <a:chExt cx="10206095" cy="651308"/>
          </a:xfrm>
        </p:grpSpPr>
        <p:sp>
          <p:nvSpPr>
            <p:cNvPr id="16" name="AutoShape 33"/>
            <p:cNvSpPr>
              <a:spLocks noChangeArrowheads="1"/>
            </p:cNvSpPr>
            <p:nvPr/>
          </p:nvSpPr>
          <p:spPr bwMode="gray">
            <a:xfrm>
              <a:off x="1589443" y="2957977"/>
              <a:ext cx="9211907" cy="530225"/>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PE" sz="2000" dirty="0">
                <a:effectLst>
                  <a:outerShdw blurRad="38100" dist="38100" dir="2700000" algn="tl">
                    <a:srgbClr val="000000">
                      <a:alpha val="43137"/>
                    </a:srgbClr>
                  </a:outerShdw>
                </a:effectLst>
              </a:endParaRPr>
            </a:p>
          </p:txBody>
        </p:sp>
        <p:sp>
          <p:nvSpPr>
            <p:cNvPr id="17" name="Text Box 41"/>
            <p:cNvSpPr txBox="1">
              <a:spLocks noChangeArrowheads="1"/>
            </p:cNvSpPr>
            <p:nvPr/>
          </p:nvSpPr>
          <p:spPr bwMode="gray">
            <a:xfrm>
              <a:off x="1792626" y="3050612"/>
              <a:ext cx="950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2400" dirty="0" smtClean="0">
                  <a:solidFill>
                    <a:srgbClr val="000000"/>
                  </a:solidFill>
                  <a:latin typeface="Century Gothic" panose="020B0502020202020204" pitchFamily="34" charset="0"/>
                </a:rPr>
                <a:t>Paso de parámetros en los módulos de programa</a:t>
              </a:r>
              <a:endParaRPr lang="es-PE" sz="2400" dirty="0">
                <a:solidFill>
                  <a:srgbClr val="000000"/>
                </a:solidFill>
                <a:latin typeface="Century Gothic" panose="020B0502020202020204" pitchFamily="34" charset="0"/>
              </a:endParaRPr>
            </a:p>
          </p:txBody>
        </p:sp>
        <p:grpSp>
          <p:nvGrpSpPr>
            <p:cNvPr id="18" name="Group 77"/>
            <p:cNvGrpSpPr>
              <a:grpSpLocks/>
            </p:cNvGrpSpPr>
            <p:nvPr/>
          </p:nvGrpSpPr>
          <p:grpSpPr bwMode="auto">
            <a:xfrm>
              <a:off x="1091667" y="2957977"/>
              <a:ext cx="583925" cy="651308"/>
              <a:chOff x="1414" y="2726"/>
              <a:chExt cx="266" cy="298"/>
            </a:xfrm>
          </p:grpSpPr>
          <p:sp>
            <p:nvSpPr>
              <p:cNvPr id="19" name="Text Box 78"/>
              <p:cNvSpPr txBox="1">
                <a:spLocks noChangeArrowheads="1"/>
              </p:cNvSpPr>
              <p:nvPr/>
            </p:nvSpPr>
            <p:spPr bwMode="gray">
              <a:xfrm>
                <a:off x="1435" y="2748"/>
                <a:ext cx="1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000" b="1" dirty="0">
                    <a:solidFill>
                      <a:srgbClr val="FFFFFF"/>
                    </a:solidFill>
                    <a:effectLst>
                      <a:outerShdw blurRad="38100" dist="38100" dir="2700000" algn="tl">
                        <a:srgbClr val="000000">
                          <a:alpha val="43137"/>
                        </a:srgbClr>
                      </a:outerShdw>
                    </a:effectLst>
                  </a:rPr>
                  <a:t>4</a:t>
                </a:r>
              </a:p>
            </p:txBody>
          </p:sp>
          <p:grpSp>
            <p:nvGrpSpPr>
              <p:cNvPr id="20" name="Group 79"/>
              <p:cNvGrpSpPr>
                <a:grpSpLocks/>
              </p:cNvGrpSpPr>
              <p:nvPr/>
            </p:nvGrpSpPr>
            <p:grpSpPr bwMode="auto">
              <a:xfrm>
                <a:off x="1414" y="2726"/>
                <a:ext cx="266" cy="298"/>
                <a:chOff x="1415" y="1276"/>
                <a:chExt cx="266" cy="298"/>
              </a:xfrm>
            </p:grpSpPr>
            <p:pic>
              <p:nvPicPr>
                <p:cNvPr id="22" name="Picture 80"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23" name="Oval 81"/>
                <p:cNvSpPr>
                  <a:spLocks noChangeArrowheads="1"/>
                </p:cNvSpPr>
                <p:nvPr/>
              </p:nvSpPr>
              <p:spPr bwMode="gray">
                <a:xfrm flipH="1">
                  <a:off x="1415" y="1276"/>
                  <a:ext cx="266" cy="266"/>
                </a:xfrm>
                <a:prstGeom prst="ellipse">
                  <a:avLst/>
                </a:prstGeom>
                <a:gradFill rotWithShape="0">
                  <a:gsLst>
                    <a:gs pos="0">
                      <a:srgbClr val="CA55F9"/>
                    </a:gs>
                    <a:gs pos="100000">
                      <a:srgbClr val="CA55F9">
                        <a:gamma/>
                        <a:shade val="57255"/>
                        <a:invGamma/>
                      </a:srgbClr>
                    </a:gs>
                  </a:gsLst>
                  <a:path path="rect">
                    <a:fillToRect t="100000" r="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sp>
              <p:nvSpPr>
                <p:cNvPr id="24" name="Oval 82"/>
                <p:cNvSpPr>
                  <a:spLocks noChangeArrowheads="1"/>
                </p:cNvSpPr>
                <p:nvPr/>
              </p:nvSpPr>
              <p:spPr bwMode="gray">
                <a:xfrm flipH="1">
                  <a:off x="1422" y="1282"/>
                  <a:ext cx="254" cy="254"/>
                </a:xfrm>
                <a:prstGeom prst="ellipse">
                  <a:avLst/>
                </a:prstGeom>
                <a:gradFill rotWithShape="0">
                  <a:gsLst>
                    <a:gs pos="0">
                      <a:srgbClr val="CA55F9">
                        <a:gamma/>
                        <a:shade val="63529"/>
                        <a:invGamma/>
                      </a:srgbClr>
                    </a:gs>
                    <a:gs pos="100000">
                      <a:srgbClr val="CA55F9">
                        <a:alpha val="85001"/>
                      </a:srgb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pic>
              <p:nvPicPr>
                <p:cNvPr id="25" name="Picture 83"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 Box 84"/>
              <p:cNvSpPr txBox="1">
                <a:spLocks noChangeArrowheads="1"/>
              </p:cNvSpPr>
              <p:nvPr/>
            </p:nvSpPr>
            <p:spPr bwMode="gray">
              <a:xfrm>
                <a:off x="1460" y="2750"/>
                <a:ext cx="15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400" b="1" dirty="0">
                    <a:solidFill>
                      <a:srgbClr val="FFFFFF"/>
                    </a:solidFill>
                    <a:effectLst>
                      <a:outerShdw blurRad="38100" dist="38100" dir="2700000" algn="tl">
                        <a:srgbClr val="000000">
                          <a:alpha val="43137"/>
                        </a:srgbClr>
                      </a:outerShdw>
                    </a:effectLst>
                  </a:rPr>
                  <a:t>2</a:t>
                </a:r>
              </a:p>
            </p:txBody>
          </p:sp>
        </p:grpSp>
      </p:grpSp>
      <p:grpSp>
        <p:nvGrpSpPr>
          <p:cNvPr id="56" name="55 Grupo"/>
          <p:cNvGrpSpPr/>
          <p:nvPr/>
        </p:nvGrpSpPr>
        <p:grpSpPr>
          <a:xfrm>
            <a:off x="908755" y="3630526"/>
            <a:ext cx="10229018" cy="651308"/>
            <a:chOff x="1091667" y="4013294"/>
            <a:chExt cx="10229018" cy="651308"/>
          </a:xfrm>
        </p:grpSpPr>
        <p:sp>
          <p:nvSpPr>
            <p:cNvPr id="26" name="AutoShape 33"/>
            <p:cNvSpPr>
              <a:spLocks noChangeArrowheads="1"/>
            </p:cNvSpPr>
            <p:nvPr/>
          </p:nvSpPr>
          <p:spPr bwMode="gray">
            <a:xfrm>
              <a:off x="1589443" y="4013294"/>
              <a:ext cx="9211907" cy="530225"/>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PE" sz="2000" dirty="0">
                <a:effectLst>
                  <a:outerShdw blurRad="38100" dist="38100" dir="2700000" algn="tl">
                    <a:srgbClr val="000000">
                      <a:alpha val="43137"/>
                    </a:srgbClr>
                  </a:outerShdw>
                </a:effectLst>
              </a:endParaRPr>
            </a:p>
          </p:txBody>
        </p:sp>
        <p:sp>
          <p:nvSpPr>
            <p:cNvPr id="27" name="Text Box 41"/>
            <p:cNvSpPr txBox="1">
              <a:spLocks noChangeArrowheads="1"/>
            </p:cNvSpPr>
            <p:nvPr/>
          </p:nvSpPr>
          <p:spPr bwMode="gray">
            <a:xfrm>
              <a:off x="1815549" y="4045952"/>
              <a:ext cx="950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2400" dirty="0" smtClean="0">
                  <a:solidFill>
                    <a:srgbClr val="000000"/>
                  </a:solidFill>
                  <a:latin typeface="Century Gothic" panose="020B0502020202020204" pitchFamily="34" charset="0"/>
                </a:rPr>
                <a:t>Función</a:t>
              </a:r>
              <a:endParaRPr lang="es-PE" sz="2400" dirty="0">
                <a:solidFill>
                  <a:srgbClr val="000000"/>
                </a:solidFill>
                <a:latin typeface="Century Gothic" panose="020B0502020202020204" pitchFamily="34" charset="0"/>
              </a:endParaRPr>
            </a:p>
          </p:txBody>
        </p:sp>
        <p:grpSp>
          <p:nvGrpSpPr>
            <p:cNvPr id="28" name="Group 77"/>
            <p:cNvGrpSpPr>
              <a:grpSpLocks/>
            </p:cNvGrpSpPr>
            <p:nvPr/>
          </p:nvGrpSpPr>
          <p:grpSpPr bwMode="auto">
            <a:xfrm>
              <a:off x="1091667" y="4013294"/>
              <a:ext cx="583925" cy="651308"/>
              <a:chOff x="1414" y="2726"/>
              <a:chExt cx="266" cy="298"/>
            </a:xfrm>
          </p:grpSpPr>
          <p:sp>
            <p:nvSpPr>
              <p:cNvPr id="29" name="Text Box 78"/>
              <p:cNvSpPr txBox="1">
                <a:spLocks noChangeArrowheads="1"/>
              </p:cNvSpPr>
              <p:nvPr/>
            </p:nvSpPr>
            <p:spPr bwMode="gray">
              <a:xfrm>
                <a:off x="1435" y="2748"/>
                <a:ext cx="1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000" b="1" dirty="0">
                    <a:solidFill>
                      <a:srgbClr val="FFFFFF"/>
                    </a:solidFill>
                    <a:effectLst>
                      <a:outerShdw blurRad="38100" dist="38100" dir="2700000" algn="tl">
                        <a:srgbClr val="000000">
                          <a:alpha val="43137"/>
                        </a:srgbClr>
                      </a:outerShdw>
                    </a:effectLst>
                  </a:rPr>
                  <a:t>4</a:t>
                </a:r>
              </a:p>
            </p:txBody>
          </p:sp>
          <p:grpSp>
            <p:nvGrpSpPr>
              <p:cNvPr id="30" name="Group 79"/>
              <p:cNvGrpSpPr>
                <a:grpSpLocks/>
              </p:cNvGrpSpPr>
              <p:nvPr/>
            </p:nvGrpSpPr>
            <p:grpSpPr bwMode="auto">
              <a:xfrm>
                <a:off x="1414" y="2726"/>
                <a:ext cx="266" cy="298"/>
                <a:chOff x="1415" y="1276"/>
                <a:chExt cx="266" cy="298"/>
              </a:xfrm>
            </p:grpSpPr>
            <p:pic>
              <p:nvPicPr>
                <p:cNvPr id="32" name="Picture 80"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33" name="Oval 81"/>
                <p:cNvSpPr>
                  <a:spLocks noChangeArrowheads="1"/>
                </p:cNvSpPr>
                <p:nvPr/>
              </p:nvSpPr>
              <p:spPr bwMode="gray">
                <a:xfrm flipH="1">
                  <a:off x="1415" y="1276"/>
                  <a:ext cx="266" cy="266"/>
                </a:xfrm>
                <a:prstGeom prst="ellipse">
                  <a:avLst/>
                </a:prstGeom>
                <a:solidFill>
                  <a:schemeClr val="accent2"/>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pic>
              <p:nvPicPr>
                <p:cNvPr id="35" name="Picture 83"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ext Box 84"/>
              <p:cNvSpPr txBox="1">
                <a:spLocks noChangeArrowheads="1"/>
              </p:cNvSpPr>
              <p:nvPr/>
            </p:nvSpPr>
            <p:spPr bwMode="gray">
              <a:xfrm>
                <a:off x="1460" y="2750"/>
                <a:ext cx="15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400" b="1" dirty="0" smtClean="0">
                    <a:solidFill>
                      <a:srgbClr val="FFFFFF"/>
                    </a:solidFill>
                    <a:effectLst>
                      <a:outerShdw blurRad="38100" dist="38100" dir="2700000" algn="tl">
                        <a:srgbClr val="000000">
                          <a:alpha val="43137"/>
                        </a:srgbClr>
                      </a:outerShdw>
                    </a:effectLst>
                  </a:rPr>
                  <a:t>3</a:t>
                </a:r>
                <a:endParaRPr lang="es-PE" sz="2400" b="1" dirty="0">
                  <a:solidFill>
                    <a:srgbClr val="FFFFFF"/>
                  </a:solidFill>
                  <a:effectLst>
                    <a:outerShdw blurRad="38100" dist="38100" dir="2700000" algn="tl">
                      <a:srgbClr val="000000">
                        <a:alpha val="43137"/>
                      </a:srgbClr>
                    </a:outerShdw>
                  </a:effectLst>
                </a:endParaRPr>
              </a:p>
            </p:txBody>
          </p:sp>
        </p:grpSp>
      </p:grpSp>
      <p:grpSp>
        <p:nvGrpSpPr>
          <p:cNvPr id="57" name="56 Grupo"/>
          <p:cNvGrpSpPr/>
          <p:nvPr/>
        </p:nvGrpSpPr>
        <p:grpSpPr>
          <a:xfrm>
            <a:off x="893372" y="4637577"/>
            <a:ext cx="10229018" cy="651308"/>
            <a:chOff x="1124782" y="4914183"/>
            <a:chExt cx="10229018" cy="651308"/>
          </a:xfrm>
        </p:grpSpPr>
        <p:sp>
          <p:nvSpPr>
            <p:cNvPr id="45" name="AutoShape 33"/>
            <p:cNvSpPr>
              <a:spLocks noChangeArrowheads="1"/>
            </p:cNvSpPr>
            <p:nvPr/>
          </p:nvSpPr>
          <p:spPr bwMode="gray">
            <a:xfrm>
              <a:off x="1622558" y="4914183"/>
              <a:ext cx="9211907" cy="530225"/>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PE" sz="2000" dirty="0">
                <a:effectLst>
                  <a:outerShdw blurRad="38100" dist="38100" dir="2700000" algn="tl">
                    <a:srgbClr val="000000">
                      <a:alpha val="43137"/>
                    </a:srgbClr>
                  </a:outerShdw>
                </a:effectLst>
              </a:endParaRPr>
            </a:p>
          </p:txBody>
        </p:sp>
        <p:sp>
          <p:nvSpPr>
            <p:cNvPr id="46" name="Text Box 41"/>
            <p:cNvSpPr txBox="1">
              <a:spLocks noChangeArrowheads="1"/>
            </p:cNvSpPr>
            <p:nvPr/>
          </p:nvSpPr>
          <p:spPr bwMode="gray">
            <a:xfrm>
              <a:off x="1848664" y="4946841"/>
              <a:ext cx="950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2400" dirty="0" smtClean="0">
                  <a:solidFill>
                    <a:srgbClr val="000000"/>
                  </a:solidFill>
                  <a:latin typeface="Century Gothic" panose="020B0502020202020204" pitchFamily="34" charset="0"/>
                </a:rPr>
                <a:t>Procedimiento</a:t>
              </a:r>
              <a:endParaRPr lang="es-PE" sz="2400" dirty="0">
                <a:solidFill>
                  <a:srgbClr val="000000"/>
                </a:solidFill>
                <a:latin typeface="Century Gothic" panose="020B0502020202020204" pitchFamily="34" charset="0"/>
              </a:endParaRPr>
            </a:p>
          </p:txBody>
        </p:sp>
        <p:grpSp>
          <p:nvGrpSpPr>
            <p:cNvPr id="47" name="Group 77"/>
            <p:cNvGrpSpPr>
              <a:grpSpLocks/>
            </p:cNvGrpSpPr>
            <p:nvPr/>
          </p:nvGrpSpPr>
          <p:grpSpPr bwMode="auto">
            <a:xfrm>
              <a:off x="1124782" y="4914183"/>
              <a:ext cx="583925" cy="651308"/>
              <a:chOff x="1414" y="2726"/>
              <a:chExt cx="266" cy="298"/>
            </a:xfrm>
          </p:grpSpPr>
          <p:sp>
            <p:nvSpPr>
              <p:cNvPr id="48" name="Text Box 78"/>
              <p:cNvSpPr txBox="1">
                <a:spLocks noChangeArrowheads="1"/>
              </p:cNvSpPr>
              <p:nvPr/>
            </p:nvSpPr>
            <p:spPr bwMode="gray">
              <a:xfrm>
                <a:off x="1435" y="2748"/>
                <a:ext cx="1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000" b="1" dirty="0">
                    <a:solidFill>
                      <a:srgbClr val="FFFFFF"/>
                    </a:solidFill>
                    <a:effectLst>
                      <a:outerShdw blurRad="38100" dist="38100" dir="2700000" algn="tl">
                        <a:srgbClr val="000000">
                          <a:alpha val="43137"/>
                        </a:srgbClr>
                      </a:outerShdw>
                    </a:effectLst>
                  </a:rPr>
                  <a:t>4</a:t>
                </a:r>
              </a:p>
            </p:txBody>
          </p:sp>
          <p:grpSp>
            <p:nvGrpSpPr>
              <p:cNvPr id="49" name="Group 79"/>
              <p:cNvGrpSpPr>
                <a:grpSpLocks/>
              </p:cNvGrpSpPr>
              <p:nvPr/>
            </p:nvGrpSpPr>
            <p:grpSpPr bwMode="auto">
              <a:xfrm>
                <a:off x="1414" y="2726"/>
                <a:ext cx="266" cy="298"/>
                <a:chOff x="1415" y="1276"/>
                <a:chExt cx="266" cy="298"/>
              </a:xfrm>
            </p:grpSpPr>
            <p:pic>
              <p:nvPicPr>
                <p:cNvPr id="51" name="Picture 80"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52" name="Oval 81"/>
                <p:cNvSpPr>
                  <a:spLocks noChangeArrowheads="1"/>
                </p:cNvSpPr>
                <p:nvPr/>
              </p:nvSpPr>
              <p:spPr bwMode="gray">
                <a:xfrm flipH="1">
                  <a:off x="1415" y="1276"/>
                  <a:ext cx="266" cy="266"/>
                </a:xfrm>
                <a:prstGeom prst="ellipse">
                  <a:avLst/>
                </a:prstGeom>
                <a:solidFill>
                  <a:srgbClr val="00B0F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pic>
              <p:nvPicPr>
                <p:cNvPr id="54" name="Picture 83"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Text Box 84"/>
              <p:cNvSpPr txBox="1">
                <a:spLocks noChangeArrowheads="1"/>
              </p:cNvSpPr>
              <p:nvPr/>
            </p:nvSpPr>
            <p:spPr bwMode="gray">
              <a:xfrm>
                <a:off x="1460" y="2750"/>
                <a:ext cx="15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400" b="1" dirty="0">
                    <a:solidFill>
                      <a:srgbClr val="FFFFFF"/>
                    </a:solidFill>
                    <a:effectLst>
                      <a:outerShdw blurRad="38100" dist="38100" dir="2700000" algn="tl">
                        <a:srgbClr val="000000">
                          <a:alpha val="43137"/>
                        </a:srgbClr>
                      </a:outerShdw>
                    </a:effectLst>
                  </a:rPr>
                  <a:t>4</a:t>
                </a:r>
              </a:p>
            </p:txBody>
          </p:sp>
        </p:grpSp>
      </p:grpSp>
      <p:grpSp>
        <p:nvGrpSpPr>
          <p:cNvPr id="58" name="57 Grupo"/>
          <p:cNvGrpSpPr/>
          <p:nvPr/>
        </p:nvGrpSpPr>
        <p:grpSpPr>
          <a:xfrm>
            <a:off x="893372" y="5586710"/>
            <a:ext cx="10229018" cy="651308"/>
            <a:chOff x="1124782" y="4914183"/>
            <a:chExt cx="10229018" cy="651308"/>
          </a:xfrm>
        </p:grpSpPr>
        <p:sp>
          <p:nvSpPr>
            <p:cNvPr id="59" name="AutoShape 33"/>
            <p:cNvSpPr>
              <a:spLocks noChangeArrowheads="1"/>
            </p:cNvSpPr>
            <p:nvPr/>
          </p:nvSpPr>
          <p:spPr bwMode="gray">
            <a:xfrm>
              <a:off x="1622558" y="4914183"/>
              <a:ext cx="9211907" cy="530225"/>
            </a:xfrm>
            <a:prstGeom prst="roundRect">
              <a:avLst>
                <a:gd name="adj" fmla="val 50000"/>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s-PE" sz="2000" dirty="0">
                <a:effectLst>
                  <a:outerShdw blurRad="38100" dist="38100" dir="2700000" algn="tl">
                    <a:srgbClr val="000000">
                      <a:alpha val="43137"/>
                    </a:srgbClr>
                  </a:outerShdw>
                </a:effectLst>
              </a:endParaRPr>
            </a:p>
          </p:txBody>
        </p:sp>
        <p:sp>
          <p:nvSpPr>
            <p:cNvPr id="60" name="Text Box 41"/>
            <p:cNvSpPr txBox="1">
              <a:spLocks noChangeArrowheads="1"/>
            </p:cNvSpPr>
            <p:nvPr/>
          </p:nvSpPr>
          <p:spPr bwMode="gray">
            <a:xfrm>
              <a:off x="1848664" y="4946841"/>
              <a:ext cx="9505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s-PE" sz="2400" dirty="0" smtClean="0">
                  <a:solidFill>
                    <a:srgbClr val="000000"/>
                  </a:solidFill>
                  <a:latin typeface="Century Gothic" panose="020B0502020202020204" pitchFamily="34" charset="0"/>
                </a:rPr>
                <a:t>Función VS Procedimiento</a:t>
              </a:r>
              <a:endParaRPr lang="es-PE" sz="2400" dirty="0">
                <a:solidFill>
                  <a:srgbClr val="000000"/>
                </a:solidFill>
                <a:latin typeface="Century Gothic" panose="020B0502020202020204" pitchFamily="34" charset="0"/>
              </a:endParaRPr>
            </a:p>
          </p:txBody>
        </p:sp>
        <p:grpSp>
          <p:nvGrpSpPr>
            <p:cNvPr id="61" name="Group 77"/>
            <p:cNvGrpSpPr>
              <a:grpSpLocks/>
            </p:cNvGrpSpPr>
            <p:nvPr/>
          </p:nvGrpSpPr>
          <p:grpSpPr bwMode="auto">
            <a:xfrm>
              <a:off x="1124782" y="4914183"/>
              <a:ext cx="583925" cy="651308"/>
              <a:chOff x="1414" y="2726"/>
              <a:chExt cx="266" cy="298"/>
            </a:xfrm>
          </p:grpSpPr>
          <p:sp>
            <p:nvSpPr>
              <p:cNvPr id="62" name="Text Box 78"/>
              <p:cNvSpPr txBox="1">
                <a:spLocks noChangeArrowheads="1"/>
              </p:cNvSpPr>
              <p:nvPr/>
            </p:nvSpPr>
            <p:spPr bwMode="gray">
              <a:xfrm>
                <a:off x="1435" y="2748"/>
                <a:ext cx="1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000" b="1" dirty="0">
                    <a:solidFill>
                      <a:srgbClr val="FFFFFF"/>
                    </a:solidFill>
                    <a:effectLst>
                      <a:outerShdw blurRad="38100" dist="38100" dir="2700000" algn="tl">
                        <a:srgbClr val="000000">
                          <a:alpha val="43137"/>
                        </a:srgbClr>
                      </a:outerShdw>
                    </a:effectLst>
                  </a:rPr>
                  <a:t>4</a:t>
                </a:r>
              </a:p>
            </p:txBody>
          </p:sp>
          <p:grpSp>
            <p:nvGrpSpPr>
              <p:cNvPr id="63" name="Group 79"/>
              <p:cNvGrpSpPr>
                <a:grpSpLocks/>
              </p:cNvGrpSpPr>
              <p:nvPr/>
            </p:nvGrpSpPr>
            <p:grpSpPr bwMode="auto">
              <a:xfrm>
                <a:off x="1414" y="2726"/>
                <a:ext cx="266" cy="298"/>
                <a:chOff x="1415" y="1276"/>
                <a:chExt cx="266" cy="298"/>
              </a:xfrm>
            </p:grpSpPr>
            <p:pic>
              <p:nvPicPr>
                <p:cNvPr id="65" name="Picture 80" descr="Picture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 y="1521"/>
                  <a:ext cx="230" cy="53"/>
                </a:xfrm>
                <a:prstGeom prst="rect">
                  <a:avLst/>
                </a:prstGeom>
                <a:noFill/>
                <a:extLst>
                  <a:ext uri="{909E8E84-426E-40DD-AFC4-6F175D3DCCD1}">
                    <a14:hiddenFill xmlns:a14="http://schemas.microsoft.com/office/drawing/2010/main">
                      <a:solidFill>
                        <a:srgbClr val="FFFFFF"/>
                      </a:solidFill>
                    </a14:hiddenFill>
                  </a:ext>
                </a:extLst>
              </p:spPr>
            </p:pic>
            <p:sp>
              <p:nvSpPr>
                <p:cNvPr id="66" name="Oval 81"/>
                <p:cNvSpPr>
                  <a:spLocks noChangeArrowheads="1"/>
                </p:cNvSpPr>
                <p:nvPr/>
              </p:nvSpPr>
              <p:spPr bwMode="gray">
                <a:xfrm flipH="1">
                  <a:off x="1415" y="1276"/>
                  <a:ext cx="266" cy="266"/>
                </a:xfrm>
                <a:prstGeom prst="ellipse">
                  <a:avLst/>
                </a:prstGeom>
                <a:solidFill>
                  <a:schemeClr val="accent4">
                    <a:lumMod val="75000"/>
                  </a:scheme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es-PE" sz="2000" dirty="0">
                    <a:effectLst>
                      <a:outerShdw blurRad="38100" dist="38100" dir="2700000" algn="tl">
                        <a:srgbClr val="000000">
                          <a:alpha val="43137"/>
                        </a:srgbClr>
                      </a:outerShdw>
                    </a:effectLst>
                  </a:endParaRPr>
                </a:p>
              </p:txBody>
            </p:sp>
            <p:pic>
              <p:nvPicPr>
                <p:cNvPr id="67" name="Picture 83"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6" y="1278"/>
                  <a:ext cx="174" cy="174"/>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Text Box 84"/>
              <p:cNvSpPr txBox="1">
                <a:spLocks noChangeArrowheads="1"/>
              </p:cNvSpPr>
              <p:nvPr/>
            </p:nvSpPr>
            <p:spPr bwMode="gray">
              <a:xfrm>
                <a:off x="1460" y="2750"/>
                <a:ext cx="15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PE" sz="2400" b="1" dirty="0" smtClean="0">
                    <a:solidFill>
                      <a:srgbClr val="FFFFFF"/>
                    </a:solidFill>
                    <a:effectLst>
                      <a:outerShdw blurRad="38100" dist="38100" dir="2700000" algn="tl">
                        <a:srgbClr val="000000">
                          <a:alpha val="43137"/>
                        </a:srgbClr>
                      </a:outerShdw>
                    </a:effectLst>
                  </a:rPr>
                  <a:t>5</a:t>
                </a:r>
                <a:endParaRPr lang="es-PE" sz="2400" b="1" dirty="0">
                  <a:solidFill>
                    <a:srgbClr val="FFFFFF"/>
                  </a:solidFill>
                  <a:effectLst>
                    <a:outerShdw blurRad="38100" dist="38100" dir="2700000" algn="tl">
                      <a:srgbClr val="000000">
                        <a:alpha val="43137"/>
                      </a:srgbClr>
                    </a:outerShdw>
                  </a:effectLst>
                </a:endParaRPr>
              </a:p>
            </p:txBody>
          </p:sp>
        </p:grpSp>
      </p:grpSp>
    </p:spTree>
    <p:extLst>
      <p:ext uri="{BB962C8B-B14F-4D97-AF65-F5344CB8AC3E}">
        <p14:creationId xmlns:p14="http://schemas.microsoft.com/office/powerpoint/2010/main" val="3067324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46944cd8931d310ed71ecdeb99b4958f8e41"/>
</p:tagLst>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4102</TotalTime>
  <Words>1044</Words>
  <Application>Microsoft Office PowerPoint</Application>
  <PresentationFormat>Panorámica</PresentationFormat>
  <Paragraphs>195</Paragraphs>
  <Slides>41</Slides>
  <Notes>3</Notes>
  <HiddenSlides>3</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41</vt:i4>
      </vt:variant>
    </vt:vector>
  </HeadingPairs>
  <TitlesOfParts>
    <vt:vector size="49" baseType="lpstr">
      <vt:lpstr>Arial</vt:lpstr>
      <vt:lpstr>Calibri</vt:lpstr>
      <vt:lpstr>Calibri Light</vt:lpstr>
      <vt:lpstr>Century Gothic</vt:lpstr>
      <vt:lpstr>Consolas</vt:lpstr>
      <vt:lpstr>Courier New</vt:lpstr>
      <vt:lpstr>Wingdings</vt:lpstr>
      <vt:lpstr>Office Theme</vt:lpstr>
      <vt:lpstr>FUNDAMENTOS DE PROGRAMACIÓN</vt:lpstr>
      <vt:lpstr>¿Qué aprendimos la sesión anterior?</vt:lpstr>
      <vt:lpstr>Programas utilizando estructura repetitiva</vt:lpstr>
      <vt:lpstr>1.</vt:lpstr>
      <vt:lpstr>2.</vt:lpstr>
      <vt:lpstr>3.</vt:lpstr>
      <vt:lpstr>MÓDULOS PARA LA PROGRAMACIÓN  Función y Procedimiento</vt:lpstr>
      <vt:lpstr>Propósito</vt:lpstr>
      <vt:lpstr>Agenda del día</vt:lpstr>
      <vt:lpstr>Presentación de PowerPoint</vt:lpstr>
      <vt:lpstr>Definición de Módulo de Programa</vt:lpstr>
      <vt:lpstr>Característica de la Modularización de programas</vt:lpstr>
      <vt:lpstr>Ejemplo modularización</vt:lpstr>
      <vt:lpstr>Tipos de módulos o subprogramas</vt:lpstr>
      <vt:lpstr>Presentación de PowerPoint</vt:lpstr>
      <vt:lpstr>Ejemplo de paso de parámetros por valor y por referencia</vt:lpstr>
      <vt:lpstr>Presentación de PowerPoint</vt:lpstr>
      <vt:lpstr>Función en C++</vt:lpstr>
      <vt:lpstr>Sintaxis:</vt:lpstr>
      <vt:lpstr>Declaración y definición de funciones</vt:lpstr>
      <vt:lpstr>Funciones en C++</vt:lpstr>
      <vt:lpstr>Sobrecarga de funciones:</vt:lpstr>
      <vt:lpstr>Ejemplo 1 – Cuadrado de un número</vt:lpstr>
      <vt:lpstr>Ejemplo – Cuadrado()</vt:lpstr>
      <vt:lpstr>Función que retorna el cuadrado de un número:</vt:lpstr>
      <vt:lpstr>Ejemplo 2 – Factorial</vt:lpstr>
      <vt:lpstr>Función que retorna el factorial de un número:</vt:lpstr>
      <vt:lpstr>Ejercicios</vt:lpstr>
      <vt:lpstr>A.-</vt:lpstr>
      <vt:lpstr>B.-</vt:lpstr>
      <vt:lpstr>Presentación de PowerPoint</vt:lpstr>
      <vt:lpstr>¿Qué son los procedimientos?</vt:lpstr>
      <vt:lpstr>¿Qué son los procedimientos?</vt:lpstr>
      <vt:lpstr>Sintaxis:</vt:lpstr>
      <vt:lpstr>Ejemplo</vt:lpstr>
      <vt:lpstr>Presentación de PowerPoint</vt:lpstr>
      <vt:lpstr>Presentación de PowerPoint</vt:lpstr>
      <vt:lpstr>Procedimientos vs Funciones</vt:lpstr>
      <vt:lpstr>Preguntas</vt:lpstr>
      <vt:lpstr>Reflexionemos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Lima Los Olivos, Aulas-UC</cp:lastModifiedBy>
  <cp:revision>780</cp:revision>
  <dcterms:created xsi:type="dcterms:W3CDTF">2016-05-26T15:40:57Z</dcterms:created>
  <dcterms:modified xsi:type="dcterms:W3CDTF">2019-05-24T13:38:37Z</dcterms:modified>
</cp:coreProperties>
</file>