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72" r:id="rId3"/>
    <p:sldId id="259" r:id="rId4"/>
    <p:sldId id="264" r:id="rId5"/>
    <p:sldId id="274" r:id="rId6"/>
    <p:sldId id="275" r:id="rId7"/>
    <p:sldId id="273" r:id="rId8"/>
    <p:sldId id="260" r:id="rId9"/>
    <p:sldId id="261" r:id="rId10"/>
    <p:sldId id="262" r:id="rId11"/>
    <p:sldId id="263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68" r:id="rId20"/>
    <p:sldId id="269" r:id="rId21"/>
    <p:sldId id="271" r:id="rId22"/>
    <p:sldId id="265" r:id="rId23"/>
    <p:sldId id="266" r:id="rId24"/>
    <p:sldId id="270" r:id="rId25"/>
    <p:sldId id="267" r:id="rId26"/>
    <p:sldId id="276" r:id="rId27"/>
    <p:sldId id="284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746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06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6740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675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144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8895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6653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112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3399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681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79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180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139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552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862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236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167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74EEB7-4FEB-4B5C-A941-2F7AC3E3E2AF}" type="datetimeFigureOut">
              <a:rPr lang="es-PE" smtClean="0"/>
              <a:t>31/05/2019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0CD174-C249-4C7A-BC77-D3FF47AE3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8370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493415" y="2228046"/>
            <a:ext cx="7427869" cy="2747491"/>
          </a:xfrm>
          <a:prstGeom prst="rect">
            <a:avLst/>
          </a:prstGeom>
          <a:noFill/>
          <a:ln w="57150" cap="rnd" cmpd="sng" algn="ctr">
            <a:noFill/>
            <a:prstDash val="solid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eaLnBrk="1" hangingPunct="1"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0" b="1" dirty="0" smtClean="0">
                <a:solidFill>
                  <a:srgbClr val="7030A0"/>
                </a:solidFill>
                <a:latin typeface="Arial Narrow" panose="020B0606020202030204" pitchFamily="34" charset="0"/>
              </a:rPr>
              <a:t>BOLETA DE PAGO DE UN CONGRESISTA</a:t>
            </a:r>
            <a:endParaRPr lang="es-PE" sz="8000" b="1" dirty="0">
              <a:solidFill>
                <a:srgbClr val="7030A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78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85633" y="2820475"/>
            <a:ext cx="3606085" cy="170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533361" y="3109881"/>
            <a:ext cx="291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PAGO POR HORAS EXTRAS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69277" y="298467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139446" y="3503053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52604" y="2790862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412311" y="3347312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Pago por horas extras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el pago por horas extras, multiplicando las horas extras por 1.5 por la suma del sueldo mensual más la asignación, todo entre 160.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1358600" y="834200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HORAS </a:t>
            </a:r>
          </a:p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EXTRAS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186451" y="354261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693576" y="3508138"/>
            <a:ext cx="12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Asignación</a:t>
            </a:r>
            <a:endParaRPr lang="es-PE" dirty="0"/>
          </a:p>
        </p:txBody>
      </p:sp>
      <p:sp>
        <p:nvSpPr>
          <p:cNvPr id="12" name="Flecha derecha 11"/>
          <p:cNvSpPr/>
          <p:nvPr/>
        </p:nvSpPr>
        <p:spPr>
          <a:xfrm>
            <a:off x="3186451" y="407136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/>
          <p:cNvSpPr txBox="1"/>
          <p:nvPr/>
        </p:nvSpPr>
        <p:spPr>
          <a:xfrm>
            <a:off x="1565858" y="4036886"/>
            <a:ext cx="137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Cantidad de horas extras.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9404" t="39446" r="12252" b="38149"/>
          <a:stretch/>
        </p:blipFill>
        <p:spPr>
          <a:xfrm>
            <a:off x="4343822" y="708978"/>
            <a:ext cx="7591247" cy="16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9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RENTA NETA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80019" y="301005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360866" y="4038071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Otros 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sumando todos los input.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992736" y="110288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RENTA</a:t>
            </a:r>
          </a:p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 NETA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186451" y="354261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197728" y="2424494"/>
            <a:ext cx="177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</a:t>
            </a:r>
            <a:r>
              <a:rPr lang="es-ES" dirty="0" smtClean="0"/>
              <a:t>ratificaciones</a:t>
            </a:r>
            <a:endParaRPr lang="es-PE" dirty="0"/>
          </a:p>
        </p:txBody>
      </p:sp>
      <p:sp>
        <p:nvSpPr>
          <p:cNvPr id="12" name="Flecha derecha 11"/>
          <p:cNvSpPr/>
          <p:nvPr/>
        </p:nvSpPr>
        <p:spPr>
          <a:xfrm>
            <a:off x="3186451" y="407136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/>
          <p:cNvSpPr txBox="1"/>
          <p:nvPr/>
        </p:nvSpPr>
        <p:spPr>
          <a:xfrm>
            <a:off x="1265349" y="2770074"/>
            <a:ext cx="177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Gratificaciones extraordinarias</a:t>
            </a:r>
            <a:endParaRPr lang="es-PE" dirty="0"/>
          </a:p>
        </p:txBody>
      </p:sp>
      <p:sp>
        <p:nvSpPr>
          <p:cNvPr id="16" name="Flecha derecha 15"/>
          <p:cNvSpPr/>
          <p:nvPr/>
        </p:nvSpPr>
        <p:spPr>
          <a:xfrm>
            <a:off x="3186451" y="2079461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1320084" y="2002536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Anual</a:t>
            </a:r>
            <a:endParaRPr lang="es-PE" dirty="0"/>
          </a:p>
        </p:txBody>
      </p:sp>
      <p:sp>
        <p:nvSpPr>
          <p:cNvPr id="18" name="Flecha derecha 17"/>
          <p:cNvSpPr/>
          <p:nvPr/>
        </p:nvSpPr>
        <p:spPr>
          <a:xfrm>
            <a:off x="3186451" y="251935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/>
          <p:cNvSpPr txBox="1"/>
          <p:nvPr/>
        </p:nvSpPr>
        <p:spPr>
          <a:xfrm>
            <a:off x="1313107" y="349741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Horas extras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980867" y="1482179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474" t="63031" r="2042" b="13149"/>
          <a:stretch/>
        </p:blipFill>
        <p:spPr>
          <a:xfrm>
            <a:off x="4944079" y="50610"/>
            <a:ext cx="7015375" cy="135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2104973" y="2657835"/>
            <a:ext cx="83455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ctr">
              <a:buFont typeface="Arial" panose="020B0604020202020204" pitchFamily="34" charset="0"/>
              <a:buChar char="•"/>
            </a:pPr>
            <a:r>
              <a:rPr lang="es-ES" sz="8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4TA CATEGORIA</a:t>
            </a:r>
            <a:endParaRPr lang="es-PE" sz="8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6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RENTA NETA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80019" y="301005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restando a la renta </a:t>
            </a:r>
            <a:r>
              <a:rPr lang="es-ES" sz="2000" b="1" dirty="0" err="1" smtClean="0"/>
              <a:t>brutasu</a:t>
            </a:r>
            <a:r>
              <a:rPr lang="es-ES" sz="2000" b="1" dirty="0" smtClean="0"/>
              <a:t> 20%.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92624" y="522391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RENTA NETA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548691" y="2988993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bruta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240054" y="2144853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77800" y="1977108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873" t="37795" r="35855" b="37204"/>
          <a:stretch/>
        </p:blipFill>
        <p:spPr>
          <a:xfrm>
            <a:off x="7275822" y="125531"/>
            <a:ext cx="458925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2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880313" y="2384238"/>
            <a:ext cx="9124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 algn="ctr">
              <a:buFont typeface="Arial" panose="020B0604020202020204" pitchFamily="34" charset="0"/>
              <a:buChar char="•"/>
            </a:pPr>
            <a:r>
              <a:rPr lang="es-ES" sz="8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CALCULANDO IMPUESTOS</a:t>
            </a:r>
            <a:endParaRPr lang="es-PE" sz="8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64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RNIT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80019" y="3010059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RNIT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Renta neta 5ta + Renta neta 4ta – (7UIT + Deducción)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280109" y="595397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RNIT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207651" y="391995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Flecha derecha 15"/>
          <p:cNvSpPr/>
          <p:nvPr/>
        </p:nvSpPr>
        <p:spPr>
          <a:xfrm>
            <a:off x="3180019" y="218179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1313108" y="2066436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 5ta Categoría</a:t>
            </a:r>
            <a:endParaRPr lang="es-PE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313108" y="3872070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Deducción 3UIT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997527" y="196199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60866" y="2798178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 4ta Categoría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9270" t="32606" r="21535" b="44280"/>
          <a:stretch/>
        </p:blipFill>
        <p:spPr>
          <a:xfrm>
            <a:off x="5637733" y="119465"/>
            <a:ext cx="6400801" cy="1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Ingresos Totales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54269" y="348977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Ingresos Totales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Renta neta 5ta + Renta neta 4ta 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223715" y="244461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INGRESOS</a:t>
            </a:r>
          </a:p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 TOTALES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3154269" y="2661512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1287358" y="2546151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 5ta Categoría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023277" y="2075627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79339" y="192438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35116" y="3277893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 4ta Categoría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9270" t="47465" r="982" b="29422"/>
          <a:stretch/>
        </p:blipFill>
        <p:spPr>
          <a:xfrm>
            <a:off x="122409" y="106232"/>
            <a:ext cx="9074989" cy="1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5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IMPUESTO A LA RENTA ANUAL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54269" y="313044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Impuesto a la renta anual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el impuesto a la renta, aplicando las tasas de retención 2018 a los ingresos totales.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15920" y="496609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IMPUESTO A LA RENTA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980867" y="1482179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35116" y="2918566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Ingresos Totales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49382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IMPUESTO A LA RENTA MENSUAL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54269" y="313044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Impuesto a la renta mensual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, dividiendo entre 12 al impuesto a la renta anual.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15920" y="787257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IMPUESTO A LA RENTA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980867" y="1482179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35116" y="2918566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Impuesto a la renta anual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30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Ingresos Totales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54269" y="348977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Ingresos Totales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Renta neta 5ta + Renta neta 4ta 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532290" y="244102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INGRESOS</a:t>
            </a:r>
          </a:p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 TOTALES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3154269" y="2661512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1287358" y="2546151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 5ta Categoría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023277" y="2075627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79339" y="192438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35116" y="3277893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Renta neta 4ta Categoría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9270" t="47465" r="982" b="29422"/>
          <a:stretch/>
        </p:blipFill>
        <p:spPr>
          <a:xfrm>
            <a:off x="122410" y="106232"/>
            <a:ext cx="8900868" cy="1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73" t="2187" r="2854" b="7812"/>
          <a:stretch/>
        </p:blipFill>
        <p:spPr>
          <a:xfrm>
            <a:off x="594361" y="548640"/>
            <a:ext cx="10881360" cy="58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4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IMPUESTO A LA RENTA ANUAL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54269" y="313044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Impuesto a la renta anual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el impuesto a la renta, aplicando las tasas de retención 2018 a los ingresos totales.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15920" y="787257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IMPUESTO A LA RENTA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980867" y="1482179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35116" y="2918566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Ingresos Totales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72279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IMPUESTO A LA RENTA MENSUAL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54269" y="313044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Impuesto a la renta mensual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, dividiendo entre 12 al impuesto a la renta anual.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15920" y="787257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IMPUESTO A LA RENTA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8980867" y="1482179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35116" y="2918566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Impuesto a la renta anual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791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880314" y="2616057"/>
            <a:ext cx="83455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DESCUENTO TOTAL</a:t>
            </a:r>
            <a:endParaRPr lang="es-PE" sz="8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37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DESCUENTO TOTAL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09178" y="2350585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DESCUENTO TOTAL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SUMANDO los 4 input.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15920" y="406819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DESCUENTO TOTAL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477850" y="2329519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SPP</a:t>
            </a:r>
            <a:endParaRPr lang="es-PE" dirty="0"/>
          </a:p>
        </p:txBody>
      </p:sp>
      <p:sp>
        <p:nvSpPr>
          <p:cNvPr id="14" name="Flecha derecha 13"/>
          <p:cNvSpPr/>
          <p:nvPr/>
        </p:nvSpPr>
        <p:spPr>
          <a:xfrm>
            <a:off x="3109178" y="29460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446059" y="2799093"/>
            <a:ext cx="177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PARTIDO POLITICO</a:t>
            </a:r>
            <a:endParaRPr lang="es-PE" dirty="0"/>
          </a:p>
        </p:txBody>
      </p:sp>
      <p:sp>
        <p:nvSpPr>
          <p:cNvPr id="16" name="Flecha derecha 15"/>
          <p:cNvSpPr/>
          <p:nvPr/>
        </p:nvSpPr>
        <p:spPr>
          <a:xfrm>
            <a:off x="3064065" y="4159457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1501442" y="4135362"/>
            <a:ext cx="17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PRESTACION</a:t>
            </a:r>
            <a:endParaRPr lang="es-PE" dirty="0"/>
          </a:p>
        </p:txBody>
      </p:sp>
      <p:sp>
        <p:nvSpPr>
          <p:cNvPr id="18" name="Flecha derecha 17"/>
          <p:cNvSpPr/>
          <p:nvPr/>
        </p:nvSpPr>
        <p:spPr>
          <a:xfrm>
            <a:off x="3095078" y="3560955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/>
          <p:cNvSpPr txBox="1"/>
          <p:nvPr/>
        </p:nvSpPr>
        <p:spPr>
          <a:xfrm>
            <a:off x="1235285" y="3475789"/>
            <a:ext cx="177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IMPUESTO A LA RENTA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23370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880314" y="2384238"/>
            <a:ext cx="83455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NETO A PAGAR</a:t>
            </a:r>
            <a:endParaRPr lang="es-PE" sz="8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23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NETO A PAGAR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62850" y="3536842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NETO A PAGAR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NETO = SUELDO MENSUAL – DESCUENTO TOTAL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280109" y="595397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NETO A PAGAR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3162850" y="2708580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1295939" y="2593219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976506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343697" y="3324961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DESCUENTO TOTAL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6067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880314" y="2904500"/>
            <a:ext cx="9297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APORTACIONES</a:t>
            </a:r>
            <a:endParaRPr lang="es-PE" sz="8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8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93159" y="2075627"/>
            <a:ext cx="3606085" cy="23954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459316" y="2761588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</a:p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ESSALUD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7" name="Flecha derecha 6"/>
          <p:cNvSpPr/>
          <p:nvPr/>
        </p:nvSpPr>
        <p:spPr>
          <a:xfrm>
            <a:off x="8065401" y="310965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/>
        </p:nvSpPr>
        <p:spPr>
          <a:xfrm>
            <a:off x="9361867" y="2996363"/>
            <a:ext cx="15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ESSALUD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err="1" smtClean="0"/>
              <a:t>EsSALUD</a:t>
            </a:r>
            <a:r>
              <a:rPr lang="es-ES" sz="2000" b="1" dirty="0" smtClean="0"/>
              <a:t> = SUELDO MENSUAL </a:t>
            </a:r>
            <a:r>
              <a:rPr lang="es-ES" sz="2000" b="1" smtClean="0"/>
              <a:t>* </a:t>
            </a:r>
            <a:r>
              <a:rPr lang="es-ES" sz="2000" b="1" smtClean="0"/>
              <a:t>9%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280109" y="595397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err="1" smtClean="0">
                <a:solidFill>
                  <a:srgbClr val="003300"/>
                </a:solidFill>
                <a:latin typeface="Bodoni MT Black" panose="02070A03080606020203" pitchFamily="18" charset="0"/>
              </a:rPr>
              <a:t>EsSALUD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6" name="Flecha derecha 15"/>
          <p:cNvSpPr/>
          <p:nvPr/>
        </p:nvSpPr>
        <p:spPr>
          <a:xfrm>
            <a:off x="3180019" y="3101371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1313108" y="2986010"/>
            <a:ext cx="168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997527" y="196199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OUTPUT</a:t>
            </a:r>
            <a:endParaRPr lang="es-PE" dirty="0"/>
          </a:p>
        </p:txBody>
      </p:sp>
      <p:sp>
        <p:nvSpPr>
          <p:cNvPr id="21" name="CuadroTexto 20"/>
          <p:cNvSpPr txBox="1"/>
          <p:nvPr/>
        </p:nvSpPr>
        <p:spPr>
          <a:xfrm>
            <a:off x="2086371" y="1408034"/>
            <a:ext cx="168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INPUT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804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2104973" y="2657835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DESCUENTOS</a:t>
            </a:r>
            <a:endParaRPr lang="es-PE" sz="8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0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85633" y="2820475"/>
            <a:ext cx="3606085" cy="170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533361" y="3254981"/>
            <a:ext cx="291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SPP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024382" y="361529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139446" y="3503053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81573" y="3487946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458031" y="3670478"/>
            <a:ext cx="12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SPP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081826" y="5137264"/>
            <a:ext cx="6387921" cy="10045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SPP = </a:t>
            </a:r>
            <a:r>
              <a:rPr lang="es-ES" sz="2000" b="1" dirty="0"/>
              <a:t>S</a:t>
            </a:r>
            <a:r>
              <a:rPr lang="es-ES" sz="2000" b="1" dirty="0" smtClean="0"/>
              <a:t>ueldo mensual * 0.10+ Sueldo mensual*0.016 + </a:t>
            </a:r>
            <a:r>
              <a:rPr lang="es-ES" sz="2000" b="1" dirty="0"/>
              <a:t>S</a:t>
            </a:r>
            <a:r>
              <a:rPr lang="es-ES" sz="2000" b="1" dirty="0" smtClean="0"/>
              <a:t>ueldo mensual * 0,0135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875763" y="715737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SPP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26534" t="19289" r="22938" b="45582"/>
          <a:stretch/>
        </p:blipFill>
        <p:spPr>
          <a:xfrm>
            <a:off x="5502163" y="138733"/>
            <a:ext cx="6574223" cy="2569779"/>
          </a:xfrm>
          <a:prstGeom prst="rect">
            <a:avLst/>
          </a:prstGeom>
        </p:spPr>
      </p:pic>
      <p:sp>
        <p:nvSpPr>
          <p:cNvPr id="16" name="Rectángulo redondeado 15"/>
          <p:cNvSpPr/>
          <p:nvPr/>
        </p:nvSpPr>
        <p:spPr>
          <a:xfrm>
            <a:off x="7977351" y="4178681"/>
            <a:ext cx="3704897" cy="23585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Aporte obligatorio : 10%</a:t>
            </a:r>
          </a:p>
          <a:p>
            <a:pPr algn="ctr"/>
            <a:r>
              <a:rPr lang="es-ES" sz="2000" b="1" dirty="0" smtClean="0"/>
              <a:t>Comisión sobre flujo : 1.6%</a:t>
            </a:r>
          </a:p>
          <a:p>
            <a:pPr algn="ctr"/>
            <a:r>
              <a:rPr lang="es-ES" sz="2000" b="1" dirty="0" smtClean="0"/>
              <a:t>Prima de seguros : 1,35%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82619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85633" y="2820475"/>
            <a:ext cx="3606085" cy="170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533361" y="3254981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</a:t>
            </a:r>
            <a:r>
              <a:rPr lang="es-ES" sz="2400" b="1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PARTIDO POLÍTICO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024382" y="361529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139446" y="3503053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81573" y="3487946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410735" y="3398343"/>
            <a:ext cx="1798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PARTIDO POLÍTICO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151548" y="5205329"/>
            <a:ext cx="6387921" cy="10045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Partido Político = </a:t>
            </a:r>
            <a:r>
              <a:rPr lang="es-ES" sz="2000" b="1" dirty="0"/>
              <a:t>S</a:t>
            </a:r>
            <a:r>
              <a:rPr lang="es-ES" sz="2000" b="1" dirty="0" smtClean="0"/>
              <a:t>ueldo mensual * 0.07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57199" y="1104736"/>
            <a:ext cx="5388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PARTIDO POLÍTICO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l="27745" t="54030" r="21727" b="23341"/>
          <a:stretch/>
        </p:blipFill>
        <p:spPr>
          <a:xfrm>
            <a:off x="5108025" y="505833"/>
            <a:ext cx="6574223" cy="16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6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/>
        </p:nvSpPr>
        <p:spPr>
          <a:xfrm>
            <a:off x="1994614" y="1633077"/>
            <a:ext cx="83455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IMPUESTO A LA RENTA 5ta Categoría</a:t>
            </a:r>
            <a:endParaRPr lang="es-PE" sz="8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85633" y="2820475"/>
            <a:ext cx="3606085" cy="170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533361" y="3254981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SUELDO ANUAL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62834" y="320564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139446" y="3503053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81573" y="3035829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412311" y="3347312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anual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3296992" y="5318975"/>
            <a:ext cx="6387921" cy="10045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el sueldo anual, multiplicando por 12 (cantidad de meses del año). a la sume del dato (sueldo mensual)  más la asignación.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-875763" y="715737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SUELDO</a:t>
            </a:r>
          </a:p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 ANUAL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198255" y="384791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745089" y="3830677"/>
            <a:ext cx="12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Asignación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2375" t="16568" r="22861" b="48054"/>
          <a:stretch/>
        </p:blipFill>
        <p:spPr>
          <a:xfrm>
            <a:off x="5334770" y="127892"/>
            <a:ext cx="6755090" cy="24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4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85633" y="2820475"/>
            <a:ext cx="3606085" cy="170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533361" y="3254981"/>
            <a:ext cx="2910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GRATIFICACIÓN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62834" y="320564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139446" y="3503053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81573" y="3035829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412311" y="3347312"/>
            <a:ext cx="159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Gratificación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la gratificación, multiplicando por 2 a la suma del sueldo anual más la asignación.</a:t>
            </a:r>
          </a:p>
          <a:p>
            <a:pPr algn="ctr"/>
            <a:r>
              <a:rPr lang="es-ES" sz="2000" b="1" dirty="0" smtClean="0"/>
              <a:t>(Las dos gratificaciones son la del 15 de julio y la del 15 de diciembre).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2050960" y="-41899"/>
            <a:ext cx="8345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GRATIFICACIONES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198255" y="384791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745089" y="3830677"/>
            <a:ext cx="12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Asignación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7679" t="50295" r="15435" b="24941"/>
          <a:stretch/>
        </p:blipFill>
        <p:spPr>
          <a:xfrm>
            <a:off x="2522983" y="747600"/>
            <a:ext cx="7401464" cy="1811547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647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185633" y="2820475"/>
            <a:ext cx="3606085" cy="170001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/>
          <p:cNvSpPr txBox="1"/>
          <p:nvPr/>
        </p:nvSpPr>
        <p:spPr>
          <a:xfrm>
            <a:off x="4533361" y="3021755"/>
            <a:ext cx="2910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Bahnschrift Light" panose="020B0502040204020203" pitchFamily="34" charset="0"/>
              </a:rPr>
              <a:t>CALCULAR GRATIFICACIÓN EXTRAORDINARIA</a:t>
            </a:r>
            <a:endParaRPr lang="es-PE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Flecha derecha 5"/>
          <p:cNvSpPr/>
          <p:nvPr/>
        </p:nvSpPr>
        <p:spPr>
          <a:xfrm>
            <a:off x="3162834" y="3205644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Flecha derecha 6"/>
          <p:cNvSpPr/>
          <p:nvPr/>
        </p:nvSpPr>
        <p:spPr>
          <a:xfrm>
            <a:off x="8139446" y="3503053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1781573" y="3035829"/>
            <a:ext cx="1242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Sueldo mensual</a:t>
            </a:r>
            <a:endParaRPr lang="es-PE" dirty="0"/>
          </a:p>
        </p:txBody>
      </p:sp>
      <p:sp>
        <p:nvSpPr>
          <p:cNvPr id="9" name="CuadroTexto 8"/>
          <p:cNvSpPr txBox="1"/>
          <p:nvPr/>
        </p:nvSpPr>
        <p:spPr>
          <a:xfrm>
            <a:off x="9412311" y="3347312"/>
            <a:ext cx="159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Gratificación extraordinaria</a:t>
            </a:r>
            <a:endParaRPr lang="es-PE" dirty="0"/>
          </a:p>
        </p:txBody>
      </p:sp>
      <p:sp>
        <p:nvSpPr>
          <p:cNvPr id="10" name="Rectángulo redondeado 9"/>
          <p:cNvSpPr/>
          <p:nvPr/>
        </p:nvSpPr>
        <p:spPr>
          <a:xfrm>
            <a:off x="2366493" y="5143915"/>
            <a:ext cx="7714445" cy="14037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Se halla la gratificación extraordinaria, sacando el 9% a la gratificación. (una vez al año, y además está establecido como ley)</a:t>
            </a:r>
            <a:endParaRPr lang="es-PE" sz="2000" b="1" dirty="0"/>
          </a:p>
        </p:txBody>
      </p:sp>
      <p:sp>
        <p:nvSpPr>
          <p:cNvPr id="11" name="CuadroTexto 10"/>
          <p:cNvSpPr txBox="1"/>
          <p:nvPr/>
        </p:nvSpPr>
        <p:spPr>
          <a:xfrm>
            <a:off x="1866364" y="-149927"/>
            <a:ext cx="8345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solidFill>
                  <a:srgbClr val="003300"/>
                </a:solidFill>
                <a:latin typeface="Bodoni MT Black" panose="02070A03080606020203" pitchFamily="18" charset="0"/>
              </a:rPr>
              <a:t>GRATIFICACIONES EXTRAORDINARIA</a:t>
            </a:r>
            <a:endParaRPr lang="es-PE" sz="4000" b="1" dirty="0">
              <a:solidFill>
                <a:srgbClr val="003300"/>
              </a:solidFill>
              <a:latin typeface="Bodoni MT Black" panose="02070A03080606020203" pitchFamily="18" charset="0"/>
            </a:endParaRPr>
          </a:p>
        </p:txBody>
      </p:sp>
      <p:sp>
        <p:nvSpPr>
          <p:cNvPr id="14" name="Flecha derecha 13"/>
          <p:cNvSpPr/>
          <p:nvPr/>
        </p:nvSpPr>
        <p:spPr>
          <a:xfrm>
            <a:off x="3198255" y="3847918"/>
            <a:ext cx="772733" cy="33485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/>
          <p:cNvSpPr txBox="1"/>
          <p:nvPr/>
        </p:nvSpPr>
        <p:spPr>
          <a:xfrm>
            <a:off x="1745089" y="3830677"/>
            <a:ext cx="124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Asignación</a:t>
            </a:r>
            <a:endParaRPr lang="es-PE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077" t="17984" r="11325" b="61733"/>
          <a:stretch/>
        </p:blipFill>
        <p:spPr>
          <a:xfrm>
            <a:off x="2096847" y="1189198"/>
            <a:ext cx="7884544" cy="148374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0549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153</TotalTime>
  <Words>572</Words>
  <Application>Microsoft Office PowerPoint</Application>
  <PresentationFormat>Panorámica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Arial Narrow</vt:lpstr>
      <vt:lpstr>Bahnschrift Light</vt:lpstr>
      <vt:lpstr>Bodoni MT Black</vt:lpstr>
      <vt:lpstr>Corbel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agustin</dc:creator>
  <cp:lastModifiedBy>soporte</cp:lastModifiedBy>
  <cp:revision>19</cp:revision>
  <dcterms:created xsi:type="dcterms:W3CDTF">2019-05-25T05:32:14Z</dcterms:created>
  <dcterms:modified xsi:type="dcterms:W3CDTF">2019-05-31T16:08:41Z</dcterms:modified>
</cp:coreProperties>
</file>