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4"/>
  </p:notesMasterIdLst>
  <p:sldIdLst>
    <p:sldId id="256" r:id="rId2"/>
    <p:sldId id="367" r:id="rId3"/>
    <p:sldId id="538" r:id="rId4"/>
    <p:sldId id="475" r:id="rId5"/>
    <p:sldId id="458" r:id="rId6"/>
    <p:sldId id="616" r:id="rId7"/>
    <p:sldId id="617" r:id="rId8"/>
    <p:sldId id="618" r:id="rId9"/>
    <p:sldId id="619" r:id="rId10"/>
    <p:sldId id="620" r:id="rId11"/>
    <p:sldId id="640" r:id="rId12"/>
    <p:sldId id="622" r:id="rId13"/>
    <p:sldId id="623" r:id="rId14"/>
    <p:sldId id="641" r:id="rId15"/>
    <p:sldId id="625" r:id="rId16"/>
    <p:sldId id="643" r:id="rId17"/>
    <p:sldId id="644" r:id="rId18"/>
    <p:sldId id="645" r:id="rId19"/>
    <p:sldId id="646" r:id="rId20"/>
    <p:sldId id="650" r:id="rId21"/>
    <p:sldId id="651" r:id="rId22"/>
    <p:sldId id="629" r:id="rId23"/>
    <p:sldId id="630" r:id="rId24"/>
    <p:sldId id="638" r:id="rId25"/>
    <p:sldId id="639" r:id="rId26"/>
    <p:sldId id="652" r:id="rId27"/>
    <p:sldId id="653" r:id="rId28"/>
    <p:sldId id="654" r:id="rId29"/>
    <p:sldId id="655" r:id="rId30"/>
    <p:sldId id="608" r:id="rId31"/>
    <p:sldId id="610" r:id="rId32"/>
    <p:sldId id="325" r:id="rId33"/>
  </p:sldIdLst>
  <p:sldSz cx="12192000" cy="6858000"/>
  <p:notesSz cx="6858000" cy="9144000"/>
  <p:custDataLst>
    <p:tags r:id="rId35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0"/>
    <p:restoredTop sz="91745"/>
  </p:normalViewPr>
  <p:slideViewPr>
    <p:cSldViewPr snapToGrid="0" snapToObjects="1">
      <p:cViewPr varScale="1">
        <p:scale>
          <a:sx n="80" d="100"/>
          <a:sy n="8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2F4C9-2A07-4C01-BD3E-B6EF7CCFE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F43C777-02C1-49D8-8D0A-1AF148979A86}">
      <dgm:prSet phldrT="[Texto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</a:rPr>
            <a:t>1. Estructuras Repetitivas</a:t>
          </a:r>
          <a:endParaRPr lang="es-PE" dirty="0">
            <a:latin typeface="Century Gothic" panose="020B0502020202020204" pitchFamily="34" charset="0"/>
          </a:endParaRPr>
        </a:p>
      </dgm:t>
    </dgm:pt>
    <dgm:pt modelId="{26EEA27C-FDC4-4ADB-970F-074DF3872BAF}" type="parTrans" cxnId="{898DA0AB-4AF2-4846-A808-5320D9C4A7A7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87AACE60-0145-4456-9840-B8237B5FA4EE}" type="sibTrans" cxnId="{898DA0AB-4AF2-4846-A808-5320D9C4A7A7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CD1C5158-59F5-4FA8-8FD1-4CDB2C1BB895}">
      <dgm:prSet phldrT="[Texto]"/>
      <dgm:spPr/>
      <dgm:t>
        <a:bodyPr/>
        <a:lstStyle/>
        <a:p>
          <a:r>
            <a:rPr lang="es-PE" dirty="0" err="1" smtClean="0">
              <a:latin typeface="Century Gothic" panose="020B0502020202020204" pitchFamily="34" charset="0"/>
            </a:rPr>
            <a:t>While</a:t>
          </a:r>
          <a:endParaRPr lang="es-PE" dirty="0">
            <a:latin typeface="Century Gothic" panose="020B0502020202020204" pitchFamily="34" charset="0"/>
          </a:endParaRPr>
        </a:p>
      </dgm:t>
    </dgm:pt>
    <dgm:pt modelId="{63297B6D-8CE0-4990-8529-2C0AC47B90D1}" type="parTrans" cxnId="{82C0F944-E345-4455-A2A5-46C58856C019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48EA5441-98DA-45FE-99D3-3513661436A1}" type="sibTrans" cxnId="{82C0F944-E345-4455-A2A5-46C58856C019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C099C39B-3F7B-48B3-B497-C3CB0070C2ED}">
      <dgm:prSet phldrT="[Texto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</a:rPr>
            <a:t>Do – </a:t>
          </a:r>
          <a:r>
            <a:rPr lang="es-PE" dirty="0" err="1" smtClean="0">
              <a:latin typeface="Century Gothic" panose="020B0502020202020204" pitchFamily="34" charset="0"/>
            </a:rPr>
            <a:t>While</a:t>
          </a:r>
          <a:endParaRPr lang="es-PE" dirty="0">
            <a:latin typeface="Century Gothic" panose="020B0502020202020204" pitchFamily="34" charset="0"/>
          </a:endParaRPr>
        </a:p>
      </dgm:t>
    </dgm:pt>
    <dgm:pt modelId="{3DA6CB6C-1144-48A5-A31D-9A18F919ED6D}" type="parTrans" cxnId="{5BC94532-CC92-4B6A-8B85-C65F0D80148D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9A707BA2-10D4-4809-BD5C-7FC3B00D4B12}" type="sibTrans" cxnId="{5BC94532-CC92-4B6A-8B85-C65F0D80148D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0984F26F-8FCB-40AE-B19F-44E7663304BE}">
      <dgm:prSet phldrT="[Texto]"/>
      <dgm:spPr/>
      <dgm:t>
        <a:bodyPr/>
        <a:lstStyle/>
        <a:p>
          <a:r>
            <a:rPr lang="es-PE" dirty="0" smtClean="0">
              <a:latin typeface="Century Gothic" panose="020B0502020202020204" pitchFamily="34" charset="0"/>
            </a:rPr>
            <a:t>2. Ejercicios</a:t>
          </a:r>
          <a:endParaRPr lang="es-PE" dirty="0">
            <a:latin typeface="Century Gothic" panose="020B0502020202020204" pitchFamily="34" charset="0"/>
          </a:endParaRPr>
        </a:p>
      </dgm:t>
    </dgm:pt>
    <dgm:pt modelId="{65ACB1FB-28AF-4FCC-9E70-E35CC137224A}" type="parTrans" cxnId="{39B653AA-4008-485C-A22E-2167FFBA9645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82C45A52-A9BC-44BA-83F1-7F6E0676DE77}" type="sibTrans" cxnId="{39B653AA-4008-485C-A22E-2167FFBA9645}">
      <dgm:prSet/>
      <dgm:spPr/>
      <dgm:t>
        <a:bodyPr/>
        <a:lstStyle/>
        <a:p>
          <a:endParaRPr lang="es-PE">
            <a:latin typeface="Century Gothic" panose="020B0502020202020204" pitchFamily="34" charset="0"/>
          </a:endParaRPr>
        </a:p>
      </dgm:t>
    </dgm:pt>
    <dgm:pt modelId="{B4401C9B-8082-4FBF-98EC-9F7F5CF89B8D}">
      <dgm:prSet phldrT="[Texto]"/>
      <dgm:spPr/>
      <dgm:t>
        <a:bodyPr/>
        <a:lstStyle/>
        <a:p>
          <a:endParaRPr lang="es-PE" dirty="0">
            <a:latin typeface="Century Gothic" panose="020B0502020202020204" pitchFamily="34" charset="0"/>
          </a:endParaRPr>
        </a:p>
      </dgm:t>
    </dgm:pt>
    <dgm:pt modelId="{FFEDB517-CB68-4C71-9ED1-D64A7F80D5D6}" type="parTrans" cxnId="{4C29DF21-A895-4E24-A1AC-196FAA0B8C9B}">
      <dgm:prSet/>
      <dgm:spPr/>
      <dgm:t>
        <a:bodyPr/>
        <a:lstStyle/>
        <a:p>
          <a:endParaRPr lang="es-PE"/>
        </a:p>
      </dgm:t>
    </dgm:pt>
    <dgm:pt modelId="{70CC964F-D089-4D27-980C-30BA17A0E4AF}" type="sibTrans" cxnId="{4C29DF21-A895-4E24-A1AC-196FAA0B8C9B}">
      <dgm:prSet/>
      <dgm:spPr/>
      <dgm:t>
        <a:bodyPr/>
        <a:lstStyle/>
        <a:p>
          <a:endParaRPr lang="es-PE"/>
        </a:p>
      </dgm:t>
    </dgm:pt>
    <dgm:pt modelId="{0E27D9F4-AD4E-4BB6-AFD4-371CCA5D8BA4}">
      <dgm:prSet phldrT="[Texto]"/>
      <dgm:spPr/>
      <dgm:t>
        <a:bodyPr/>
        <a:lstStyle/>
        <a:p>
          <a:r>
            <a:rPr lang="es-PE" dirty="0" err="1" smtClean="0">
              <a:latin typeface="Century Gothic" panose="020B0502020202020204" pitchFamily="34" charset="0"/>
            </a:rPr>
            <a:t>For</a:t>
          </a:r>
          <a:endParaRPr lang="es-PE" dirty="0">
            <a:latin typeface="Century Gothic" panose="020B0502020202020204" pitchFamily="34" charset="0"/>
          </a:endParaRPr>
        </a:p>
      </dgm:t>
    </dgm:pt>
    <dgm:pt modelId="{43322AB0-0A60-45BB-9E29-2F9C6932667B}" type="parTrans" cxnId="{322E339C-BD41-4C9F-9FB7-8EB39E41B313}">
      <dgm:prSet/>
      <dgm:spPr/>
      <dgm:t>
        <a:bodyPr/>
        <a:lstStyle/>
        <a:p>
          <a:endParaRPr lang="es-ES"/>
        </a:p>
      </dgm:t>
    </dgm:pt>
    <dgm:pt modelId="{BA346950-C99E-4E35-9930-4F0B0B8A21F5}" type="sibTrans" cxnId="{322E339C-BD41-4C9F-9FB7-8EB39E41B313}">
      <dgm:prSet/>
      <dgm:spPr/>
      <dgm:t>
        <a:bodyPr/>
        <a:lstStyle/>
        <a:p>
          <a:endParaRPr lang="es-ES"/>
        </a:p>
      </dgm:t>
    </dgm:pt>
    <dgm:pt modelId="{8ED7F652-D50A-446A-A312-E7CBDEB453F3}" type="pres">
      <dgm:prSet presAssocID="{CA62F4C9-2A07-4C01-BD3E-B6EF7CCFE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81BF0DC5-8493-4CF9-BEAA-C5893CBF00CC}" type="pres">
      <dgm:prSet presAssocID="{7F43C777-02C1-49D8-8D0A-1AF148979A8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4CBE3C4-17D4-490C-96E0-A10A38A05555}" type="pres">
      <dgm:prSet presAssocID="{7F43C777-02C1-49D8-8D0A-1AF148979A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1781CB-C7B8-4F5B-AB13-3441B3983EF1}" type="pres">
      <dgm:prSet presAssocID="{0984F26F-8FCB-40AE-B19F-44E7663304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8355CF6-4821-45C8-95E4-4A47DAF3F2A9}" type="presOf" srcId="{CD1C5158-59F5-4FA8-8FD1-4CDB2C1BB895}" destId="{24CBE3C4-17D4-490C-96E0-A10A38A05555}" srcOrd="0" destOrd="0" presId="urn:microsoft.com/office/officeart/2005/8/layout/vList2"/>
    <dgm:cxn modelId="{50D85271-8E57-45D1-8D2E-9E2A574BD35E}" type="presOf" srcId="{C099C39B-3F7B-48B3-B497-C3CB0070C2ED}" destId="{24CBE3C4-17D4-490C-96E0-A10A38A05555}" srcOrd="0" destOrd="1" presId="urn:microsoft.com/office/officeart/2005/8/layout/vList2"/>
    <dgm:cxn modelId="{7231F71C-9B1E-4B84-934B-8490F8815499}" type="presOf" srcId="{0984F26F-8FCB-40AE-B19F-44E7663304BE}" destId="{001781CB-C7B8-4F5B-AB13-3441B3983EF1}" srcOrd="0" destOrd="0" presId="urn:microsoft.com/office/officeart/2005/8/layout/vList2"/>
    <dgm:cxn modelId="{898DA0AB-4AF2-4846-A808-5320D9C4A7A7}" srcId="{CA62F4C9-2A07-4C01-BD3E-B6EF7CCFE31C}" destId="{7F43C777-02C1-49D8-8D0A-1AF148979A86}" srcOrd="0" destOrd="0" parTransId="{26EEA27C-FDC4-4ADB-970F-074DF3872BAF}" sibTransId="{87AACE60-0145-4456-9840-B8237B5FA4EE}"/>
    <dgm:cxn modelId="{4C29DF21-A895-4E24-A1AC-196FAA0B8C9B}" srcId="{7F43C777-02C1-49D8-8D0A-1AF148979A86}" destId="{B4401C9B-8082-4FBF-98EC-9F7F5CF89B8D}" srcOrd="3" destOrd="0" parTransId="{FFEDB517-CB68-4C71-9ED1-D64A7F80D5D6}" sibTransId="{70CC964F-D089-4D27-980C-30BA17A0E4AF}"/>
    <dgm:cxn modelId="{E0EFCF89-62DC-4ACE-BBE4-3FE0495A2FE8}" type="presOf" srcId="{7F43C777-02C1-49D8-8D0A-1AF148979A86}" destId="{81BF0DC5-8493-4CF9-BEAA-C5893CBF00CC}" srcOrd="0" destOrd="0" presId="urn:microsoft.com/office/officeart/2005/8/layout/vList2"/>
    <dgm:cxn modelId="{FE13CB57-BF29-4F0A-9388-D810023A8598}" type="presOf" srcId="{B4401C9B-8082-4FBF-98EC-9F7F5CF89B8D}" destId="{24CBE3C4-17D4-490C-96E0-A10A38A05555}" srcOrd="0" destOrd="3" presId="urn:microsoft.com/office/officeart/2005/8/layout/vList2"/>
    <dgm:cxn modelId="{82C0F944-E345-4455-A2A5-46C58856C019}" srcId="{7F43C777-02C1-49D8-8D0A-1AF148979A86}" destId="{CD1C5158-59F5-4FA8-8FD1-4CDB2C1BB895}" srcOrd="0" destOrd="0" parTransId="{63297B6D-8CE0-4990-8529-2C0AC47B90D1}" sibTransId="{48EA5441-98DA-45FE-99D3-3513661436A1}"/>
    <dgm:cxn modelId="{322E339C-BD41-4C9F-9FB7-8EB39E41B313}" srcId="{7F43C777-02C1-49D8-8D0A-1AF148979A86}" destId="{0E27D9F4-AD4E-4BB6-AFD4-371CCA5D8BA4}" srcOrd="2" destOrd="0" parTransId="{43322AB0-0A60-45BB-9E29-2F9C6932667B}" sibTransId="{BA346950-C99E-4E35-9930-4F0B0B8A21F5}"/>
    <dgm:cxn modelId="{39B653AA-4008-485C-A22E-2167FFBA9645}" srcId="{CA62F4C9-2A07-4C01-BD3E-B6EF7CCFE31C}" destId="{0984F26F-8FCB-40AE-B19F-44E7663304BE}" srcOrd="1" destOrd="0" parTransId="{65ACB1FB-28AF-4FCC-9E70-E35CC137224A}" sibTransId="{82C45A52-A9BC-44BA-83F1-7F6E0676DE77}"/>
    <dgm:cxn modelId="{CB9AF598-9FE2-4B69-A75A-879DB9FE37D8}" type="presOf" srcId="{0E27D9F4-AD4E-4BB6-AFD4-371CCA5D8BA4}" destId="{24CBE3C4-17D4-490C-96E0-A10A38A05555}" srcOrd="0" destOrd="2" presId="urn:microsoft.com/office/officeart/2005/8/layout/vList2"/>
    <dgm:cxn modelId="{5BC94532-CC92-4B6A-8B85-C65F0D80148D}" srcId="{7F43C777-02C1-49D8-8D0A-1AF148979A86}" destId="{C099C39B-3F7B-48B3-B497-C3CB0070C2ED}" srcOrd="1" destOrd="0" parTransId="{3DA6CB6C-1144-48A5-A31D-9A18F919ED6D}" sibTransId="{9A707BA2-10D4-4809-BD5C-7FC3B00D4B12}"/>
    <dgm:cxn modelId="{7D0EF9A3-CAC7-4530-B93A-47F75B9B6E37}" type="presOf" srcId="{CA62F4C9-2A07-4C01-BD3E-B6EF7CCFE31C}" destId="{8ED7F652-D50A-446A-A312-E7CBDEB453F3}" srcOrd="0" destOrd="0" presId="urn:microsoft.com/office/officeart/2005/8/layout/vList2"/>
    <dgm:cxn modelId="{B9AD6591-AFF1-46EB-A5C6-F43DECB065A8}" type="presParOf" srcId="{8ED7F652-D50A-446A-A312-E7CBDEB453F3}" destId="{81BF0DC5-8493-4CF9-BEAA-C5893CBF00CC}" srcOrd="0" destOrd="0" presId="urn:microsoft.com/office/officeart/2005/8/layout/vList2"/>
    <dgm:cxn modelId="{75FD68E4-624C-4049-8F6A-2DB0BD9928AD}" type="presParOf" srcId="{8ED7F652-D50A-446A-A312-E7CBDEB453F3}" destId="{24CBE3C4-17D4-490C-96E0-A10A38A05555}" srcOrd="1" destOrd="0" presId="urn:microsoft.com/office/officeart/2005/8/layout/vList2"/>
    <dgm:cxn modelId="{592E28AA-71E9-419F-9E61-49B7C434C261}" type="presParOf" srcId="{8ED7F652-D50A-446A-A312-E7CBDEB453F3}" destId="{001781CB-C7B8-4F5B-AB13-3441B3983E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F0DC5-8493-4CF9-BEAA-C5893CBF00CC}">
      <dsp:nvSpPr>
        <dsp:cNvPr id="0" name=""/>
        <dsp:cNvSpPr/>
      </dsp:nvSpPr>
      <dsp:spPr>
        <a:xfrm>
          <a:off x="0" y="42299"/>
          <a:ext cx="813593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>
              <a:latin typeface="Century Gothic" panose="020B0502020202020204" pitchFamily="34" charset="0"/>
            </a:rPr>
            <a:t>1. Estructuras Repetitivas</a:t>
          </a:r>
          <a:endParaRPr lang="es-PE" sz="3100" kern="1200" dirty="0">
            <a:latin typeface="Century Gothic" panose="020B0502020202020204" pitchFamily="34" charset="0"/>
          </a:endParaRPr>
        </a:p>
      </dsp:txBody>
      <dsp:txXfrm>
        <a:off x="36296" y="78595"/>
        <a:ext cx="8063347" cy="670943"/>
      </dsp:txXfrm>
    </dsp:sp>
    <dsp:sp modelId="{24CBE3C4-17D4-490C-96E0-A10A38A05555}">
      <dsp:nvSpPr>
        <dsp:cNvPr id="0" name=""/>
        <dsp:cNvSpPr/>
      </dsp:nvSpPr>
      <dsp:spPr>
        <a:xfrm>
          <a:off x="0" y="785834"/>
          <a:ext cx="8135939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400" kern="1200" dirty="0" err="1" smtClean="0">
              <a:latin typeface="Century Gothic" panose="020B0502020202020204" pitchFamily="34" charset="0"/>
            </a:rPr>
            <a:t>While</a:t>
          </a:r>
          <a:endParaRPr lang="es-PE" sz="2400" kern="1200" dirty="0">
            <a:latin typeface="Century Gothic" panose="020B0502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400" kern="1200" dirty="0" smtClean="0">
              <a:latin typeface="Century Gothic" panose="020B0502020202020204" pitchFamily="34" charset="0"/>
            </a:rPr>
            <a:t>Do – </a:t>
          </a:r>
          <a:r>
            <a:rPr lang="es-PE" sz="2400" kern="1200" dirty="0" err="1" smtClean="0">
              <a:latin typeface="Century Gothic" panose="020B0502020202020204" pitchFamily="34" charset="0"/>
            </a:rPr>
            <a:t>While</a:t>
          </a:r>
          <a:endParaRPr lang="es-PE" sz="2400" kern="1200" dirty="0">
            <a:latin typeface="Century Gothic" panose="020B0502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400" kern="1200" dirty="0" err="1" smtClean="0">
              <a:latin typeface="Century Gothic" panose="020B0502020202020204" pitchFamily="34" charset="0"/>
            </a:rPr>
            <a:t>For</a:t>
          </a:r>
          <a:endParaRPr lang="es-PE" sz="2400" kern="1200" dirty="0">
            <a:latin typeface="Century Gothic" panose="020B0502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PE" sz="2400" kern="1200" dirty="0">
            <a:latin typeface="Century Gothic" panose="020B0502020202020204" pitchFamily="34" charset="0"/>
          </a:endParaRPr>
        </a:p>
      </dsp:txBody>
      <dsp:txXfrm>
        <a:off x="0" y="785834"/>
        <a:ext cx="8135939" cy="1668420"/>
      </dsp:txXfrm>
    </dsp:sp>
    <dsp:sp modelId="{001781CB-C7B8-4F5B-AB13-3441B3983EF1}">
      <dsp:nvSpPr>
        <dsp:cNvPr id="0" name=""/>
        <dsp:cNvSpPr/>
      </dsp:nvSpPr>
      <dsp:spPr>
        <a:xfrm>
          <a:off x="0" y="2454254"/>
          <a:ext cx="813593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>
              <a:latin typeface="Century Gothic" panose="020B0502020202020204" pitchFamily="34" charset="0"/>
            </a:rPr>
            <a:t>2. Ejercicios</a:t>
          </a:r>
          <a:endParaRPr lang="es-PE" sz="3100" kern="1200" dirty="0">
            <a:latin typeface="Century Gothic" panose="020B0502020202020204" pitchFamily="34" charset="0"/>
          </a:endParaRPr>
        </a:p>
      </dsp:txBody>
      <dsp:txXfrm>
        <a:off x="36296" y="2490550"/>
        <a:ext cx="8063347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^^^^^^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49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090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 while</a:t>
            </a:r>
            <a:endParaRPr lang="es-PE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6716" cy="4351338"/>
          </a:xfrm>
        </p:spPr>
        <p:txBody>
          <a:bodyPr>
            <a:normAutofit/>
          </a:bodyPr>
          <a:lstStyle/>
          <a:p>
            <a:pPr algn="just"/>
            <a:r>
              <a:rPr lang="es-PE" sz="2667" dirty="0"/>
              <a:t>La estructura </a:t>
            </a:r>
            <a:r>
              <a:rPr lang="es-PE" sz="2667" dirty="0" smtClean="0"/>
              <a:t>“</a:t>
            </a:r>
            <a:r>
              <a:rPr lang="es-PE" sz="2667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PE" sz="2667" dirty="0" smtClean="0"/>
              <a:t>”, es una estructura repetitiva que realiza la cantidad de iteraciones que uno determine.</a:t>
            </a:r>
          </a:p>
          <a:p>
            <a:pPr algn="just"/>
            <a:r>
              <a:rPr lang="es-PE" sz="2667" dirty="0" smtClean="0"/>
              <a:t>Necesita </a:t>
            </a:r>
            <a:r>
              <a:rPr lang="es-PE" sz="2667" b="1" dirty="0" smtClean="0"/>
              <a:t>siempre</a:t>
            </a:r>
            <a:r>
              <a:rPr lang="es-PE" sz="2667" dirty="0" smtClean="0"/>
              <a:t> una </a:t>
            </a:r>
            <a:r>
              <a:rPr lang="es-PE" sz="2667" b="1" dirty="0" smtClean="0"/>
              <a:t>variable</a:t>
            </a:r>
            <a:r>
              <a:rPr lang="es-PE" sz="2667" dirty="0" smtClean="0"/>
              <a:t> de tipo </a:t>
            </a:r>
            <a:r>
              <a:rPr lang="es-PE" sz="2667" b="1" dirty="0" err="1" smtClean="0"/>
              <a:t>int</a:t>
            </a:r>
            <a:r>
              <a:rPr lang="es-PE" sz="2667" dirty="0" smtClean="0"/>
              <a:t>, esta variable nos permitirá indicar desde donde inicia el bucle.</a:t>
            </a:r>
            <a:endParaRPr lang="es-PE" sz="2667" b="1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846142" y="1825625"/>
            <a:ext cx="3507658" cy="4351338"/>
          </a:xfrm>
        </p:spPr>
        <p:txBody>
          <a:bodyPr>
            <a:normAutofit/>
          </a:bodyPr>
          <a:lstStyle/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428"/>
          <a:stretch/>
        </p:blipFill>
        <p:spPr>
          <a:xfrm>
            <a:off x="8134154" y="1902725"/>
            <a:ext cx="3206939" cy="41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Estructura </a:t>
            </a:r>
            <a:r>
              <a:rPr lang="es-PE" b="1" dirty="0" err="1"/>
              <a:t>while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67" y="1417175"/>
            <a:ext cx="4302178" cy="506829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485468" y="1673759"/>
            <a:ext cx="3776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Variable </a:t>
            </a:r>
            <a:r>
              <a:rPr lang="es-ES" sz="2400" dirty="0" smtClean="0">
                <a:solidFill>
                  <a:srgbClr val="7030A0"/>
                </a:solidFill>
              </a:rPr>
              <a:t>a </a:t>
            </a:r>
            <a:r>
              <a:rPr lang="es-ES" sz="2000" dirty="0" smtClean="0"/>
              <a:t>de tipo </a:t>
            </a:r>
            <a:r>
              <a:rPr lang="es-ES" sz="2000" b="1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/>
              <a:t>, se </a:t>
            </a:r>
            <a:r>
              <a:rPr lang="en-US" sz="2000" b="1" dirty="0" err="1" smtClean="0"/>
              <a:t>inicializa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lo general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endParaRPr lang="es-ES" sz="2000" b="1" dirty="0" smtClean="0">
              <a:solidFill>
                <a:srgbClr val="0070C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02400" y="4772566"/>
            <a:ext cx="3776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Variable </a:t>
            </a:r>
            <a:r>
              <a:rPr lang="es-ES" sz="2400" b="1" dirty="0" smtClean="0">
                <a:solidFill>
                  <a:srgbClr val="7030A0"/>
                </a:solidFill>
              </a:rPr>
              <a:t>a</a:t>
            </a:r>
            <a:r>
              <a:rPr lang="es-ES" sz="2000" dirty="0" smtClean="0"/>
              <a:t> antes de cerrar la llave del </a:t>
            </a:r>
            <a:r>
              <a:rPr lang="es-ES" sz="2000" dirty="0" err="1" smtClean="0"/>
              <a:t>While</a:t>
            </a:r>
            <a:r>
              <a:rPr lang="es-ES" sz="2000" dirty="0" smtClean="0"/>
              <a:t> debe de </a:t>
            </a:r>
            <a:r>
              <a:rPr lang="es-ES" sz="2000" b="1" dirty="0" smtClean="0">
                <a:solidFill>
                  <a:srgbClr val="0070C0"/>
                </a:solidFill>
              </a:rPr>
              <a:t>incrementarse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3386668" y="2075413"/>
            <a:ext cx="3047271" cy="8194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440418" y="5235599"/>
            <a:ext cx="2924123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573868" y="2712530"/>
            <a:ext cx="812800" cy="626534"/>
          </a:xfrm>
          <a:prstGeom prst="ellipse">
            <a:avLst/>
          </a:prstGeom>
          <a:noFill/>
          <a:ln w="28575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624669" y="4884794"/>
            <a:ext cx="812800" cy="626534"/>
          </a:xfrm>
          <a:prstGeom prst="ellipse">
            <a:avLst/>
          </a:prstGeom>
          <a:noFill/>
          <a:ln w="28575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2949352" y="3477205"/>
            <a:ext cx="1317847" cy="6051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6433939" y="3377260"/>
            <a:ext cx="377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Condición </a:t>
            </a:r>
            <a:r>
              <a:rPr lang="es-ES" sz="2000" b="1" dirty="0" smtClean="0">
                <a:solidFill>
                  <a:srgbClr val="0070C0"/>
                </a:solidFill>
              </a:rPr>
              <a:t>(a&lt;=10)</a:t>
            </a:r>
            <a:r>
              <a:rPr lang="es-ES" sz="2000" dirty="0" smtClean="0"/>
              <a:t>, indica que ejecutará 10 veces el bucle</a:t>
            </a:r>
            <a:endParaRPr lang="es-ES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357127" y="3782737"/>
            <a:ext cx="20074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37" y="25363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Ejemplo:  </a:t>
            </a:r>
            <a:r>
              <a:rPr lang="es-PE" sz="4000" dirty="0">
                <a:latin typeface="Consolas" panose="020B0609020204030204" pitchFamily="49" charset="0"/>
              </a:rPr>
              <a:t>w</a:t>
            </a:r>
            <a:r>
              <a:rPr lang="es-P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endParaRPr lang="es-P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51471" y="5324168"/>
            <a:ext cx="2227006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6445"/>
          <a:stretch/>
        </p:blipFill>
        <p:spPr>
          <a:xfrm>
            <a:off x="602020" y="1436691"/>
            <a:ext cx="4884380" cy="52959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29" y="1690692"/>
            <a:ext cx="5257906" cy="31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  </a:t>
            </a:r>
            <a:r>
              <a:rPr lang="es-PE" sz="4000" b="1" dirty="0" smtClean="0">
                <a:latin typeface="Consolas" panose="020B0609020204030204" pitchFamily="49" charset="0"/>
              </a:rPr>
              <a:t>d</a:t>
            </a:r>
            <a:r>
              <a:rPr lang="es-PE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 – </a:t>
            </a:r>
            <a:r>
              <a:rPr lang="es-PE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s-PE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endParaRPr lang="es-PE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2758" cy="4351338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La estructura </a:t>
            </a:r>
            <a:r>
              <a:rPr lang="es-PE" dirty="0" smtClean="0"/>
              <a:t>“</a:t>
            </a:r>
            <a:r>
              <a:rPr lang="es-PE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- while</a:t>
            </a:r>
            <a:r>
              <a:rPr lang="es-PE" dirty="0"/>
              <a:t>” es el equivalente a la </a:t>
            </a:r>
            <a:r>
              <a:rPr lang="es-PE" dirty="0" smtClean="0"/>
              <a:t>estructura “</a:t>
            </a:r>
            <a:r>
              <a:rPr lang="es-PE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Repetir - Hasta Que</a:t>
            </a:r>
            <a:r>
              <a:rPr lang="es-PE" dirty="0" smtClean="0"/>
              <a:t>”.</a:t>
            </a:r>
          </a:p>
          <a:p>
            <a:pPr marL="0" indent="0" algn="just">
              <a:buNone/>
            </a:pPr>
            <a:endParaRPr lang="es-PE" dirty="0" smtClean="0"/>
          </a:p>
          <a:p>
            <a:pPr algn="just"/>
            <a:r>
              <a:rPr lang="es-PE" dirty="0" smtClean="0"/>
              <a:t>Do - </a:t>
            </a:r>
            <a:r>
              <a:rPr lang="es-PE" dirty="0" err="1" smtClean="0"/>
              <a:t>While</a:t>
            </a:r>
            <a:r>
              <a:rPr lang="es-PE" dirty="0" smtClean="0"/>
              <a:t> repite el bucle hasta que se ingrese una condición falsa, se ejecuta por lo menos una vez el bucle.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344696" y="1825625"/>
            <a:ext cx="4009103" cy="4351338"/>
          </a:xfrm>
        </p:spPr>
        <p:txBody>
          <a:bodyPr>
            <a:normAutofit/>
          </a:bodyPr>
          <a:lstStyle/>
          <a:p>
            <a:endParaRPr lang="es-PE" dirty="0"/>
          </a:p>
        </p:txBody>
      </p:sp>
      <p:grpSp>
        <p:nvGrpSpPr>
          <p:cNvPr id="8" name="Grupo 7"/>
          <p:cNvGrpSpPr/>
          <p:nvPr/>
        </p:nvGrpSpPr>
        <p:grpSpPr>
          <a:xfrm>
            <a:off x="7672903" y="1825625"/>
            <a:ext cx="3680896" cy="4188913"/>
            <a:chOff x="7672903" y="1825625"/>
            <a:chExt cx="3680896" cy="418891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2903" y="1825625"/>
              <a:ext cx="3680896" cy="418891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6614" y="4362449"/>
              <a:ext cx="1210129" cy="27622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19" y="5408168"/>
              <a:ext cx="1260475" cy="26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contenido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5867" y="1690692"/>
            <a:ext cx="4518100" cy="46866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Estructura  </a:t>
            </a:r>
            <a:r>
              <a:rPr lang="es-PE" b="1" dirty="0">
                <a:latin typeface="Consolas" panose="020B0609020204030204" pitchFamily="49" charset="0"/>
              </a:rPr>
              <a:t>d</a:t>
            </a:r>
            <a:r>
              <a:rPr lang="es-PE" b="1" dirty="0">
                <a:latin typeface="Consolas" panose="020B0609020204030204" pitchFamily="49" charset="0"/>
                <a:cs typeface="Consolas" panose="020B0609020204030204" pitchFamily="49" charset="0"/>
              </a:rPr>
              <a:t>o – </a:t>
            </a:r>
            <a:r>
              <a:rPr lang="es-PE" b="1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en-US" dirty="0"/>
          </a:p>
        </p:txBody>
      </p:sp>
      <p:cxnSp>
        <p:nvCxnSpPr>
          <p:cNvPr id="10" name="Conector recto de flecha 9"/>
          <p:cNvCxnSpPr>
            <a:stCxn id="13" idx="7"/>
            <a:endCxn id="11" idx="1"/>
          </p:cNvCxnSpPr>
          <p:nvPr/>
        </p:nvCxnSpPr>
        <p:spPr>
          <a:xfrm flipV="1">
            <a:off x="3960987" y="3417891"/>
            <a:ext cx="2694871" cy="17923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655858" y="2602283"/>
            <a:ext cx="4181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Aquí se coloca una condición falsa:</a:t>
            </a:r>
          </a:p>
          <a:p>
            <a:r>
              <a:rPr lang="es-ES" sz="2000" dirty="0" smtClean="0"/>
              <a:t>Ejemplo: </a:t>
            </a:r>
          </a:p>
          <a:p>
            <a:r>
              <a:rPr lang="es-ES" sz="2000" b="1" dirty="0" smtClean="0">
                <a:solidFill>
                  <a:srgbClr val="0070C0"/>
                </a:solidFill>
              </a:rPr>
              <a:t>(n&lt;=10)</a:t>
            </a:r>
          </a:p>
          <a:p>
            <a:r>
              <a:rPr lang="es-ES" sz="2000" dirty="0" smtClean="0"/>
              <a:t>Entonces el bucle se ejecutará hasta que se ingrese un valor superior a 10</a:t>
            </a:r>
            <a:endParaRPr lang="en-US" sz="2000" dirty="0"/>
          </a:p>
        </p:txBody>
      </p:sp>
      <p:sp>
        <p:nvSpPr>
          <p:cNvPr id="13" name="Elipse 12"/>
          <p:cNvSpPr/>
          <p:nvPr/>
        </p:nvSpPr>
        <p:spPr>
          <a:xfrm>
            <a:off x="2523068" y="5101130"/>
            <a:ext cx="1684627" cy="745067"/>
          </a:xfrm>
          <a:prstGeom prst="ellipse">
            <a:avLst/>
          </a:prstGeom>
          <a:noFill/>
          <a:ln w="28575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Ejemplo:  </a:t>
            </a:r>
            <a:r>
              <a:rPr lang="es-P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– while</a:t>
            </a:r>
            <a:endParaRPr lang="es-P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8955" y="5265174"/>
            <a:ext cx="2153264" cy="265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4" y="1690692"/>
            <a:ext cx="6722097" cy="45288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1696757"/>
            <a:ext cx="4267200" cy="2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1. Estructura repetitiva For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La estructura </a:t>
            </a:r>
            <a:r>
              <a:rPr lang="es-PE" dirty="0" smtClean="0"/>
              <a:t>“</a:t>
            </a:r>
            <a:r>
              <a:rPr lang="es-P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PE" dirty="0" smtClean="0"/>
              <a:t>”, Permite </a:t>
            </a:r>
            <a:r>
              <a:rPr lang="es-PE" dirty="0"/>
              <a:t>ejecutar </a:t>
            </a:r>
            <a:r>
              <a:rPr lang="es-PE" dirty="0" smtClean="0"/>
              <a:t>un conjunto de instrucciones </a:t>
            </a:r>
            <a:r>
              <a:rPr lang="es-PE" dirty="0"/>
              <a:t>de forma iterativa, conociendo un valor especifico inicial y otro valor final, además nos permiten determinar el </a:t>
            </a:r>
            <a:r>
              <a:rPr lang="es-PE" dirty="0" smtClean="0"/>
              <a:t>paso </a:t>
            </a:r>
            <a:r>
              <a:rPr lang="es-PE" dirty="0"/>
              <a:t>entre cada </a:t>
            </a:r>
            <a:r>
              <a:rPr lang="es-PE" dirty="0" smtClean="0"/>
              <a:t>iteración </a:t>
            </a:r>
            <a:r>
              <a:rPr lang="es-PE" dirty="0"/>
              <a:t>del ciclo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1028" name="Picture 4" descr="http://1.bp.blogspot.com/-huBhMvOMHSg/UqVORkxC8zI/AAAAAAAAAT0/xDCpVZkhw5Q/s1600/bu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86" y="4578559"/>
            <a:ext cx="1676268" cy="16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Sintaxis </a:t>
            </a:r>
            <a:r>
              <a:rPr lang="es-PE" sz="4000" b="1" dirty="0"/>
              <a:t>de </a:t>
            </a:r>
            <a:r>
              <a:rPr lang="es-PE" sz="4000" b="1" dirty="0" smtClean="0"/>
              <a:t>estructura </a:t>
            </a:r>
            <a:r>
              <a:rPr lang="es-PE" sz="4000" b="1" dirty="0"/>
              <a:t>for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6" y="1696243"/>
            <a:ext cx="4924229" cy="4636823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646947" y="3705726"/>
            <a:ext cx="517358" cy="43313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3437021" y="3713747"/>
            <a:ext cx="822158" cy="43313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4476418" y="3725893"/>
            <a:ext cx="528719" cy="43313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5899209" y="5953952"/>
            <a:ext cx="13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Valor Inicial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312594" y="5308231"/>
            <a:ext cx="121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Valor Final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51509" y="4620085"/>
            <a:ext cx="128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Incremento</a:t>
            </a:r>
            <a:endParaRPr lang="es-PE" dirty="0"/>
          </a:p>
        </p:txBody>
      </p:sp>
      <p:cxnSp>
        <p:nvCxnSpPr>
          <p:cNvPr id="11" name="Conector recto de flecha 10"/>
          <p:cNvCxnSpPr>
            <a:stCxn id="3" idx="2"/>
            <a:endCxn id="4" idx="1"/>
          </p:cNvCxnSpPr>
          <p:nvPr/>
        </p:nvCxnSpPr>
        <p:spPr>
          <a:xfrm>
            <a:off x="2905626" y="4138863"/>
            <a:ext cx="2993583" cy="19997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2"/>
            <a:endCxn id="9" idx="1"/>
          </p:cNvCxnSpPr>
          <p:nvPr/>
        </p:nvCxnSpPr>
        <p:spPr>
          <a:xfrm>
            <a:off x="3848100" y="4146884"/>
            <a:ext cx="2464494" cy="13460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2"/>
            <a:endCxn id="10" idx="1"/>
          </p:cNvCxnSpPr>
          <p:nvPr/>
        </p:nvCxnSpPr>
        <p:spPr>
          <a:xfrm>
            <a:off x="4740778" y="4159030"/>
            <a:ext cx="1910731" cy="64572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2584370" y="3103695"/>
            <a:ext cx="301618" cy="35796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9" name="Conector recto de flecha 28"/>
          <p:cNvCxnSpPr>
            <a:stCxn id="28" idx="0"/>
          </p:cNvCxnSpPr>
          <p:nvPr/>
        </p:nvCxnSpPr>
        <p:spPr>
          <a:xfrm flipV="1">
            <a:off x="2735179" y="2382136"/>
            <a:ext cx="3164030" cy="7215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6063916" y="1934758"/>
            <a:ext cx="4126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declara la variable </a:t>
            </a:r>
            <a:r>
              <a:rPr lang="es-PE" sz="2400" b="1" dirty="0" smtClean="0">
                <a:solidFill>
                  <a:srgbClr val="FF0000"/>
                </a:solidFill>
              </a:rPr>
              <a:t>i</a:t>
            </a:r>
            <a:r>
              <a:rPr lang="es-PE" dirty="0" smtClean="0"/>
              <a:t> y siempre será de tipo </a:t>
            </a:r>
            <a:r>
              <a:rPr lang="es-PE" sz="2400" b="1" dirty="0" err="1" smtClean="0">
                <a:solidFill>
                  <a:srgbClr val="FF0000"/>
                </a:solidFill>
              </a:rPr>
              <a:t>int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Ejemplo:  </a:t>
            </a:r>
            <a:r>
              <a:rPr lang="es-PE" sz="4000" dirty="0">
                <a:latin typeface="Consolas" panose="020B0609020204030204" pitchFamily="49" charset="0"/>
              </a:rPr>
              <a:t>f</a:t>
            </a:r>
            <a:r>
              <a:rPr lang="es-P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endParaRPr lang="es-P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¿</a:t>
            </a:r>
            <a:r>
              <a:rPr lang="es-PE" dirty="0"/>
              <a:t>Cuántos elementos generó, cuál es la suma</a:t>
            </a:r>
            <a:r>
              <a:rPr lang="es-PE" dirty="0" smtClean="0"/>
              <a:t>?</a:t>
            </a:r>
          </a:p>
          <a:p>
            <a:endParaRPr lang="es-PE" dirty="0"/>
          </a:p>
          <a:p>
            <a:r>
              <a:rPr lang="es-PE" dirty="0"/>
              <a:t>¿Puedo generar otras series?</a:t>
            </a:r>
          </a:p>
          <a:p>
            <a:endParaRPr lang="es-PE" dirty="0"/>
          </a:p>
          <a:p>
            <a:r>
              <a:rPr lang="es-PE" dirty="0"/>
              <a:t>¿Puedo mostrar la serie en orden inverso?</a:t>
            </a:r>
          </a:p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486"/>
            <a:ext cx="51625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Ejemplo:  </a:t>
            </a:r>
            <a:r>
              <a:rPr lang="es-PE" sz="4000" dirty="0">
                <a:latin typeface="Consolas" panose="020B0609020204030204" pitchFamily="49" charset="0"/>
              </a:rPr>
              <a:t>f</a:t>
            </a:r>
            <a:r>
              <a:rPr lang="es-PE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endParaRPr lang="es-P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42" y="1557175"/>
            <a:ext cx="6831600" cy="49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 smtClean="0"/>
              <a:t>¿Qué aprendimos la sesión anterior?</a:t>
            </a:r>
            <a:endParaRPr lang="es-PE" dirty="0"/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14" y="1978785"/>
            <a:ext cx="4138244" cy="30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3200" dirty="0" smtClean="0">
                <a:solidFill>
                  <a:srgbClr val="00B050"/>
                </a:solidFill>
              </a:rPr>
              <a:t>Mostrar los valores de i en los siguientes ciclos:</a:t>
            </a:r>
            <a:endParaRPr lang="es-PE" sz="3200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92"/>
            <a:ext cx="5273040" cy="46034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s-PE" dirty="0" smtClean="0"/>
              <a:t>.</a:t>
            </a: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 smtClean="0"/>
              <a:t>12, 14, 16,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 smtClean="0"/>
              <a:t>12, 14, 16, 18,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 smtClean="0"/>
              <a:t>12, 14,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574862" y="4858962"/>
            <a:ext cx="2148349" cy="427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05" y="1900778"/>
            <a:ext cx="3302316" cy="2230954"/>
          </a:xfrm>
          <a:prstGeom prst="rect">
            <a:avLst/>
          </a:prstGeom>
        </p:spPr>
      </p:pic>
      <p:sp>
        <p:nvSpPr>
          <p:cNvPr id="17" name="Marcador de contenido 4"/>
          <p:cNvSpPr txBox="1">
            <a:spLocks/>
          </p:cNvSpPr>
          <p:nvPr/>
        </p:nvSpPr>
        <p:spPr>
          <a:xfrm>
            <a:off x="6111240" y="1690236"/>
            <a:ext cx="5273040" cy="460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2"/>
            </a:pPr>
            <a:r>
              <a:rPr lang="es-PE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 smtClean="0"/>
              <a:t>1, 2, 3,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 smtClean="0"/>
              <a:t>1, 3, 5,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1, 2, 3</a:t>
            </a:r>
            <a:r>
              <a:rPr lang="es-PE" dirty="0" smtClean="0"/>
              <a:t>, 4, 5,</a:t>
            </a: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endParaRPr lang="es-PE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843512" y="5696996"/>
            <a:ext cx="2148349" cy="427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95" y="1952607"/>
            <a:ext cx="3724736" cy="24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3200" dirty="0" smtClean="0">
                <a:solidFill>
                  <a:srgbClr val="00B050"/>
                </a:solidFill>
              </a:rPr>
              <a:t>Mostrar los valores de i en los siguientes ciclos:</a:t>
            </a:r>
            <a:endParaRPr lang="es-PE" sz="3200" dirty="0">
              <a:solidFill>
                <a:srgbClr val="00B05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92"/>
            <a:ext cx="5273040" cy="46034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es-PE" dirty="0" smtClean="0"/>
              <a:t>.</a:t>
            </a: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5</a:t>
            </a:r>
            <a:r>
              <a:rPr lang="es-PE" dirty="0" smtClean="0"/>
              <a:t>, 8, 11, 14,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5, 8, 11, 14</a:t>
            </a:r>
            <a:r>
              <a:rPr lang="es-PE" dirty="0" smtClean="0"/>
              <a:t>, 17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5, </a:t>
            </a:r>
            <a:r>
              <a:rPr lang="es-PE" dirty="0" smtClean="0"/>
              <a:t>10, 15,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574862" y="4858962"/>
            <a:ext cx="2148349" cy="427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Marcador de contenido 4"/>
          <p:cNvSpPr txBox="1">
            <a:spLocks/>
          </p:cNvSpPr>
          <p:nvPr/>
        </p:nvSpPr>
        <p:spPr>
          <a:xfrm>
            <a:off x="6111240" y="1690236"/>
            <a:ext cx="5273040" cy="460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4"/>
            </a:pPr>
            <a:r>
              <a:rPr lang="es-PE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5, </a:t>
            </a:r>
            <a:r>
              <a:rPr lang="es-PE" dirty="0" smtClean="0"/>
              <a:t> 7,  9, 11, 13, 15,</a:t>
            </a: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5, </a:t>
            </a:r>
            <a:r>
              <a:rPr lang="es-PE" dirty="0" smtClean="0"/>
              <a:t>10, 15, 20,</a:t>
            </a: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5, 10, 15,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endParaRPr lang="es-PE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843512" y="5696996"/>
            <a:ext cx="2148349" cy="427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00" y="1877626"/>
            <a:ext cx="3875798" cy="18684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195" y="1877626"/>
            <a:ext cx="4229642" cy="23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/>
              <a:t>Ejercicios</a:t>
            </a:r>
            <a:endParaRPr lang="es-PE" sz="4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PE" dirty="0" smtClean="0"/>
              <a:t>WHILE </a:t>
            </a:r>
          </a:p>
          <a:p>
            <a:pPr algn="ctr"/>
            <a:r>
              <a:rPr lang="es-PE" dirty="0" smtClean="0"/>
              <a:t>DO WHILE</a:t>
            </a:r>
          </a:p>
          <a:p>
            <a:pPr algn="ctr"/>
            <a:r>
              <a:rPr lang="es-PE" dirty="0" smtClean="0"/>
              <a:t>FOR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89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Elaborar los siguientes programas</a:t>
            </a:r>
            <a:endParaRPr lang="es-PE" sz="40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PE" sz="2400" dirty="0"/>
              <a:t>Que solicite el ingreso de un número y muestre números </a:t>
            </a:r>
            <a:r>
              <a:rPr lang="es-PE" sz="2400" dirty="0" smtClean="0"/>
              <a:t>múltiplos de 3 desde 0 hasta </a:t>
            </a:r>
            <a:r>
              <a:rPr lang="es-PE" sz="2400" dirty="0"/>
              <a:t>el número ingresado </a:t>
            </a:r>
            <a:r>
              <a:rPr lang="es-PE" sz="2400" dirty="0" smtClean="0"/>
              <a:t>(</a:t>
            </a:r>
            <a:r>
              <a:rPr lang="es-P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PE" sz="2400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s-PE" sz="2400" dirty="0" smtClean="0"/>
          </a:p>
          <a:p>
            <a:pPr marL="457200" indent="-457200" algn="just">
              <a:buFont typeface="+mj-lt"/>
              <a:buAutoNum type="arabicPeriod"/>
            </a:pPr>
            <a:endParaRPr lang="es-PE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PE" sz="2400" dirty="0" smtClean="0"/>
              <a:t>Que permita el ingreso de notas mientras sean entre 0 y 20, si se ingresa un nota no válida, finaliza mostrando la suma, cantidad de notas y el promedio de las notas ingresadas (</a:t>
            </a:r>
            <a:r>
              <a:rPr lang="es-P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– while</a:t>
            </a:r>
            <a:r>
              <a:rPr lang="es-PE" sz="2400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4120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01" y="1307233"/>
            <a:ext cx="7013443" cy="46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98" y="1027910"/>
            <a:ext cx="6822404" cy="50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Elabora los siguientes programas (for)</a:t>
            </a:r>
            <a:endParaRPr lang="es-PE" sz="40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PE" sz="2400" dirty="0"/>
              <a:t>Que solicite el ingreso de un número y muestre números </a:t>
            </a:r>
            <a:r>
              <a:rPr lang="es-PE" sz="2400" dirty="0" smtClean="0"/>
              <a:t>múltiplos de 7 desde 10 hasta </a:t>
            </a:r>
            <a:r>
              <a:rPr lang="es-PE" sz="2400" dirty="0"/>
              <a:t>el número ingresado (</a:t>
            </a:r>
            <a:r>
              <a:rPr lang="es-PE" sz="2400" dirty="0">
                <a:latin typeface="Consolas" panose="020B0609020204030204" pitchFamily="49" charset="0"/>
              </a:rPr>
              <a:t>f</a:t>
            </a:r>
            <a:r>
              <a:rPr lang="es-PE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s-PE" sz="2400" dirty="0"/>
              <a:t>).</a:t>
            </a:r>
            <a:endParaRPr lang="es-PE" sz="2400" dirty="0" smtClean="0"/>
          </a:p>
          <a:p>
            <a:pPr marL="457200" indent="-457200" algn="just">
              <a:buFont typeface="+mj-lt"/>
              <a:buAutoNum type="arabicPeriod"/>
            </a:pPr>
            <a:endParaRPr lang="es-PE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PE" sz="2400" dirty="0" smtClean="0"/>
              <a:t>Que permita el ingreso de N notas (de 0 a 20), mostrar el promedio de las notas ingresadas </a:t>
            </a:r>
            <a:r>
              <a:rPr lang="es-PE" sz="2400" dirty="0"/>
              <a:t>(</a:t>
            </a:r>
            <a:r>
              <a:rPr lang="es-PE" sz="2400" dirty="0">
                <a:latin typeface="Consolas" panose="020B0609020204030204" pitchFamily="49" charset="0"/>
              </a:rPr>
              <a:t>f</a:t>
            </a:r>
            <a:r>
              <a:rPr lang="es-PE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s-PE" sz="2400" dirty="0"/>
              <a:t>).</a:t>
            </a:r>
            <a:endParaRPr lang="es-PE" sz="2400" dirty="0" smtClean="0"/>
          </a:p>
          <a:p>
            <a:pPr marL="457200" indent="-457200" algn="just">
              <a:buFont typeface="+mj-lt"/>
              <a:buAutoNum type="arabicPeriod"/>
            </a:pPr>
            <a:endParaRPr lang="es-PE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PE" sz="2400" dirty="0" smtClean="0"/>
              <a:t>Que solicite el ingreso de N números y luego muestre la cantidad de pares, impares, positivos y negativos (</a:t>
            </a:r>
            <a:r>
              <a:rPr lang="es-PE" sz="2400" dirty="0">
                <a:latin typeface="Consolas" panose="020B0609020204030204" pitchFamily="49" charset="0"/>
              </a:rPr>
              <a:t>f</a:t>
            </a:r>
            <a:r>
              <a:rPr lang="es-P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s-PE" sz="2400" dirty="0" smtClean="0"/>
              <a:t>).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8913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42" y="1690692"/>
            <a:ext cx="6445187" cy="41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75" y="707000"/>
            <a:ext cx="6883148" cy="56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34" y="750975"/>
            <a:ext cx="5434466" cy="55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u="sng" dirty="0" smtClean="0"/>
              <a:t>Programas utilizando estructura secuencial y selectiva</a:t>
            </a:r>
            <a:endParaRPr lang="es-PE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PE" sz="2200" b="1" dirty="0" smtClean="0"/>
                  <a:t>1.- SECUENCIAL</a:t>
                </a:r>
                <a:endParaRPr lang="es-PE" sz="22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s-PE" sz="2200" dirty="0" smtClean="0"/>
                  <a:t>Realice un programa que calcule la siguiente ecuación: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E" sz="2200" dirty="0" smtClean="0"/>
              </a:p>
              <a:p>
                <a:pPr lvl="1" algn="just">
                  <a:lnSpc>
                    <a:spcPct val="120000"/>
                  </a:lnSpc>
                </a:pPr>
                <a:endParaRPr lang="es-PE" sz="2200" dirty="0" smtClean="0"/>
              </a:p>
              <a:p>
                <a:pPr lvl="1" algn="just">
                  <a:lnSpc>
                    <a:spcPct val="120000"/>
                  </a:lnSpc>
                </a:pPr>
                <a:r>
                  <a:rPr lang="es-PE" sz="2200" dirty="0" smtClean="0"/>
                  <a:t>Dados </a:t>
                </a:r>
                <a:r>
                  <a:rPr lang="es-PE" sz="2200" dirty="0"/>
                  <a:t>los catetos de un triángulo rectángulo, calcule </a:t>
                </a:r>
                <a:r>
                  <a:rPr lang="es-PE" sz="2200" dirty="0" smtClean="0"/>
                  <a:t>su hipotenusa.</a:t>
                </a:r>
              </a:p>
              <a:p>
                <a:pPr lvl="1" algn="just">
                  <a:lnSpc>
                    <a:spcPct val="120000"/>
                  </a:lnSpc>
                </a:pPr>
                <a:endParaRPr lang="es-PE" sz="2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PE" sz="2200" b="1" dirty="0" smtClean="0"/>
                  <a:t>2.- SELECTIVA</a:t>
                </a:r>
                <a:endParaRPr lang="es-PE" sz="22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s-PE" sz="2200" dirty="0" smtClean="0"/>
                  <a:t>Validar el ingreso de datos de los ejercicios anteriores.</a:t>
                </a:r>
                <a:endParaRPr lang="es-PE" sz="2200" dirty="0"/>
              </a:p>
              <a:p>
                <a:pPr lvl="1" algn="just">
                  <a:lnSpc>
                    <a:spcPct val="120000"/>
                  </a:lnSpc>
                </a:pPr>
                <a:endParaRPr lang="es-PE" sz="2200" dirty="0"/>
              </a:p>
              <a:p>
                <a:pPr marL="457177" lvl="1" indent="0" algn="just">
                  <a:lnSpc>
                    <a:spcPct val="120000"/>
                  </a:lnSpc>
                  <a:buNone/>
                </a:pPr>
                <a:endParaRPr lang="es-PE" sz="2200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10455275" y="2181225"/>
            <a:ext cx="190500" cy="20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200" y="2242317"/>
            <a:ext cx="1762409" cy="4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2052" name="Picture 4" descr="http://ep00.epimg.net/cultura/imagenes/2013/11/22/actualidad/1385144846_543357_1385145638_noticia_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41" y="1557957"/>
            <a:ext cx="6991236" cy="45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ESTRUCTURAS DE CONTROL PARA LA PROGRAMACIÓN</a:t>
            </a:r>
            <a:r>
              <a:rPr lang="es-PE" sz="4000" b="1" dirty="0"/>
              <a:t/>
            </a:r>
            <a:br>
              <a:rPr lang="es-PE" sz="4000" b="1" dirty="0"/>
            </a:br>
            <a:r>
              <a:rPr lang="es-PE" sz="4000" b="1" dirty="0" smtClean="0"/>
              <a:t>Mientras, Hacer – Mientras, Para</a:t>
            </a: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11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Identifica la sintaxis y empleo de </a:t>
            </a:r>
            <a:r>
              <a:rPr lang="es-PE" dirty="0" smtClean="0"/>
              <a:t>estructuras </a:t>
            </a:r>
            <a:r>
              <a:rPr lang="es-PE" dirty="0"/>
              <a:t>repetitivas en </a:t>
            </a:r>
            <a:r>
              <a:rPr lang="es-PE" dirty="0" smtClean="0"/>
              <a:t>el lenguaje de programación C++ (while, do </a:t>
            </a:r>
            <a:r>
              <a:rPr lang="es-PE" dirty="0" err="1" smtClean="0"/>
              <a:t>while</a:t>
            </a:r>
            <a:r>
              <a:rPr lang="es-PE" dirty="0" smtClean="0"/>
              <a:t>, </a:t>
            </a:r>
            <a:r>
              <a:rPr lang="es-PE" dirty="0" err="1" smtClean="0"/>
              <a:t>for</a:t>
            </a:r>
            <a:r>
              <a:rPr lang="es-PE" dirty="0" smtClean="0"/>
              <a:t>).</a:t>
            </a:r>
            <a:endParaRPr lang="es-PE" dirty="0"/>
          </a:p>
          <a:p>
            <a:pPr marL="0" indent="0" algn="l">
              <a:buNone/>
            </a:pPr>
            <a:endParaRPr lang="es-PE" sz="2800" dirty="0"/>
          </a:p>
        </p:txBody>
      </p:sp>
      <p:pic>
        <p:nvPicPr>
          <p:cNvPr id="6" name="Picture 2" descr="http://marketingparaemprendedoras.com/wpcontent/uploads/2014/12/propc3b3si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6"/>
          <a:stretch/>
        </p:blipFill>
        <p:spPr bwMode="auto">
          <a:xfrm>
            <a:off x="7595420" y="2849393"/>
            <a:ext cx="3628103" cy="332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Agenda del día</a:t>
            </a:r>
            <a:endParaRPr lang="es-PE" sz="4000" b="1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8147"/>
              </p:ext>
            </p:extLst>
          </p:nvPr>
        </p:nvGraphicFramePr>
        <p:xfrm>
          <a:off x="2063749" y="2276475"/>
          <a:ext cx="8135939" cy="324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/>
              <a:t>ESTRUCTURAS REPETITIVAS</a:t>
            </a:r>
            <a:endParaRPr lang="es-PE" sz="4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27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Estructuras repetitivas</a:t>
            </a:r>
            <a:endParaRPr lang="es-PE" sz="4000" b="1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400" dirty="0"/>
              <a:t>Los programas utilizados hasta este momento han examinado conceptos de programación, tales </a:t>
            </a:r>
            <a:r>
              <a:rPr lang="es-PE" sz="2400" dirty="0" smtClean="0"/>
              <a:t>como salidas, entradas, </a:t>
            </a:r>
            <a:r>
              <a:rPr lang="es-PE" sz="2400" dirty="0"/>
              <a:t>asignaciones, expresiones y operaciones, sentencias secuenciales y de selección. Sin embargo, muchos problemas requieren de características de repetición, en las que algunos cálculos o secuencia de instrucciones se repiten una y otra vez, utilizando diferentes conjuntos de datos. </a:t>
            </a:r>
            <a:endParaRPr lang="es-PE" sz="2400" dirty="0" smtClean="0"/>
          </a:p>
          <a:p>
            <a:pPr algn="just"/>
            <a:r>
              <a:rPr lang="es-PE" sz="2400" dirty="0" smtClean="0"/>
              <a:t>Ejemplos: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PE" sz="2000" dirty="0"/>
              <a:t>Verificaciones de datos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PE" sz="2000" dirty="0"/>
              <a:t>Conteos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PE" sz="2000" dirty="0"/>
              <a:t>Acumulación de totales</a:t>
            </a:r>
          </a:p>
        </p:txBody>
      </p:sp>
    </p:spTree>
    <p:extLst>
      <p:ext uri="{BB962C8B-B14F-4D97-AF65-F5344CB8AC3E}">
        <p14:creationId xmlns:p14="http://schemas.microsoft.com/office/powerpoint/2010/main" val="34627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Estructuras repetitivas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400" dirty="0" smtClean="0"/>
              <a:t>Examinaremos </a:t>
            </a:r>
            <a:r>
              <a:rPr lang="es-PE" sz="2400" dirty="0"/>
              <a:t>los </a:t>
            </a:r>
            <a:r>
              <a:rPr lang="es-PE" sz="2400" dirty="0" smtClean="0"/>
              <a:t>diferentes </a:t>
            </a:r>
            <a:r>
              <a:rPr lang="es-PE" sz="2400" dirty="0"/>
              <a:t>métodos </a:t>
            </a:r>
            <a:r>
              <a:rPr lang="es-PE" sz="2400" dirty="0" smtClean="0"/>
              <a:t>que utilizan </a:t>
            </a:r>
            <a:r>
              <a:rPr lang="es-PE" sz="2400" dirty="0"/>
              <a:t>los programadores para construir secciones </a:t>
            </a:r>
            <a:r>
              <a:rPr lang="es-PE" sz="2400" dirty="0" smtClean="0"/>
              <a:t>de código repetitivas.</a:t>
            </a:r>
          </a:p>
          <a:p>
            <a:pPr algn="just"/>
            <a:endParaRPr lang="es-PE" sz="2400" dirty="0" smtClean="0"/>
          </a:p>
          <a:p>
            <a:pPr algn="just"/>
            <a:r>
              <a:rPr lang="es-PE" sz="2400" dirty="0" smtClean="0"/>
              <a:t>Cada </a:t>
            </a:r>
            <a:r>
              <a:rPr lang="es-PE" sz="2400" dirty="0"/>
              <a:t>repetición se </a:t>
            </a:r>
            <a:r>
              <a:rPr lang="es-PE" sz="2400" dirty="0" smtClean="0"/>
              <a:t>conoce como </a:t>
            </a:r>
            <a:r>
              <a:rPr lang="es-PE" sz="2400" b="1" i="1" dirty="0"/>
              <a:t>iteración</a:t>
            </a:r>
            <a:r>
              <a:rPr lang="es-PE" sz="2400" dirty="0"/>
              <a:t> o pasada a través del </a:t>
            </a:r>
            <a:r>
              <a:rPr lang="es-PE" sz="2400" b="1" i="1" dirty="0" smtClean="0"/>
              <a:t>ciclo</a:t>
            </a:r>
            <a:r>
              <a:rPr lang="es-PE" sz="2400" dirty="0" smtClean="0"/>
              <a:t>.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 smtClean="0"/>
              <a:t>Estudiaremos </a:t>
            </a:r>
            <a:r>
              <a:rPr lang="es-PE" sz="2400" dirty="0"/>
              <a:t>los bucles más típicos, tales </a:t>
            </a:r>
            <a:r>
              <a:rPr lang="es-PE" sz="2400" dirty="0" smtClean="0"/>
              <a:t>como: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PE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</a:t>
            </a: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PE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s-PE" dirty="0">
                <a:latin typeface="Consolas" panose="020B0609020204030204" pitchFamily="49" charset="0"/>
                <a:cs typeface="Consolas" panose="020B0609020204030204" pitchFamily="49" charset="0"/>
              </a:rPr>
              <a:t>– While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PE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endParaRPr lang="es-P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29" y="4450613"/>
            <a:ext cx="1536171" cy="15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3346</TotalTime>
  <Words>764</Words>
  <Application>Microsoft Office PowerPoint</Application>
  <PresentationFormat>Panorámica</PresentationFormat>
  <Paragraphs>145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Consolas</vt:lpstr>
      <vt:lpstr>Wingdings</vt:lpstr>
      <vt:lpstr>Office Theme</vt:lpstr>
      <vt:lpstr>FUNDAMENTOS DE PROGRAMACIÓN</vt:lpstr>
      <vt:lpstr>¿Qué aprendimos la sesión anterior?</vt:lpstr>
      <vt:lpstr>Programas utilizando estructura secuencial y selectiva</vt:lpstr>
      <vt:lpstr>ESTRUCTURAS DE CONTROL PARA LA PROGRAMACIÓN Mientras, Hacer – Mientras, Para</vt:lpstr>
      <vt:lpstr>Propósito</vt:lpstr>
      <vt:lpstr>Agenda del día</vt:lpstr>
      <vt:lpstr>ESTRUCTURAS REPETITIVAS</vt:lpstr>
      <vt:lpstr>Estructuras repetitivas</vt:lpstr>
      <vt:lpstr>Estructuras repetitivas</vt:lpstr>
      <vt:lpstr>Estructura while</vt:lpstr>
      <vt:lpstr>Estructura while</vt:lpstr>
      <vt:lpstr>Ejemplo:  while</vt:lpstr>
      <vt:lpstr>Estructura  do – while</vt:lpstr>
      <vt:lpstr>Estructura  do – while</vt:lpstr>
      <vt:lpstr>Ejemplo:  do – while</vt:lpstr>
      <vt:lpstr>1. Estructura repetitiva For</vt:lpstr>
      <vt:lpstr>Sintaxis de estructura for</vt:lpstr>
      <vt:lpstr>Ejemplo:  for</vt:lpstr>
      <vt:lpstr>Ejemplo:  for</vt:lpstr>
      <vt:lpstr>Mostrar los valores de i en los siguientes ciclos:</vt:lpstr>
      <vt:lpstr>Mostrar los valores de i en los siguientes ciclos:</vt:lpstr>
      <vt:lpstr>Ejercicios</vt:lpstr>
      <vt:lpstr>Elaborar los siguientes programas</vt:lpstr>
      <vt:lpstr>1.</vt:lpstr>
      <vt:lpstr>2.</vt:lpstr>
      <vt:lpstr>Elabora los siguientes programas (for)</vt:lpstr>
      <vt:lpstr>1.</vt:lpstr>
      <vt:lpstr>2.</vt:lpstr>
      <vt:lpstr>3.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Osorio Contreras, Rosario Delia</cp:lastModifiedBy>
  <cp:revision>683</cp:revision>
  <dcterms:created xsi:type="dcterms:W3CDTF">2016-05-26T15:40:57Z</dcterms:created>
  <dcterms:modified xsi:type="dcterms:W3CDTF">2019-02-27T20:27:49Z</dcterms:modified>
</cp:coreProperties>
</file>