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8"/>
  </p:notesMasterIdLst>
  <p:sldIdLst>
    <p:sldId id="256" r:id="rId2"/>
    <p:sldId id="367" r:id="rId3"/>
    <p:sldId id="538" r:id="rId4"/>
    <p:sldId id="475" r:id="rId5"/>
    <p:sldId id="458" r:id="rId6"/>
    <p:sldId id="616" r:id="rId7"/>
    <p:sldId id="617" r:id="rId8"/>
    <p:sldId id="618" r:id="rId9"/>
    <p:sldId id="619" r:id="rId10"/>
    <p:sldId id="656" r:id="rId11"/>
    <p:sldId id="629" r:id="rId12"/>
    <p:sldId id="630" r:id="rId13"/>
    <p:sldId id="657" r:id="rId14"/>
    <p:sldId id="608" r:id="rId15"/>
    <p:sldId id="610" r:id="rId16"/>
    <p:sldId id="325" r:id="rId17"/>
  </p:sldIdLst>
  <p:sldSz cx="12192000" cy="6858000"/>
  <p:notesSz cx="6858000" cy="9144000"/>
  <p:custDataLst>
    <p:tags r:id="rId19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0"/>
    <p:restoredTop sz="91745"/>
  </p:normalViewPr>
  <p:slideViewPr>
    <p:cSldViewPr snapToGrid="0" snapToObjects="1">
      <p:cViewPr varScale="1">
        <p:scale>
          <a:sx n="80" d="100"/>
          <a:sy n="80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2F4C9-2A07-4C01-BD3E-B6EF7CCFE3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F43C777-02C1-49D8-8D0A-1AF148979A86}">
      <dgm:prSet phldrT="[Texto]"/>
      <dgm:spPr/>
      <dgm:t>
        <a:bodyPr/>
        <a:lstStyle/>
        <a:p>
          <a:r>
            <a:rPr lang="es-PE" dirty="0" smtClean="0">
              <a:latin typeface="Century Gothic" panose="020B0502020202020204" pitchFamily="34" charset="0"/>
            </a:rPr>
            <a:t>1. </a:t>
          </a:r>
          <a:r>
            <a:rPr lang="es-PE" dirty="0" smtClean="0">
              <a:latin typeface="Century Gothic" panose="020B0502020202020204" pitchFamily="34" charset="0"/>
            </a:rPr>
            <a:t>Menú de Opciones</a:t>
          </a:r>
          <a:endParaRPr lang="es-PE" dirty="0">
            <a:latin typeface="Century Gothic" panose="020B0502020202020204" pitchFamily="34" charset="0"/>
          </a:endParaRPr>
        </a:p>
      </dgm:t>
    </dgm:pt>
    <dgm:pt modelId="{26EEA27C-FDC4-4ADB-970F-074DF3872BAF}" type="parTrans" cxnId="{898DA0AB-4AF2-4846-A808-5320D9C4A7A7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87AACE60-0145-4456-9840-B8237B5FA4EE}" type="sibTrans" cxnId="{898DA0AB-4AF2-4846-A808-5320D9C4A7A7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CD1C5158-59F5-4FA8-8FD1-4CDB2C1BB895}">
      <dgm:prSet phldrT="[Texto]"/>
      <dgm:spPr/>
      <dgm:t>
        <a:bodyPr/>
        <a:lstStyle/>
        <a:p>
          <a:r>
            <a:rPr lang="es-PE" dirty="0" err="1" smtClean="0">
              <a:latin typeface="Century Gothic" panose="020B0502020202020204" pitchFamily="34" charset="0"/>
            </a:rPr>
            <a:t>Switch</a:t>
          </a:r>
          <a:endParaRPr lang="es-PE" dirty="0">
            <a:latin typeface="Century Gothic" panose="020B0502020202020204" pitchFamily="34" charset="0"/>
          </a:endParaRPr>
        </a:p>
      </dgm:t>
    </dgm:pt>
    <dgm:pt modelId="{63297B6D-8CE0-4990-8529-2C0AC47B90D1}" type="parTrans" cxnId="{82C0F944-E345-4455-A2A5-46C58856C019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48EA5441-98DA-45FE-99D3-3513661436A1}" type="sibTrans" cxnId="{82C0F944-E345-4455-A2A5-46C58856C019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C099C39B-3F7B-48B3-B497-C3CB0070C2ED}">
      <dgm:prSet phldrT="[Texto]"/>
      <dgm:spPr/>
      <dgm:t>
        <a:bodyPr/>
        <a:lstStyle/>
        <a:p>
          <a:r>
            <a:rPr lang="es-PE" dirty="0" smtClean="0">
              <a:latin typeface="Century Gothic" panose="020B0502020202020204" pitchFamily="34" charset="0"/>
            </a:rPr>
            <a:t>Do – </a:t>
          </a:r>
          <a:r>
            <a:rPr lang="es-PE" dirty="0" err="1" smtClean="0">
              <a:latin typeface="Century Gothic" panose="020B0502020202020204" pitchFamily="34" charset="0"/>
            </a:rPr>
            <a:t>While</a:t>
          </a:r>
          <a:endParaRPr lang="es-PE" dirty="0">
            <a:latin typeface="Century Gothic" panose="020B0502020202020204" pitchFamily="34" charset="0"/>
          </a:endParaRPr>
        </a:p>
      </dgm:t>
    </dgm:pt>
    <dgm:pt modelId="{3DA6CB6C-1144-48A5-A31D-9A18F919ED6D}" type="parTrans" cxnId="{5BC94532-CC92-4B6A-8B85-C65F0D80148D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9A707BA2-10D4-4809-BD5C-7FC3B00D4B12}" type="sibTrans" cxnId="{5BC94532-CC92-4B6A-8B85-C65F0D80148D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0984F26F-8FCB-40AE-B19F-44E7663304BE}">
      <dgm:prSet phldrT="[Texto]"/>
      <dgm:spPr/>
      <dgm:t>
        <a:bodyPr/>
        <a:lstStyle/>
        <a:p>
          <a:r>
            <a:rPr lang="es-PE" dirty="0" smtClean="0">
              <a:latin typeface="Century Gothic" panose="020B0502020202020204" pitchFamily="34" charset="0"/>
            </a:rPr>
            <a:t>2. Ejercicios</a:t>
          </a:r>
          <a:endParaRPr lang="es-PE" dirty="0">
            <a:latin typeface="Century Gothic" panose="020B0502020202020204" pitchFamily="34" charset="0"/>
          </a:endParaRPr>
        </a:p>
      </dgm:t>
    </dgm:pt>
    <dgm:pt modelId="{65ACB1FB-28AF-4FCC-9E70-E35CC137224A}" type="parTrans" cxnId="{39B653AA-4008-485C-A22E-2167FFBA9645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82C45A52-A9BC-44BA-83F1-7F6E0676DE77}" type="sibTrans" cxnId="{39B653AA-4008-485C-A22E-2167FFBA9645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B4401C9B-8082-4FBF-98EC-9F7F5CF89B8D}">
      <dgm:prSet phldrT="[Texto]"/>
      <dgm:spPr/>
      <dgm:t>
        <a:bodyPr/>
        <a:lstStyle/>
        <a:p>
          <a:endParaRPr lang="es-PE" dirty="0">
            <a:latin typeface="Century Gothic" panose="020B0502020202020204" pitchFamily="34" charset="0"/>
          </a:endParaRPr>
        </a:p>
      </dgm:t>
    </dgm:pt>
    <dgm:pt modelId="{FFEDB517-CB68-4C71-9ED1-D64A7F80D5D6}" type="parTrans" cxnId="{4C29DF21-A895-4E24-A1AC-196FAA0B8C9B}">
      <dgm:prSet/>
      <dgm:spPr/>
      <dgm:t>
        <a:bodyPr/>
        <a:lstStyle/>
        <a:p>
          <a:endParaRPr lang="es-PE"/>
        </a:p>
      </dgm:t>
    </dgm:pt>
    <dgm:pt modelId="{70CC964F-D089-4D27-980C-30BA17A0E4AF}" type="sibTrans" cxnId="{4C29DF21-A895-4E24-A1AC-196FAA0B8C9B}">
      <dgm:prSet/>
      <dgm:spPr/>
      <dgm:t>
        <a:bodyPr/>
        <a:lstStyle/>
        <a:p>
          <a:endParaRPr lang="es-PE"/>
        </a:p>
      </dgm:t>
    </dgm:pt>
    <dgm:pt modelId="{8ED7F652-D50A-446A-A312-E7CBDEB453F3}" type="pres">
      <dgm:prSet presAssocID="{CA62F4C9-2A07-4C01-BD3E-B6EF7CCFE3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81BF0DC5-8493-4CF9-BEAA-C5893CBF00CC}" type="pres">
      <dgm:prSet presAssocID="{7F43C777-02C1-49D8-8D0A-1AF148979A8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4CBE3C4-17D4-490C-96E0-A10A38A05555}" type="pres">
      <dgm:prSet presAssocID="{7F43C777-02C1-49D8-8D0A-1AF148979A8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01781CB-C7B8-4F5B-AB13-3441B3983EF1}" type="pres">
      <dgm:prSet presAssocID="{0984F26F-8FCB-40AE-B19F-44E7663304B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8355CF6-4821-45C8-95E4-4A47DAF3F2A9}" type="presOf" srcId="{CD1C5158-59F5-4FA8-8FD1-4CDB2C1BB895}" destId="{24CBE3C4-17D4-490C-96E0-A10A38A05555}" srcOrd="0" destOrd="0" presId="urn:microsoft.com/office/officeart/2005/8/layout/vList2"/>
    <dgm:cxn modelId="{50D85271-8E57-45D1-8D2E-9E2A574BD35E}" type="presOf" srcId="{C099C39B-3F7B-48B3-B497-C3CB0070C2ED}" destId="{24CBE3C4-17D4-490C-96E0-A10A38A05555}" srcOrd="0" destOrd="1" presId="urn:microsoft.com/office/officeart/2005/8/layout/vList2"/>
    <dgm:cxn modelId="{7231F71C-9B1E-4B84-934B-8490F8815499}" type="presOf" srcId="{0984F26F-8FCB-40AE-B19F-44E7663304BE}" destId="{001781CB-C7B8-4F5B-AB13-3441B3983EF1}" srcOrd="0" destOrd="0" presId="urn:microsoft.com/office/officeart/2005/8/layout/vList2"/>
    <dgm:cxn modelId="{898DA0AB-4AF2-4846-A808-5320D9C4A7A7}" srcId="{CA62F4C9-2A07-4C01-BD3E-B6EF7CCFE31C}" destId="{7F43C777-02C1-49D8-8D0A-1AF148979A86}" srcOrd="0" destOrd="0" parTransId="{26EEA27C-FDC4-4ADB-970F-074DF3872BAF}" sibTransId="{87AACE60-0145-4456-9840-B8237B5FA4EE}"/>
    <dgm:cxn modelId="{4C29DF21-A895-4E24-A1AC-196FAA0B8C9B}" srcId="{7F43C777-02C1-49D8-8D0A-1AF148979A86}" destId="{B4401C9B-8082-4FBF-98EC-9F7F5CF89B8D}" srcOrd="2" destOrd="0" parTransId="{FFEDB517-CB68-4C71-9ED1-D64A7F80D5D6}" sibTransId="{70CC964F-D089-4D27-980C-30BA17A0E4AF}"/>
    <dgm:cxn modelId="{FE13CB57-BF29-4F0A-9388-D810023A8598}" type="presOf" srcId="{B4401C9B-8082-4FBF-98EC-9F7F5CF89B8D}" destId="{24CBE3C4-17D4-490C-96E0-A10A38A05555}" srcOrd="0" destOrd="2" presId="urn:microsoft.com/office/officeart/2005/8/layout/vList2"/>
    <dgm:cxn modelId="{E0EFCF89-62DC-4ACE-BBE4-3FE0495A2FE8}" type="presOf" srcId="{7F43C777-02C1-49D8-8D0A-1AF148979A86}" destId="{81BF0DC5-8493-4CF9-BEAA-C5893CBF00CC}" srcOrd="0" destOrd="0" presId="urn:microsoft.com/office/officeart/2005/8/layout/vList2"/>
    <dgm:cxn modelId="{82C0F944-E345-4455-A2A5-46C58856C019}" srcId="{7F43C777-02C1-49D8-8D0A-1AF148979A86}" destId="{CD1C5158-59F5-4FA8-8FD1-4CDB2C1BB895}" srcOrd="0" destOrd="0" parTransId="{63297B6D-8CE0-4990-8529-2C0AC47B90D1}" sibTransId="{48EA5441-98DA-45FE-99D3-3513661436A1}"/>
    <dgm:cxn modelId="{39B653AA-4008-485C-A22E-2167FFBA9645}" srcId="{CA62F4C9-2A07-4C01-BD3E-B6EF7CCFE31C}" destId="{0984F26F-8FCB-40AE-B19F-44E7663304BE}" srcOrd="1" destOrd="0" parTransId="{65ACB1FB-28AF-4FCC-9E70-E35CC137224A}" sibTransId="{82C45A52-A9BC-44BA-83F1-7F6E0676DE77}"/>
    <dgm:cxn modelId="{5BC94532-CC92-4B6A-8B85-C65F0D80148D}" srcId="{7F43C777-02C1-49D8-8D0A-1AF148979A86}" destId="{C099C39B-3F7B-48B3-B497-C3CB0070C2ED}" srcOrd="1" destOrd="0" parTransId="{3DA6CB6C-1144-48A5-A31D-9A18F919ED6D}" sibTransId="{9A707BA2-10D4-4809-BD5C-7FC3B00D4B12}"/>
    <dgm:cxn modelId="{7D0EF9A3-CAC7-4530-B93A-47F75B9B6E37}" type="presOf" srcId="{CA62F4C9-2A07-4C01-BD3E-B6EF7CCFE31C}" destId="{8ED7F652-D50A-446A-A312-E7CBDEB453F3}" srcOrd="0" destOrd="0" presId="urn:microsoft.com/office/officeart/2005/8/layout/vList2"/>
    <dgm:cxn modelId="{B9AD6591-AFF1-46EB-A5C6-F43DECB065A8}" type="presParOf" srcId="{8ED7F652-D50A-446A-A312-E7CBDEB453F3}" destId="{81BF0DC5-8493-4CF9-BEAA-C5893CBF00CC}" srcOrd="0" destOrd="0" presId="urn:microsoft.com/office/officeart/2005/8/layout/vList2"/>
    <dgm:cxn modelId="{75FD68E4-624C-4049-8F6A-2DB0BD9928AD}" type="presParOf" srcId="{8ED7F652-D50A-446A-A312-E7CBDEB453F3}" destId="{24CBE3C4-17D4-490C-96E0-A10A38A05555}" srcOrd="1" destOrd="0" presId="urn:microsoft.com/office/officeart/2005/8/layout/vList2"/>
    <dgm:cxn modelId="{592E28AA-71E9-419F-9E61-49B7C434C261}" type="presParOf" srcId="{8ED7F652-D50A-446A-A312-E7CBDEB453F3}" destId="{001781CB-C7B8-4F5B-AB13-3441B3983E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03E34-C3EF-4367-AE2E-B345CD2C37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976DC9A7-C19D-43A2-BC83-9D78EADBF523}">
      <dgm:prSet/>
      <dgm:spPr/>
      <dgm:t>
        <a:bodyPr/>
        <a:lstStyle/>
        <a:p>
          <a:pPr rtl="0"/>
          <a:r>
            <a:rPr lang="es-PE" smtClean="0"/>
            <a:t>En el desarrollo de menú de opciones, el usuario debe de elegir de una gama de alternativas una opción y el programa desarrollará el proceso de dicha opción, mostrando el resultado deseado.</a:t>
          </a:r>
          <a:endParaRPr lang="es-PE"/>
        </a:p>
      </dgm:t>
    </dgm:pt>
    <dgm:pt modelId="{DEE61017-1912-4340-98C1-E93F756F3D60}" type="parTrans" cxnId="{A05A1E42-34D0-46C5-A688-D840DD8BC81A}">
      <dgm:prSet/>
      <dgm:spPr/>
      <dgm:t>
        <a:bodyPr/>
        <a:lstStyle/>
        <a:p>
          <a:endParaRPr lang="es-ES"/>
        </a:p>
      </dgm:t>
    </dgm:pt>
    <dgm:pt modelId="{BFD0A954-A4AA-4B75-907B-E5BB4726B80A}" type="sibTrans" cxnId="{A05A1E42-34D0-46C5-A688-D840DD8BC81A}">
      <dgm:prSet/>
      <dgm:spPr/>
      <dgm:t>
        <a:bodyPr/>
        <a:lstStyle/>
        <a:p>
          <a:endParaRPr lang="es-ES"/>
        </a:p>
      </dgm:t>
    </dgm:pt>
    <dgm:pt modelId="{2D497217-AAA0-4A8E-AB8A-E694CD74817B}">
      <dgm:prSet/>
      <dgm:spPr/>
      <dgm:t>
        <a:bodyPr/>
        <a:lstStyle/>
        <a:p>
          <a:pPr rtl="0"/>
          <a:r>
            <a:rPr lang="es-PE" smtClean="0"/>
            <a:t>Para la creación de menú de opciones se utiliza la estructura SWITCH y DO – WHILE, ambas estructuras combinadas harán que el menú de opciones sea vista de forma optima.</a:t>
          </a:r>
          <a:endParaRPr lang="es-PE"/>
        </a:p>
      </dgm:t>
    </dgm:pt>
    <dgm:pt modelId="{4B03D284-A687-44CB-982E-18D109028FC9}" type="parTrans" cxnId="{1C8912FF-8044-414D-865C-4C79EAAAB9A6}">
      <dgm:prSet/>
      <dgm:spPr/>
      <dgm:t>
        <a:bodyPr/>
        <a:lstStyle/>
        <a:p>
          <a:endParaRPr lang="es-ES"/>
        </a:p>
      </dgm:t>
    </dgm:pt>
    <dgm:pt modelId="{4457ABA3-9CE7-4CDC-B00A-8AF24AC8DB45}" type="sibTrans" cxnId="{1C8912FF-8044-414D-865C-4C79EAAAB9A6}">
      <dgm:prSet/>
      <dgm:spPr/>
      <dgm:t>
        <a:bodyPr/>
        <a:lstStyle/>
        <a:p>
          <a:endParaRPr lang="es-ES"/>
        </a:p>
      </dgm:t>
    </dgm:pt>
    <dgm:pt modelId="{C2FC7CC3-FC38-4444-9021-34BDF9C6D560}" type="pres">
      <dgm:prSet presAssocID="{34103E34-C3EF-4367-AE2E-B345CD2C37BB}" presName="linear" presStyleCnt="0">
        <dgm:presLayoutVars>
          <dgm:animLvl val="lvl"/>
          <dgm:resizeHandles val="exact"/>
        </dgm:presLayoutVars>
      </dgm:prSet>
      <dgm:spPr/>
    </dgm:pt>
    <dgm:pt modelId="{54BFF305-D640-419C-B505-165B95216C9F}" type="pres">
      <dgm:prSet presAssocID="{976DC9A7-C19D-43A2-BC83-9D78EADBF5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BF279C-0515-461C-B054-E0962FBA13C8}" type="pres">
      <dgm:prSet presAssocID="{BFD0A954-A4AA-4B75-907B-E5BB4726B80A}" presName="spacer" presStyleCnt="0"/>
      <dgm:spPr/>
    </dgm:pt>
    <dgm:pt modelId="{044AB914-C4A6-4CBE-A9EF-F9F46967D1DB}" type="pres">
      <dgm:prSet presAssocID="{2D497217-AAA0-4A8E-AB8A-E694CD7481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05A1E42-34D0-46C5-A688-D840DD8BC81A}" srcId="{34103E34-C3EF-4367-AE2E-B345CD2C37BB}" destId="{976DC9A7-C19D-43A2-BC83-9D78EADBF523}" srcOrd="0" destOrd="0" parTransId="{DEE61017-1912-4340-98C1-E93F756F3D60}" sibTransId="{BFD0A954-A4AA-4B75-907B-E5BB4726B80A}"/>
    <dgm:cxn modelId="{C02075CA-5D80-4341-9410-93318CC054F9}" type="presOf" srcId="{34103E34-C3EF-4367-AE2E-B345CD2C37BB}" destId="{C2FC7CC3-FC38-4444-9021-34BDF9C6D560}" srcOrd="0" destOrd="0" presId="urn:microsoft.com/office/officeart/2005/8/layout/vList2"/>
    <dgm:cxn modelId="{9372397A-13B2-4016-88FD-16AF4383F663}" type="presOf" srcId="{976DC9A7-C19D-43A2-BC83-9D78EADBF523}" destId="{54BFF305-D640-419C-B505-165B95216C9F}" srcOrd="0" destOrd="0" presId="urn:microsoft.com/office/officeart/2005/8/layout/vList2"/>
    <dgm:cxn modelId="{C506D930-FBFF-4C35-80A4-F85A80D61F63}" type="presOf" srcId="{2D497217-AAA0-4A8E-AB8A-E694CD74817B}" destId="{044AB914-C4A6-4CBE-A9EF-F9F46967D1DB}" srcOrd="0" destOrd="0" presId="urn:microsoft.com/office/officeart/2005/8/layout/vList2"/>
    <dgm:cxn modelId="{1C8912FF-8044-414D-865C-4C79EAAAB9A6}" srcId="{34103E34-C3EF-4367-AE2E-B345CD2C37BB}" destId="{2D497217-AAA0-4A8E-AB8A-E694CD74817B}" srcOrd="1" destOrd="0" parTransId="{4B03D284-A687-44CB-982E-18D109028FC9}" sibTransId="{4457ABA3-9CE7-4CDC-B00A-8AF24AC8DB45}"/>
    <dgm:cxn modelId="{E373EAF7-0557-4FF0-BE84-880EE46FE060}" type="presParOf" srcId="{C2FC7CC3-FC38-4444-9021-34BDF9C6D560}" destId="{54BFF305-D640-419C-B505-165B95216C9F}" srcOrd="0" destOrd="0" presId="urn:microsoft.com/office/officeart/2005/8/layout/vList2"/>
    <dgm:cxn modelId="{7969C832-E823-4856-9A59-33702D14332B}" type="presParOf" srcId="{C2FC7CC3-FC38-4444-9021-34BDF9C6D560}" destId="{88BF279C-0515-461C-B054-E0962FBA13C8}" srcOrd="1" destOrd="0" presId="urn:microsoft.com/office/officeart/2005/8/layout/vList2"/>
    <dgm:cxn modelId="{1FDD27F9-CD7C-442F-BAC7-3E51C499438E}" type="presParOf" srcId="{C2FC7CC3-FC38-4444-9021-34BDF9C6D560}" destId="{044AB914-C4A6-4CBE-A9EF-F9F46967D1D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F0DC5-8493-4CF9-BEAA-C5893CBF00CC}">
      <dsp:nvSpPr>
        <dsp:cNvPr id="0" name=""/>
        <dsp:cNvSpPr/>
      </dsp:nvSpPr>
      <dsp:spPr>
        <a:xfrm>
          <a:off x="0" y="30013"/>
          <a:ext cx="8135939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600" kern="1200" dirty="0" smtClean="0">
              <a:latin typeface="Century Gothic" panose="020B0502020202020204" pitchFamily="34" charset="0"/>
            </a:rPr>
            <a:t>1. </a:t>
          </a:r>
          <a:r>
            <a:rPr lang="es-PE" sz="3600" kern="1200" dirty="0" smtClean="0">
              <a:latin typeface="Century Gothic" panose="020B0502020202020204" pitchFamily="34" charset="0"/>
            </a:rPr>
            <a:t>Menú de Opciones</a:t>
          </a:r>
          <a:endParaRPr lang="es-PE" sz="3600" kern="1200" dirty="0">
            <a:latin typeface="Century Gothic" panose="020B0502020202020204" pitchFamily="34" charset="0"/>
          </a:endParaRPr>
        </a:p>
      </dsp:txBody>
      <dsp:txXfrm>
        <a:off x="42151" y="72164"/>
        <a:ext cx="8051637" cy="779158"/>
      </dsp:txXfrm>
    </dsp:sp>
    <dsp:sp modelId="{24CBE3C4-17D4-490C-96E0-A10A38A05555}">
      <dsp:nvSpPr>
        <dsp:cNvPr id="0" name=""/>
        <dsp:cNvSpPr/>
      </dsp:nvSpPr>
      <dsp:spPr>
        <a:xfrm>
          <a:off x="0" y="893474"/>
          <a:ext cx="8135939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31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800" kern="1200" dirty="0" err="1" smtClean="0">
              <a:latin typeface="Century Gothic" panose="020B0502020202020204" pitchFamily="34" charset="0"/>
            </a:rPr>
            <a:t>Switch</a:t>
          </a:r>
          <a:endParaRPr lang="es-PE" sz="2800" kern="1200" dirty="0">
            <a:latin typeface="Century Gothic" panose="020B0502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800" kern="1200" dirty="0" smtClean="0">
              <a:latin typeface="Century Gothic" panose="020B0502020202020204" pitchFamily="34" charset="0"/>
            </a:rPr>
            <a:t>Do – </a:t>
          </a:r>
          <a:r>
            <a:rPr lang="es-PE" sz="2800" kern="1200" dirty="0" err="1" smtClean="0">
              <a:latin typeface="Century Gothic" panose="020B0502020202020204" pitchFamily="34" charset="0"/>
            </a:rPr>
            <a:t>While</a:t>
          </a:r>
          <a:endParaRPr lang="es-PE" sz="2800" kern="1200" dirty="0">
            <a:latin typeface="Century Gothic" panose="020B0502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PE" sz="2800" kern="1200" dirty="0">
            <a:latin typeface="Century Gothic" panose="020B0502020202020204" pitchFamily="34" charset="0"/>
          </a:endParaRPr>
        </a:p>
      </dsp:txBody>
      <dsp:txXfrm>
        <a:off x="0" y="893474"/>
        <a:ext cx="8135939" cy="1453140"/>
      </dsp:txXfrm>
    </dsp:sp>
    <dsp:sp modelId="{001781CB-C7B8-4F5B-AB13-3441B3983EF1}">
      <dsp:nvSpPr>
        <dsp:cNvPr id="0" name=""/>
        <dsp:cNvSpPr/>
      </dsp:nvSpPr>
      <dsp:spPr>
        <a:xfrm>
          <a:off x="0" y="2346614"/>
          <a:ext cx="8135939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600" kern="1200" dirty="0" smtClean="0">
              <a:latin typeface="Century Gothic" panose="020B0502020202020204" pitchFamily="34" charset="0"/>
            </a:rPr>
            <a:t>2. Ejercicios</a:t>
          </a:r>
          <a:endParaRPr lang="es-PE" sz="3600" kern="1200" dirty="0">
            <a:latin typeface="Century Gothic" panose="020B0502020202020204" pitchFamily="34" charset="0"/>
          </a:endParaRPr>
        </a:p>
      </dsp:txBody>
      <dsp:txXfrm>
        <a:off x="42151" y="2388765"/>
        <a:ext cx="8051637" cy="779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FF305-D640-419C-B505-165B95216C9F}">
      <dsp:nvSpPr>
        <dsp:cNvPr id="0" name=""/>
        <dsp:cNvSpPr/>
      </dsp:nvSpPr>
      <dsp:spPr>
        <a:xfrm>
          <a:off x="0" y="123182"/>
          <a:ext cx="5755105" cy="216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smtClean="0"/>
            <a:t>En el desarrollo de menú de opciones, el usuario debe de elegir de una gama de alternativas una opción y el programa desarrollará el proceso de dicha opción, mostrando el resultado deseado.</a:t>
          </a:r>
          <a:endParaRPr lang="es-PE" sz="2500" kern="1200"/>
        </a:p>
      </dsp:txBody>
      <dsp:txXfrm>
        <a:off x="105662" y="228844"/>
        <a:ext cx="5543781" cy="1953176"/>
      </dsp:txXfrm>
    </dsp:sp>
    <dsp:sp modelId="{044AB914-C4A6-4CBE-A9EF-F9F46967D1DB}">
      <dsp:nvSpPr>
        <dsp:cNvPr id="0" name=""/>
        <dsp:cNvSpPr/>
      </dsp:nvSpPr>
      <dsp:spPr>
        <a:xfrm>
          <a:off x="0" y="2359682"/>
          <a:ext cx="5755105" cy="216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smtClean="0"/>
            <a:t>Para la creación de menú de opciones se utiliza la estructura SWITCH y DO – WHILE, ambas estructuras combinadas harán que el menú de opciones sea vista de forma optima.</a:t>
          </a:r>
          <a:endParaRPr lang="es-PE" sz="2500" kern="1200"/>
        </a:p>
      </dsp:txBody>
      <dsp:txXfrm>
        <a:off x="105662" y="2465344"/>
        <a:ext cx="5543781" cy="1953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^^^^^^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518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08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>
            <a:norm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FUNDAMENTOS DE PROGRAMACIÓN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926" y="280908"/>
            <a:ext cx="4459705" cy="1325563"/>
          </a:xfrm>
        </p:spPr>
        <p:txBody>
          <a:bodyPr>
            <a:normAutofit/>
          </a:bodyPr>
          <a:lstStyle/>
          <a:p>
            <a:r>
              <a:rPr lang="es-PE" sz="3600" dirty="0"/>
              <a:t>Ejemplo:  </a:t>
            </a:r>
            <a:r>
              <a:rPr lang="es-PE" sz="3600" dirty="0" smtClean="0"/>
              <a:t>Menú de Opciones</a:t>
            </a:r>
            <a:endParaRPr lang="es-PE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99" y="101173"/>
            <a:ext cx="5988325" cy="67568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066" y="1828801"/>
            <a:ext cx="4728565" cy="43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/>
              <a:t>Ejercicios</a:t>
            </a:r>
            <a:endParaRPr lang="es-PE" sz="4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PE" dirty="0" smtClean="0"/>
              <a:t>WHILE </a:t>
            </a:r>
          </a:p>
          <a:p>
            <a:pPr algn="ctr"/>
            <a:r>
              <a:rPr lang="es-PE" dirty="0" smtClean="0"/>
              <a:t>DO WHILE</a:t>
            </a:r>
          </a:p>
          <a:p>
            <a:pPr algn="ctr"/>
            <a:r>
              <a:rPr lang="es-PE" dirty="0" smtClean="0"/>
              <a:t>FOR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89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Elaborar los siguientes programas</a:t>
            </a:r>
            <a:endParaRPr lang="es-PE" sz="40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PE" sz="2400" dirty="0" smtClean="0"/>
              <a:t>Diseñe el </a:t>
            </a:r>
            <a:r>
              <a:rPr lang="es-PE" sz="2400" dirty="0" smtClean="0"/>
              <a:t>siguiente menú de opciones, el programa debe de pedir el ingreso de dos números.</a:t>
            </a:r>
          </a:p>
          <a:p>
            <a:pPr marL="914353" lvl="2" indent="0">
              <a:buNone/>
            </a:pPr>
            <a:r>
              <a:rPr lang="es-ES" sz="1800" dirty="0" smtClean="0"/>
              <a:t>Menú </a:t>
            </a:r>
            <a:r>
              <a:rPr lang="es-ES" sz="1800" dirty="0"/>
              <a:t>de opciones:</a:t>
            </a:r>
            <a:endParaRPr lang="es-PE" sz="1800" dirty="0"/>
          </a:p>
          <a:p>
            <a:pPr marL="914353" lvl="2" indent="0">
              <a:buNone/>
            </a:pPr>
            <a:r>
              <a:rPr lang="es-ES" sz="1800" dirty="0"/>
              <a:t>===============</a:t>
            </a:r>
            <a:endParaRPr lang="es-PE" sz="1800" dirty="0"/>
          </a:p>
          <a:p>
            <a:pPr marL="914353" lvl="2" indent="0">
              <a:buNone/>
            </a:pPr>
            <a:r>
              <a:rPr lang="es-ES" sz="1800" dirty="0"/>
              <a:t>1.- Mostrar el mayor número.</a:t>
            </a:r>
            <a:endParaRPr lang="es-PE" sz="1800" dirty="0"/>
          </a:p>
          <a:p>
            <a:pPr marL="914353" lvl="2" indent="0">
              <a:buNone/>
            </a:pPr>
            <a:r>
              <a:rPr lang="es-ES" sz="1800" dirty="0"/>
              <a:t>2.- Hallar la raíz quinta de la suma.</a:t>
            </a:r>
            <a:endParaRPr lang="es-PE" sz="1800" dirty="0"/>
          </a:p>
          <a:p>
            <a:pPr marL="914353" lvl="2" indent="0">
              <a:buNone/>
            </a:pPr>
            <a:r>
              <a:rPr lang="es-ES" sz="1800" dirty="0"/>
              <a:t>3.- Hallar el producto de ambos entre su diferencia.</a:t>
            </a:r>
            <a:endParaRPr lang="es-PE" sz="1800" dirty="0"/>
          </a:p>
          <a:p>
            <a:pPr marL="457177" lvl="1" indent="0">
              <a:buNone/>
            </a:pPr>
            <a:r>
              <a:rPr lang="es-ES" dirty="0"/>
              <a:t> </a:t>
            </a:r>
            <a:endParaRPr lang="es-PE" dirty="0"/>
          </a:p>
          <a:p>
            <a:pPr marL="0" indent="0" algn="just">
              <a:buNone/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1202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5549" y="365130"/>
            <a:ext cx="9538251" cy="850060"/>
          </a:xfrm>
        </p:spPr>
        <p:txBody>
          <a:bodyPr/>
          <a:lstStyle/>
          <a:p>
            <a:r>
              <a:rPr lang="es-PE" dirty="0" smtClean="0"/>
              <a:t>Solución: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97" y="1215190"/>
            <a:ext cx="4910769" cy="51735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181" y="1215190"/>
            <a:ext cx="6284819" cy="3530516"/>
          </a:xfrm>
          <a:prstGeom prst="rect">
            <a:avLst/>
          </a:prstGeom>
        </p:spPr>
      </p:pic>
      <p:sp>
        <p:nvSpPr>
          <p:cNvPr id="6" name="Flecha curvada hacia arriba 5"/>
          <p:cNvSpPr/>
          <p:nvPr/>
        </p:nvSpPr>
        <p:spPr>
          <a:xfrm rot="18971962">
            <a:off x="4870740" y="5624206"/>
            <a:ext cx="1624263" cy="599431"/>
          </a:xfrm>
          <a:prstGeom prst="curvedUpArrow">
            <a:avLst>
              <a:gd name="adj1" fmla="val 25000"/>
              <a:gd name="adj2" fmla="val 40465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6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</a:t>
            </a:r>
            <a:endParaRPr lang="es-PE" dirty="0"/>
          </a:p>
        </p:txBody>
      </p:sp>
      <p:pic>
        <p:nvPicPr>
          <p:cNvPr id="4" name="Picture 2" descr="http://dan1ser.com/wp-content/uploads/2013/05/pregunta-1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1806660"/>
            <a:ext cx="2761245" cy="420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Reflexionemos</a:t>
            </a:r>
            <a:endParaRPr lang="es-PE" dirty="0"/>
          </a:p>
        </p:txBody>
      </p:sp>
      <p:pic>
        <p:nvPicPr>
          <p:cNvPr id="2052" name="Picture 4" descr="http://ep00.epimg.net/cultura/imagenes/2013/11/22/actualidad/1385144846_543357_1385145638_noticia_nor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41" y="1557957"/>
            <a:ext cx="6991236" cy="450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845" y="2048694"/>
            <a:ext cx="5630981" cy="23020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15" y="394672"/>
            <a:ext cx="3041883" cy="9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dirty="0" smtClean="0"/>
              <a:t>¿Qué aprendimos la sesión anterior?</a:t>
            </a:r>
            <a:endParaRPr lang="es-PE" dirty="0"/>
          </a:p>
        </p:txBody>
      </p:sp>
      <p:pic>
        <p:nvPicPr>
          <p:cNvPr id="1026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14" y="1978785"/>
            <a:ext cx="4138244" cy="30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815549" y="377161"/>
            <a:ext cx="9538251" cy="1325563"/>
          </a:xfrm>
        </p:spPr>
        <p:txBody>
          <a:bodyPr>
            <a:normAutofit/>
          </a:bodyPr>
          <a:lstStyle/>
          <a:p>
            <a:r>
              <a:rPr lang="es-PE" sz="2800" u="sng" dirty="0" smtClean="0"/>
              <a:t>Programas utilizando </a:t>
            </a:r>
            <a:r>
              <a:rPr lang="es-PE" sz="2800" u="sng" dirty="0" smtClean="0"/>
              <a:t>estructuras repetitivas</a:t>
            </a:r>
            <a:endParaRPr lang="es-PE" sz="28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PE" sz="2200" b="1" dirty="0" smtClean="0"/>
                  <a:t>1.- WHILE Y DO-WHILE</a:t>
                </a:r>
                <a:endParaRPr lang="es-PE" sz="2200" b="1" dirty="0"/>
              </a:p>
              <a:p>
                <a:pPr lvl="1" algn="just">
                  <a:lnSpc>
                    <a:spcPct val="120000"/>
                  </a:lnSpc>
                </a:pPr>
                <a:r>
                  <a:rPr lang="es-PE" sz="2200" dirty="0" smtClean="0"/>
                  <a:t>Realice un programa </a:t>
                </a:r>
                <a:r>
                  <a:rPr lang="es-PE" sz="2200" dirty="0" smtClean="0"/>
                  <a:t>donde pida el ingreso de 10 números y halle la suma de los números pares</a:t>
                </a:r>
                <a:r>
                  <a:rPr lang="es-PE" sz="2200" dirty="0" smtClean="0"/>
                  <a:t>: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E" sz="2200" dirty="0" smtClean="0"/>
              </a:p>
              <a:p>
                <a:pPr lvl="1" algn="just">
                  <a:lnSpc>
                    <a:spcPct val="120000"/>
                  </a:lnSpc>
                </a:pPr>
                <a:r>
                  <a:rPr lang="es-PE" sz="2200" dirty="0" smtClean="0"/>
                  <a:t>Realice la suma de </a:t>
                </a:r>
                <a:r>
                  <a:rPr lang="es-PE" sz="2200" dirty="0" err="1" smtClean="0"/>
                  <a:t>nnúmeros</a:t>
                </a:r>
                <a:r>
                  <a:rPr lang="es-PE" sz="2200" dirty="0"/>
                  <a:t> </a:t>
                </a:r>
                <a:r>
                  <a:rPr lang="es-PE" sz="2200" dirty="0" smtClean="0"/>
                  <a:t>menores a 20</a:t>
                </a:r>
                <a:endParaRPr lang="es-PE" sz="2200" dirty="0" smtClean="0"/>
              </a:p>
              <a:p>
                <a:pPr marL="457177" lvl="1" indent="0" algn="just">
                  <a:lnSpc>
                    <a:spcPct val="120000"/>
                  </a:lnSpc>
                  <a:buNone/>
                </a:pPr>
                <a:endParaRPr lang="es-PE" sz="2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PE" sz="2200" b="1" dirty="0" smtClean="0"/>
                  <a:t>2.- </a:t>
                </a:r>
                <a:r>
                  <a:rPr lang="es-PE" sz="2200" b="1" dirty="0" smtClean="0"/>
                  <a:t>FOR</a:t>
                </a:r>
                <a:endParaRPr lang="es-PE" sz="2200" b="1" dirty="0"/>
              </a:p>
              <a:p>
                <a:pPr lvl="1" algn="just">
                  <a:lnSpc>
                    <a:spcPct val="120000"/>
                  </a:lnSpc>
                </a:pPr>
                <a:r>
                  <a:rPr lang="es-PE" sz="2200" dirty="0"/>
                  <a:t>Muestre la serie del 1 al 10 de forma descendente.</a:t>
                </a:r>
              </a:p>
              <a:p>
                <a:pPr marL="457177" lvl="1" indent="0" algn="just">
                  <a:lnSpc>
                    <a:spcPct val="120000"/>
                  </a:lnSpc>
                  <a:buNone/>
                </a:pPr>
                <a:endParaRPr lang="es-PE" sz="2200" dirty="0"/>
              </a:p>
              <a:p>
                <a:pPr lvl="1" algn="just">
                  <a:lnSpc>
                    <a:spcPct val="120000"/>
                  </a:lnSpc>
                </a:pPr>
                <a:endParaRPr lang="es-PE" sz="2200" dirty="0"/>
              </a:p>
              <a:p>
                <a:pPr marL="457177" lvl="1" indent="0" algn="just">
                  <a:lnSpc>
                    <a:spcPct val="120000"/>
                  </a:lnSpc>
                  <a:buNone/>
                </a:pPr>
                <a:endParaRPr lang="es-PE" sz="2200" dirty="0"/>
              </a:p>
            </p:txBody>
          </p:sp>
        </mc:Choice>
        <mc:Fallback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40" r="-69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>
          <a:xfrm>
            <a:off x="10455275" y="2181225"/>
            <a:ext cx="190500" cy="20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96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CREACIÓN DE MENU DE OPCIONES</a:t>
            </a:r>
            <a:r>
              <a:rPr lang="es-PE" sz="4000" b="1" dirty="0"/>
              <a:t/>
            </a:r>
            <a:br>
              <a:rPr lang="es-PE" sz="4000" b="1" dirty="0"/>
            </a:br>
            <a:r>
              <a:rPr lang="es-PE" sz="4000" b="1" dirty="0" err="1" smtClean="0"/>
              <a:t>Switch</a:t>
            </a:r>
            <a:r>
              <a:rPr lang="es-PE" sz="4000" b="1" dirty="0" smtClean="0"/>
              <a:t> y Do – </a:t>
            </a:r>
            <a:r>
              <a:rPr lang="es-PE" sz="4000" b="1" dirty="0" err="1" smtClean="0"/>
              <a:t>While</a:t>
            </a:r>
            <a:endParaRPr lang="es-PE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Fundamentos de Programación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</a:t>
            </a:r>
            <a:r>
              <a:rPr lang="es-PE" b="1" dirty="0" smtClean="0">
                <a:latin typeface="Century Gothic" panose="020B0502020202020204" pitchFamily="34" charset="0"/>
              </a:rPr>
              <a:t>11</a:t>
            </a:r>
            <a:endParaRPr lang="es-PE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/>
              <a:t>Propósito</a:t>
            </a: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dirty="0"/>
              <a:t>Identifica la sintaxis y empleo de </a:t>
            </a:r>
            <a:r>
              <a:rPr lang="es-PE" dirty="0" smtClean="0"/>
              <a:t>estructuras </a:t>
            </a:r>
            <a:r>
              <a:rPr lang="es-PE" dirty="0"/>
              <a:t>repetitivas en </a:t>
            </a:r>
            <a:r>
              <a:rPr lang="es-PE" dirty="0" smtClean="0"/>
              <a:t>el lenguaje de programación C++ </a:t>
            </a:r>
            <a:r>
              <a:rPr lang="es-PE" dirty="0" smtClean="0"/>
              <a:t>(</a:t>
            </a:r>
            <a:r>
              <a:rPr lang="es-PE" dirty="0" err="1" smtClean="0"/>
              <a:t>switch</a:t>
            </a:r>
            <a:r>
              <a:rPr lang="es-PE" dirty="0" smtClean="0"/>
              <a:t>, </a:t>
            </a:r>
            <a:r>
              <a:rPr lang="es-PE" dirty="0" smtClean="0"/>
              <a:t>do </a:t>
            </a:r>
            <a:r>
              <a:rPr lang="es-PE" dirty="0" err="1" smtClean="0"/>
              <a:t>while</a:t>
            </a:r>
            <a:r>
              <a:rPr lang="es-PE" dirty="0" smtClean="0"/>
              <a:t>), para la construcción de menú de opciones.</a:t>
            </a:r>
            <a:endParaRPr lang="es-PE" dirty="0"/>
          </a:p>
          <a:p>
            <a:pPr marL="0" indent="0" algn="l">
              <a:buNone/>
            </a:pPr>
            <a:endParaRPr lang="es-PE" sz="2800" dirty="0"/>
          </a:p>
        </p:txBody>
      </p:sp>
      <p:pic>
        <p:nvPicPr>
          <p:cNvPr id="6" name="Picture 2" descr="http://marketingparaemprendedoras.com/wpcontent/uploads/2014/12/propc3b3sit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6"/>
          <a:stretch/>
        </p:blipFill>
        <p:spPr bwMode="auto">
          <a:xfrm>
            <a:off x="8097253" y="3309657"/>
            <a:ext cx="3126270" cy="286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Agenda del día</a:t>
            </a:r>
            <a:endParaRPr lang="es-PE" sz="4000" b="1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633387"/>
              </p:ext>
            </p:extLst>
          </p:nvPr>
        </p:nvGraphicFramePr>
        <p:xfrm>
          <a:off x="2063749" y="2276475"/>
          <a:ext cx="8135939" cy="3240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66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/>
              <a:t>CREACIÓN DE MENÚ DE OPCIONES</a:t>
            </a:r>
            <a:endParaRPr lang="es-PE" sz="4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8278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Creación de </a:t>
            </a:r>
            <a:r>
              <a:rPr lang="es-PE" sz="4000" b="1" dirty="0" err="1" smtClean="0"/>
              <a:t>Menu</a:t>
            </a:r>
            <a:r>
              <a:rPr lang="es-PE" sz="4000" b="1" dirty="0" smtClean="0"/>
              <a:t> de Opciones</a:t>
            </a:r>
            <a:endParaRPr lang="es-PE" sz="4000" b="1" dirty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439359"/>
              </p:ext>
            </p:extLst>
          </p:nvPr>
        </p:nvGraphicFramePr>
        <p:xfrm>
          <a:off x="729916" y="1560930"/>
          <a:ext cx="5755105" cy="4647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4284" y="2186488"/>
            <a:ext cx="4329277" cy="23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Estructuras </a:t>
            </a:r>
            <a:r>
              <a:rPr lang="es-PE" sz="4000" b="1" dirty="0" smtClean="0"/>
              <a:t>de Menú de Opciones</a:t>
            </a:r>
            <a:endParaRPr lang="es-PE" sz="4000" b="1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87" y="1356392"/>
            <a:ext cx="3844371" cy="542301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511842" y="2035624"/>
            <a:ext cx="35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Variable </a:t>
            </a:r>
            <a:r>
              <a:rPr lang="es-PE" b="1" dirty="0" smtClean="0">
                <a:solidFill>
                  <a:srgbClr val="FF0000"/>
                </a:solidFill>
              </a:rPr>
              <a:t>OP</a:t>
            </a:r>
            <a:r>
              <a:rPr lang="es-PE" dirty="0" smtClean="0"/>
              <a:t> de tipo </a:t>
            </a:r>
            <a:r>
              <a:rPr lang="es-PE" b="1" dirty="0" smtClean="0">
                <a:solidFill>
                  <a:srgbClr val="FF0000"/>
                </a:solidFill>
              </a:rPr>
              <a:t>INT</a:t>
            </a:r>
            <a:r>
              <a:rPr lang="es-PE" dirty="0" smtClean="0"/>
              <a:t> para la estructura </a:t>
            </a:r>
            <a:r>
              <a:rPr lang="es-PE" b="1" dirty="0" smtClean="0">
                <a:solidFill>
                  <a:srgbClr val="00B0F0"/>
                </a:solidFill>
              </a:rPr>
              <a:t>SWITCH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632159" y="2960019"/>
            <a:ext cx="417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En esta parte se arma el menú de opciones es decir se mostrarán las operaciones y el usuario deberá elegir una opción:</a:t>
            </a:r>
            <a:endParaRPr lang="es-PE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17004" y="4207057"/>
            <a:ext cx="330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En el </a:t>
            </a:r>
            <a:r>
              <a:rPr lang="es-PE" b="1" dirty="0" smtClean="0">
                <a:solidFill>
                  <a:srgbClr val="00B0F0"/>
                </a:solidFill>
              </a:rPr>
              <a:t>SWITCH</a:t>
            </a:r>
            <a:r>
              <a:rPr lang="es-PE" dirty="0" smtClean="0"/>
              <a:t> se empieza a desarrollar cada caso del menú.</a:t>
            </a:r>
            <a:endParaRPr lang="es-PE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632158" y="5102532"/>
            <a:ext cx="465622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La Condición de </a:t>
            </a:r>
            <a:r>
              <a:rPr lang="es-PE" b="1" dirty="0" smtClean="0">
                <a:solidFill>
                  <a:srgbClr val="00B0F0"/>
                </a:solidFill>
              </a:rPr>
              <a:t>DO-WHILE</a:t>
            </a:r>
            <a:r>
              <a:rPr lang="es-PE" dirty="0" smtClean="0"/>
              <a:t> va a depende la cantidad de casos que tendrá el menú de opciones y se utilizará el operador diferente (</a:t>
            </a:r>
            <a:r>
              <a:rPr lang="es-PE" sz="2000" b="1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)</a:t>
            </a:r>
          </a:p>
          <a:p>
            <a:r>
              <a:rPr lang="es-PE" dirty="0" smtClean="0"/>
              <a:t>Ejemplo:</a:t>
            </a:r>
          </a:p>
          <a:p>
            <a:r>
              <a:rPr lang="es-PE" dirty="0" smtClean="0"/>
              <a:t>(</a:t>
            </a:r>
            <a:r>
              <a:rPr lang="es-PE" b="1" dirty="0" smtClean="0">
                <a:solidFill>
                  <a:srgbClr val="7030A0"/>
                </a:solidFill>
              </a:rPr>
              <a:t>OP</a:t>
            </a:r>
            <a:r>
              <a:rPr lang="es-PE" sz="2000" b="1" dirty="0" smtClean="0">
                <a:solidFill>
                  <a:srgbClr val="FF0000"/>
                </a:solidFill>
              </a:rPr>
              <a:t>!=</a:t>
            </a:r>
            <a:r>
              <a:rPr lang="es-PE" sz="2000" b="1" dirty="0" smtClean="0"/>
              <a:t>4</a:t>
            </a:r>
            <a:r>
              <a:rPr lang="es-PE" dirty="0" smtClean="0"/>
              <a:t>)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530" y="2490464"/>
            <a:ext cx="2428875" cy="1838325"/>
          </a:xfrm>
          <a:prstGeom prst="rect">
            <a:avLst/>
          </a:prstGeom>
        </p:spPr>
      </p:pic>
      <p:sp>
        <p:nvSpPr>
          <p:cNvPr id="15" name="Elipse 14"/>
          <p:cNvSpPr/>
          <p:nvPr/>
        </p:nvSpPr>
        <p:spPr>
          <a:xfrm>
            <a:off x="1292173" y="2273116"/>
            <a:ext cx="830179" cy="362503"/>
          </a:xfrm>
          <a:prstGeom prst="ellipse">
            <a:avLst/>
          </a:prstGeom>
          <a:noFill/>
          <a:ln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Elipse 15"/>
          <p:cNvSpPr/>
          <p:nvPr/>
        </p:nvSpPr>
        <p:spPr>
          <a:xfrm>
            <a:off x="1400459" y="6071084"/>
            <a:ext cx="1463057" cy="233463"/>
          </a:xfrm>
          <a:prstGeom prst="ellipse">
            <a:avLst/>
          </a:prstGeom>
          <a:noFill/>
          <a:ln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redondeado 16"/>
          <p:cNvSpPr/>
          <p:nvPr/>
        </p:nvSpPr>
        <p:spPr>
          <a:xfrm>
            <a:off x="1684420" y="3883349"/>
            <a:ext cx="2457701" cy="2084314"/>
          </a:xfrm>
          <a:prstGeom prst="roundRect">
            <a:avLst/>
          </a:prstGeom>
          <a:noFill/>
          <a:ln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redondeado 17"/>
          <p:cNvSpPr/>
          <p:nvPr/>
        </p:nvSpPr>
        <p:spPr>
          <a:xfrm>
            <a:off x="1612231" y="3071601"/>
            <a:ext cx="2529891" cy="555281"/>
          </a:xfrm>
          <a:prstGeom prst="roundRect">
            <a:avLst/>
          </a:prstGeom>
          <a:noFill/>
          <a:ln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Flecha derecha 22"/>
          <p:cNvSpPr/>
          <p:nvPr/>
        </p:nvSpPr>
        <p:spPr>
          <a:xfrm>
            <a:off x="2273968" y="2358189"/>
            <a:ext cx="2081464" cy="13227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Flecha derecha 23"/>
          <p:cNvSpPr/>
          <p:nvPr/>
        </p:nvSpPr>
        <p:spPr>
          <a:xfrm>
            <a:off x="4160922" y="3295685"/>
            <a:ext cx="519363" cy="1713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Flecha derecha 24"/>
          <p:cNvSpPr/>
          <p:nvPr/>
        </p:nvSpPr>
        <p:spPr>
          <a:xfrm>
            <a:off x="8805110" y="3310929"/>
            <a:ext cx="519363" cy="1713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Flecha derecha 25"/>
          <p:cNvSpPr/>
          <p:nvPr/>
        </p:nvSpPr>
        <p:spPr>
          <a:xfrm>
            <a:off x="4197641" y="4432879"/>
            <a:ext cx="519363" cy="1713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Flecha derecha 26"/>
          <p:cNvSpPr/>
          <p:nvPr/>
        </p:nvSpPr>
        <p:spPr>
          <a:xfrm>
            <a:off x="3055018" y="6116488"/>
            <a:ext cx="1577140" cy="1713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48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3464</TotalTime>
  <Words>345</Words>
  <Application>Microsoft Office PowerPoint</Application>
  <PresentationFormat>Panorámica</PresentationFormat>
  <Paragraphs>51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</vt:lpstr>
      <vt:lpstr>Office Theme</vt:lpstr>
      <vt:lpstr>FUNDAMENTOS DE PROGRAMACIÓN</vt:lpstr>
      <vt:lpstr>¿Qué aprendimos la sesión anterior?</vt:lpstr>
      <vt:lpstr>Programas utilizando estructuras repetitivas</vt:lpstr>
      <vt:lpstr>CREACIÓN DE MENU DE OPCIONES Switch y Do – While</vt:lpstr>
      <vt:lpstr>Propósito</vt:lpstr>
      <vt:lpstr>Agenda del día</vt:lpstr>
      <vt:lpstr>CREACIÓN DE MENÚ DE OPCIONES</vt:lpstr>
      <vt:lpstr>Creación de Menu de Opciones</vt:lpstr>
      <vt:lpstr>Estructuras de Menú de Opciones</vt:lpstr>
      <vt:lpstr>Ejemplo:  Menú de Opciones</vt:lpstr>
      <vt:lpstr>Ejercicios</vt:lpstr>
      <vt:lpstr>Elaborar los siguientes programas</vt:lpstr>
      <vt:lpstr>Solución: </vt:lpstr>
      <vt:lpstr>Preguntas</vt:lpstr>
      <vt:lpstr>Reflexionemos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Osorio Contreras, Rosario Delia</cp:lastModifiedBy>
  <cp:revision>691</cp:revision>
  <dcterms:created xsi:type="dcterms:W3CDTF">2016-05-26T15:40:57Z</dcterms:created>
  <dcterms:modified xsi:type="dcterms:W3CDTF">2019-02-27T22:28:10Z</dcterms:modified>
</cp:coreProperties>
</file>