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367" r:id="rId3"/>
    <p:sldId id="538" r:id="rId4"/>
    <p:sldId id="475" r:id="rId5"/>
    <p:sldId id="458" r:id="rId6"/>
    <p:sldId id="644" r:id="rId7"/>
    <p:sldId id="690" r:id="rId8"/>
    <p:sldId id="709" r:id="rId9"/>
    <p:sldId id="711" r:id="rId10"/>
    <p:sldId id="712" r:id="rId11"/>
    <p:sldId id="608" r:id="rId12"/>
    <p:sldId id="610" r:id="rId13"/>
    <p:sldId id="708" r:id="rId14"/>
  </p:sldIdLst>
  <p:sldSz cx="12192000" cy="6858000"/>
  <p:notesSz cx="6858000" cy="9144000"/>
  <p:custDataLst>
    <p:tags r:id="rId16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1745"/>
  </p:normalViewPr>
  <p:slideViewPr>
    <p:cSldViewPr snapToGrid="0" snapToObjects="1">
      <p:cViewPr>
        <p:scale>
          <a:sx n="50" d="100"/>
          <a:sy n="50" d="100"/>
        </p:scale>
        <p:origin x="-1812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propuesto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Realizar un procedimiento que calcule el área de un triángulo en función a sus tres lados como parámetros de entrada e imprimir el área en el respectivo procedimiento.</a:t>
            </a:r>
          </a:p>
          <a:p>
            <a:pPr marL="0" indent="0">
              <a:buNone/>
            </a:pPr>
            <a:r>
              <a:rPr lang="es-PE" dirty="0" smtClean="0"/>
              <a:t>  Fórmula: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 </a:t>
            </a:r>
          </a:p>
          <a:p>
            <a:pPr marL="0" indent="0">
              <a:buNone/>
            </a:pPr>
            <a:r>
              <a:rPr lang="es-PE" dirty="0" smtClean="0"/>
              <a:t>  </a:t>
            </a:r>
            <a:r>
              <a:rPr lang="es-PE" dirty="0" err="1" smtClean="0"/>
              <a:t>void</a:t>
            </a:r>
            <a:r>
              <a:rPr lang="es-PE" dirty="0" smtClean="0"/>
              <a:t> </a:t>
            </a:r>
            <a:r>
              <a:rPr lang="es-PE" dirty="0" err="1" smtClean="0"/>
              <a:t>area</a:t>
            </a:r>
            <a:r>
              <a:rPr lang="es-PE" dirty="0" smtClean="0"/>
              <a:t> (</a:t>
            </a:r>
            <a:r>
              <a:rPr lang="es-PE" dirty="0" err="1" smtClean="0"/>
              <a:t>int</a:t>
            </a:r>
            <a:r>
              <a:rPr lang="es-PE" dirty="0" smtClean="0"/>
              <a:t> a, </a:t>
            </a:r>
            <a:r>
              <a:rPr lang="es-PE" dirty="0" err="1" smtClean="0"/>
              <a:t>int</a:t>
            </a:r>
            <a:r>
              <a:rPr lang="es-PE" dirty="0" smtClean="0"/>
              <a:t> b, </a:t>
            </a:r>
            <a:r>
              <a:rPr lang="es-PE" dirty="0" err="1" smtClean="0"/>
              <a:t>int</a:t>
            </a:r>
            <a:r>
              <a:rPr lang="es-PE" dirty="0" smtClean="0"/>
              <a:t> c);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890962"/>
            <a:ext cx="8060264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2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</a:t>
            </a:r>
            <a:r>
              <a:rPr lang="es-PE" sz="4000" b="1" dirty="0" smtClean="0">
                <a:solidFill>
                  <a:schemeClr val="bg1"/>
                </a:solidFill>
              </a:rPr>
              <a:t>continental</a:t>
            </a:r>
            <a:r>
              <a:rPr lang="es-PE" sz="3600" dirty="0" smtClean="0">
                <a:solidFill>
                  <a:schemeClr val="bg1"/>
                </a:solidFill>
              </a:rPr>
              <a:t>.edu.pe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 smtClean="0"/>
              <a:t>¿Qué aprendimos la sesión anterior?</a:t>
            </a:r>
            <a:endParaRPr lang="es-PE" sz="4000" dirty="0"/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Responda las siguientes preguntas:</a:t>
            </a:r>
            <a:endParaRPr lang="es-PE" sz="2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s-PE" dirty="0" smtClean="0"/>
              <a:t>¿Porqué es importante el uso de las funciones y procedimientos?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¿El módulo es lo mismo que subprograma?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¿A qué tipo de módulo se refiere cuando no retorna valor?</a:t>
            </a:r>
            <a:endParaRPr lang="es-PE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s-PE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PE" sz="2200" dirty="0"/>
              <a:t>	</a:t>
            </a:r>
          </a:p>
          <a:p>
            <a:pPr marL="457177" lvl="1" indent="0" algn="just">
              <a:lnSpc>
                <a:spcPct val="120000"/>
              </a:lnSpc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/>
              <a:t>MÓDULOS PARA LA PROGRAMACIÓN </a:t>
            </a:r>
            <a:br>
              <a:rPr lang="es-PE" sz="5400" b="1" dirty="0" smtClean="0"/>
            </a:br>
            <a:r>
              <a:rPr lang="es-PE" sz="4800" b="1" dirty="0" smtClean="0"/>
              <a:t>Procedimiento</a:t>
            </a:r>
            <a:endParaRPr lang="es-PE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09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 smtClean="0"/>
              <a:t>Reconoce la definición de un procedimientos </a:t>
            </a:r>
            <a:r>
              <a:rPr lang="es-PE" dirty="0"/>
              <a:t>en la programación con 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Agenda del día</a:t>
            </a:r>
            <a:endParaRPr lang="es-PE" b="1" dirty="0"/>
          </a:p>
        </p:txBody>
      </p:sp>
      <p:grpSp>
        <p:nvGrpSpPr>
          <p:cNvPr id="4" name="3 Grupo"/>
          <p:cNvGrpSpPr/>
          <p:nvPr/>
        </p:nvGrpSpPr>
        <p:grpSpPr>
          <a:xfrm>
            <a:off x="893372" y="1803333"/>
            <a:ext cx="9709683" cy="638156"/>
            <a:chOff x="1091667" y="1947405"/>
            <a:chExt cx="9709683" cy="638156"/>
          </a:xfrm>
        </p:grpSpPr>
        <p:sp>
          <p:nvSpPr>
            <p:cNvPr id="5" name="AutoShape 23"/>
            <p:cNvSpPr>
              <a:spLocks noChangeArrowheads="1"/>
            </p:cNvSpPr>
            <p:nvPr/>
          </p:nvSpPr>
          <p:spPr bwMode="gray">
            <a:xfrm>
              <a:off x="1597144" y="1980723"/>
              <a:ext cx="9204206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gray">
            <a:xfrm>
              <a:off x="1823493" y="1998867"/>
              <a:ext cx="8779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procedimientos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091667" y="1947405"/>
              <a:ext cx="584549" cy="638156"/>
              <a:chOff x="1416" y="2246"/>
              <a:chExt cx="266" cy="298"/>
            </a:xfrm>
          </p:grpSpPr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5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76"/>
              <p:cNvSpPr txBox="1">
                <a:spLocks noChangeArrowheads="1"/>
              </p:cNvSpPr>
              <p:nvPr/>
            </p:nvSpPr>
            <p:spPr bwMode="gray">
              <a:xfrm>
                <a:off x="1465" y="2268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55" name="54 Grupo"/>
          <p:cNvGrpSpPr/>
          <p:nvPr/>
        </p:nvGrpSpPr>
        <p:grpSpPr>
          <a:xfrm>
            <a:off x="893372" y="2739313"/>
            <a:ext cx="10206095" cy="651308"/>
            <a:chOff x="1091667" y="2957977"/>
            <a:chExt cx="10206095" cy="651308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589443" y="2957977"/>
              <a:ext cx="9211907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gray">
            <a:xfrm>
              <a:off x="1792626" y="3050612"/>
              <a:ext cx="95051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Ejercicio propuesto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91667" y="2957977"/>
              <a:ext cx="583925" cy="651308"/>
              <a:chOff x="1414" y="2726"/>
              <a:chExt cx="266" cy="298"/>
            </a:xfrm>
          </p:grpSpPr>
          <p:sp>
            <p:nvSpPr>
              <p:cNvPr id="1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procedimiento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548554" y="504728"/>
            <a:ext cx="8143875" cy="2857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err="1" smtClean="0"/>
              <a:t>Procedimiento</a:t>
            </a:r>
            <a:r>
              <a:rPr lang="en-US" sz="3600" dirty="0" smtClean="0"/>
              <a:t>: no </a:t>
            </a:r>
            <a:r>
              <a:rPr lang="en-US" sz="3600" dirty="0" err="1" smtClean="0"/>
              <a:t>devuelve</a:t>
            </a:r>
            <a:r>
              <a:rPr lang="en-US" sz="3600" dirty="0" smtClean="0"/>
              <a:t> </a:t>
            </a:r>
            <a:r>
              <a:rPr lang="en-US" sz="3600" dirty="0" err="1" smtClean="0"/>
              <a:t>valores</a:t>
            </a:r>
            <a:r>
              <a:rPr lang="en-US" sz="3600" dirty="0" smtClean="0"/>
              <a:t>.</a:t>
            </a:r>
            <a:endParaRPr lang="es-PE" sz="36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2739054" y="1351393"/>
            <a:ext cx="8391876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#include&lt;iostream&gt;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 namespace std;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 sumar(int a, int b)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c;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c=a+b;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cout&lt;&lt;c;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main()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a,b;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cout&lt;&lt;"Ingrese valor de a: \t";    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cin&gt;&gt;a;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cout&lt;&lt;"Ingrese valor de b: \t";    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cin&gt;&gt;b;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sumar(a,b);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0;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s-E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 </a:t>
            </a:r>
            <a:endParaRPr kumimoji="0" lang="es-PE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57 Rectángulo"/>
          <p:cNvSpPr/>
          <p:nvPr/>
        </p:nvSpPr>
        <p:spPr>
          <a:xfrm>
            <a:off x="7743796" y="4381522"/>
            <a:ext cx="714380" cy="428628"/>
          </a:xfrm>
          <a:prstGeom prst="rect">
            <a:avLst/>
          </a:prstGeom>
          <a:solidFill>
            <a:srgbClr val="FFC000">
              <a:alpha val="5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76 CuadroTexto"/>
          <p:cNvSpPr txBox="1"/>
          <p:nvPr/>
        </p:nvSpPr>
        <p:spPr>
          <a:xfrm>
            <a:off x="7743796" y="47387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77 Rectángulo"/>
          <p:cNvSpPr/>
          <p:nvPr/>
        </p:nvSpPr>
        <p:spPr>
          <a:xfrm>
            <a:off x="8672490" y="4381522"/>
            <a:ext cx="714380" cy="428628"/>
          </a:xfrm>
          <a:prstGeom prst="rect">
            <a:avLst/>
          </a:prstGeom>
          <a:solidFill>
            <a:srgbClr val="FFC000">
              <a:alpha val="5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78 CuadroTexto"/>
          <p:cNvSpPr txBox="1"/>
          <p:nvPr/>
        </p:nvSpPr>
        <p:spPr>
          <a:xfrm>
            <a:off x="8672490" y="47387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79 Rectángulo"/>
          <p:cNvSpPr/>
          <p:nvPr/>
        </p:nvSpPr>
        <p:spPr>
          <a:xfrm>
            <a:off x="3171102" y="4055798"/>
            <a:ext cx="944635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80 Rectángulo"/>
          <p:cNvSpPr/>
          <p:nvPr/>
        </p:nvSpPr>
        <p:spPr>
          <a:xfrm>
            <a:off x="3179072" y="4577015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81 CuadroTexto"/>
          <p:cNvSpPr txBox="1"/>
          <p:nvPr/>
        </p:nvSpPr>
        <p:spPr>
          <a:xfrm>
            <a:off x="7958110" y="445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4" name="82 CuadroTexto"/>
          <p:cNvSpPr txBox="1"/>
          <p:nvPr/>
        </p:nvSpPr>
        <p:spPr>
          <a:xfrm>
            <a:off x="8886804" y="445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5" name="83 Rectángulo"/>
          <p:cNvSpPr/>
          <p:nvPr/>
        </p:nvSpPr>
        <p:spPr>
          <a:xfrm>
            <a:off x="3157406" y="5091755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84 Rectángulo"/>
          <p:cNvSpPr/>
          <p:nvPr/>
        </p:nvSpPr>
        <p:spPr>
          <a:xfrm>
            <a:off x="3145554" y="5413317"/>
            <a:ext cx="142876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85 CuadroTexto"/>
          <p:cNvSpPr txBox="1"/>
          <p:nvPr/>
        </p:nvSpPr>
        <p:spPr>
          <a:xfrm>
            <a:off x="7777665" y="540334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sumar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(5,3)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86 Rectángulo"/>
          <p:cNvSpPr/>
          <p:nvPr/>
        </p:nvSpPr>
        <p:spPr>
          <a:xfrm>
            <a:off x="2773254" y="1855097"/>
            <a:ext cx="3000396" cy="285752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87 Rectángulo"/>
          <p:cNvSpPr/>
          <p:nvPr/>
        </p:nvSpPr>
        <p:spPr>
          <a:xfrm>
            <a:off x="7744936" y="1766677"/>
            <a:ext cx="785818" cy="354238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88 Rectángulo"/>
          <p:cNvSpPr/>
          <p:nvPr/>
        </p:nvSpPr>
        <p:spPr>
          <a:xfrm>
            <a:off x="8745068" y="1766677"/>
            <a:ext cx="785818" cy="354238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89 Rectángulo"/>
          <p:cNvSpPr/>
          <p:nvPr/>
        </p:nvSpPr>
        <p:spPr>
          <a:xfrm>
            <a:off x="8316440" y="2356826"/>
            <a:ext cx="785818" cy="322035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90 CuadroTexto"/>
          <p:cNvSpPr txBox="1"/>
          <p:nvPr/>
        </p:nvSpPr>
        <p:spPr>
          <a:xfrm>
            <a:off x="7816374" y="13722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91 CuadroTexto"/>
          <p:cNvSpPr txBox="1"/>
          <p:nvPr/>
        </p:nvSpPr>
        <p:spPr>
          <a:xfrm>
            <a:off x="8887944" y="13722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92 CuadroTexto"/>
          <p:cNvSpPr txBox="1"/>
          <p:nvPr/>
        </p:nvSpPr>
        <p:spPr>
          <a:xfrm>
            <a:off x="8352159" y="269873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93 CuadroTexto"/>
          <p:cNvSpPr txBox="1"/>
          <p:nvPr/>
        </p:nvSpPr>
        <p:spPr>
          <a:xfrm>
            <a:off x="7959250" y="17796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26" name="94 CuadroTexto"/>
          <p:cNvSpPr txBox="1"/>
          <p:nvPr/>
        </p:nvSpPr>
        <p:spPr>
          <a:xfrm>
            <a:off x="8959382" y="17796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27" name="95 Rectángulo"/>
          <p:cNvSpPr/>
          <p:nvPr/>
        </p:nvSpPr>
        <p:spPr>
          <a:xfrm>
            <a:off x="3145554" y="2286483"/>
            <a:ext cx="857256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96 Rectángulo"/>
          <p:cNvSpPr/>
          <p:nvPr/>
        </p:nvSpPr>
        <p:spPr>
          <a:xfrm>
            <a:off x="3153729" y="2609449"/>
            <a:ext cx="857256" cy="237472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97 CuadroTexto"/>
          <p:cNvSpPr txBox="1"/>
          <p:nvPr/>
        </p:nvSpPr>
        <p:spPr>
          <a:xfrm>
            <a:off x="8530754" y="235370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30" name="98 Rectángulo"/>
          <p:cNvSpPr/>
          <p:nvPr/>
        </p:nvSpPr>
        <p:spPr>
          <a:xfrm>
            <a:off x="3145554" y="2945622"/>
            <a:ext cx="107157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99 Rectángulo"/>
          <p:cNvSpPr/>
          <p:nvPr/>
        </p:nvSpPr>
        <p:spPr>
          <a:xfrm>
            <a:off x="8352159" y="3034142"/>
            <a:ext cx="714380" cy="35719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s-PE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100 Rectángulo"/>
          <p:cNvSpPr/>
          <p:nvPr/>
        </p:nvSpPr>
        <p:spPr>
          <a:xfrm>
            <a:off x="3162409" y="5784187"/>
            <a:ext cx="1090295" cy="183820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101 Arco"/>
          <p:cNvSpPr/>
          <p:nvPr/>
        </p:nvSpPr>
        <p:spPr>
          <a:xfrm rot="21277404" flipV="1">
            <a:off x="3138570" y="1819338"/>
            <a:ext cx="3675923" cy="3788511"/>
          </a:xfrm>
          <a:prstGeom prst="arc">
            <a:avLst>
              <a:gd name="adj1" fmla="val 15398622"/>
              <a:gd name="adj2" fmla="val 353294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Abrir corchete 33"/>
          <p:cNvSpPr/>
          <p:nvPr/>
        </p:nvSpPr>
        <p:spPr>
          <a:xfrm>
            <a:off x="2437491" y="3677117"/>
            <a:ext cx="419104" cy="248210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Abrir corchete 34"/>
          <p:cNvSpPr/>
          <p:nvPr/>
        </p:nvSpPr>
        <p:spPr>
          <a:xfrm>
            <a:off x="2438150" y="1790221"/>
            <a:ext cx="418445" cy="1796622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Abrir corchete 35"/>
          <p:cNvSpPr/>
          <p:nvPr/>
        </p:nvSpPr>
        <p:spPr>
          <a:xfrm>
            <a:off x="2437491" y="1402436"/>
            <a:ext cx="418445" cy="33383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3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Ejercicio propuesto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4085</TotalTime>
  <Words>236</Words>
  <Application>Microsoft Office PowerPoint</Application>
  <PresentationFormat>Personalizado</PresentationFormat>
  <Paragraphs>77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FUNDAMENTOS DE PROGRAMACIÓN</vt:lpstr>
      <vt:lpstr>¿Qué aprendimos la sesión anterior?</vt:lpstr>
      <vt:lpstr>Responda las siguientes preguntas:</vt:lpstr>
      <vt:lpstr>MÓDULOS PARA LA PROGRAMACIÓN  Procedimiento</vt:lpstr>
      <vt:lpstr>Propósito</vt:lpstr>
      <vt:lpstr>Agenda del día</vt:lpstr>
      <vt:lpstr>Presentación de PowerPoint</vt:lpstr>
      <vt:lpstr>Procedimiento: no devuelve valores.</vt:lpstr>
      <vt:lpstr>Presentación de PowerPoint</vt:lpstr>
      <vt:lpstr>Ejercicio propuesto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katia</cp:lastModifiedBy>
  <cp:revision>786</cp:revision>
  <dcterms:created xsi:type="dcterms:W3CDTF">2016-05-26T15:40:57Z</dcterms:created>
  <dcterms:modified xsi:type="dcterms:W3CDTF">2019-03-01T05:16:20Z</dcterms:modified>
</cp:coreProperties>
</file>