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a" initials="C" lastIdx="2" clrIdx="0">
    <p:extLst>
      <p:ext uri="{19B8F6BF-5375-455C-9EA6-DF929625EA0E}">
        <p15:presenceInfo xmlns:p15="http://schemas.microsoft.com/office/powerpoint/2012/main" userId="Cas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p:scale>
          <a:sx n="66" d="100"/>
          <a:sy n="66" d="100"/>
        </p:scale>
        <p:origin x="102"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9-28T16:50:29.341" idx="1">
    <p:pos x="10" y="10"/>
    <p:text/>
    <p:extLst>
      <p:ext uri="{C676402C-5697-4E1C-873F-D02D1690AC5C}">
        <p15:threadingInfo xmlns:p15="http://schemas.microsoft.com/office/powerpoint/2012/main" timeZoneBias="300"/>
      </p:ext>
    </p:extLst>
  </p:cm>
  <p:cm authorId="1" dt="2017-09-28T16:50:33.261" idx="2">
    <p:pos x="146" y="146"/>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9/28/2017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B80C674-7DFC-42FE-B9CD-82963CDB1557}" type="datetimeFigureOut">
              <a:rPr lang="en-US" dirty="0"/>
              <a:t>9/28/2017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076456F-F47D-4F25-8053-2A695DA0CA7D}" type="datetimeFigureOut">
              <a:rPr lang="en-US" dirty="0"/>
              <a:t>9/28/2017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D6C7379-69CC-4837-9905-BEBA22830C8A}" type="datetimeFigureOut">
              <a:rPr lang="en-US" dirty="0"/>
              <a:t>9/28/2017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9EB8B7E-8AEE-4F10-BFEE-C999AD004D36}" type="datetimeFigureOut">
              <a:rPr lang="en-US" dirty="0"/>
              <a:t>9/28/2017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Haga clic para modificar el estilo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Haga clic para modificar el estilo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8668F3F9-58BC-440B-B37B-805B9055EF92}" type="datetimeFigureOut">
              <a:rPr lang="en-US" dirty="0"/>
              <a:t>9/28/2017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0D5A53AF-48EA-489D-8260-9DCAB666386A}" type="datetimeFigureOut">
              <a:rPr lang="en-US" dirty="0"/>
              <a:t>9/28/2017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9/28/2017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9/28/2017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9/28/2017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smtClean="0"/>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9/28/2017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9/28/2017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Haga clic para modificar el estilo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9/28/2017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9/28/2017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9/28/2017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7D1BD23-6E54-4D9D-AD88-A2813C73CC25}" type="datetimeFigureOut">
              <a:rPr lang="en-US" dirty="0"/>
              <a:t>9/28/2017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471A834-4F3C-4AF9-9C74-05EC35A0F292}" type="datetimeFigureOut">
              <a:rPr lang="en-US" dirty="0"/>
              <a:t>9/28/2017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9/28/2017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25600" y="4266841"/>
            <a:ext cx="9873343" cy="2215689"/>
          </a:xfrm>
        </p:spPr>
        <p:txBody>
          <a:bodyPr>
            <a:normAutofit/>
          </a:bodyPr>
          <a:lstStyle/>
          <a:p>
            <a:r>
              <a:rPr lang="es-PE" sz="10500" dirty="0" smtClean="0"/>
              <a:t>Principios S.O.L.I.D.</a:t>
            </a:r>
            <a:endParaRPr lang="es-PE" sz="10500" dirty="0"/>
          </a:p>
        </p:txBody>
      </p:sp>
      <p:sp>
        <p:nvSpPr>
          <p:cNvPr id="3" name="Subtítulo 2"/>
          <p:cNvSpPr>
            <a:spLocks noGrp="1"/>
          </p:cNvSpPr>
          <p:nvPr>
            <p:ph type="subTitle" idx="1"/>
          </p:nvPr>
        </p:nvSpPr>
        <p:spPr>
          <a:xfrm>
            <a:off x="1509486" y="3687406"/>
            <a:ext cx="9144000" cy="754025"/>
          </a:xfrm>
        </p:spPr>
        <p:txBody>
          <a:bodyPr/>
          <a:lstStyle/>
          <a:p>
            <a:r>
              <a:rPr lang="es-PE" dirty="0" smtClean="0"/>
              <a:t>Análisis y Diseño OO</a:t>
            </a:r>
            <a:endParaRPr lang="es-PE" dirty="0"/>
          </a:p>
        </p:txBody>
      </p:sp>
      <p:sp>
        <p:nvSpPr>
          <p:cNvPr id="4" name="Subtítulo 2"/>
          <p:cNvSpPr txBox="1">
            <a:spLocks/>
          </p:cNvSpPr>
          <p:nvPr/>
        </p:nvSpPr>
        <p:spPr>
          <a:xfrm>
            <a:off x="2584780" y="5374685"/>
            <a:ext cx="9144000" cy="754025"/>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PE" sz="4000" dirty="0" smtClean="0"/>
              <a:t>Pardo Sotelo, Daniel</a:t>
            </a:r>
            <a:endParaRPr lang="es-PE" sz="4000" dirty="0"/>
          </a:p>
        </p:txBody>
      </p:sp>
      <p:pic>
        <p:nvPicPr>
          <p:cNvPr id="1026" name="Picture 2" descr="https://www.cientifica.edu.pe/sites/default/files/logo-nuevo-fondo-azul_1.png"/>
          <p:cNvPicPr>
            <a:picLocks noChangeAspect="1" noChangeArrowheads="1"/>
          </p:cNvPicPr>
          <p:nvPr/>
        </p:nvPicPr>
        <p:blipFill rotWithShape="1">
          <a:blip r:embed="rId2">
            <a:extLst>
              <a:ext uri="{28A0092B-C50C-407E-A947-70E740481C1C}">
                <a14:useLocalDpi xmlns:a14="http://schemas.microsoft.com/office/drawing/2010/main" val="0"/>
              </a:ext>
            </a:extLst>
          </a:blip>
          <a:srcRect l="8279" t="34600" r="8061" b="31559"/>
          <a:stretch/>
        </p:blipFill>
        <p:spPr bwMode="auto">
          <a:xfrm>
            <a:off x="331138" y="420914"/>
            <a:ext cx="4007904" cy="92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02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250"/>
                                        <p:tgtEl>
                                          <p:spTgt spid="2"/>
                                        </p:tgtEl>
                                      </p:cBhvr>
                                    </p:animEffect>
                                    <p:anim calcmode="lin" valueType="num">
                                      <p:cBhvr>
                                        <p:cTn id="15" dur="250" fill="hold"/>
                                        <p:tgtEl>
                                          <p:spTgt spid="2"/>
                                        </p:tgtEl>
                                        <p:attrNameLst>
                                          <p:attrName>ppt_x</p:attrName>
                                        </p:attrNameLst>
                                      </p:cBhvr>
                                      <p:tavLst>
                                        <p:tav tm="0">
                                          <p:val>
                                            <p:strVal val="#ppt_x"/>
                                          </p:val>
                                        </p:tav>
                                        <p:tav tm="100000">
                                          <p:val>
                                            <p:strVal val="#ppt_x"/>
                                          </p:val>
                                        </p:tav>
                                      </p:tavLst>
                                    </p:anim>
                                    <p:anim calcmode="lin" valueType="num">
                                      <p:cBhvr>
                                        <p:cTn id="16"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sz="9600" dirty="0">
                <a:solidFill>
                  <a:srgbClr val="FF0000"/>
                </a:solidFill>
              </a:rPr>
              <a:t>I</a:t>
            </a:r>
            <a:r>
              <a:rPr lang="es-PE" dirty="0"/>
              <a:t>nterface </a:t>
            </a:r>
            <a:r>
              <a:rPr lang="es-PE" dirty="0" err="1"/>
              <a:t>Segregation</a:t>
            </a:r>
            <a:r>
              <a:rPr lang="es-PE" dirty="0"/>
              <a:t> </a:t>
            </a:r>
            <a:r>
              <a:rPr lang="es-PE" dirty="0" err="1"/>
              <a:t>Principle</a:t>
            </a:r>
            <a:r>
              <a:rPr lang="es-PE" dirty="0"/>
              <a:t> (ISP)</a:t>
            </a:r>
            <a:br>
              <a:rPr lang="es-PE" dirty="0"/>
            </a:br>
            <a:endParaRPr lang="es-PE" dirty="0"/>
          </a:p>
        </p:txBody>
      </p:sp>
      <p:pic>
        <p:nvPicPr>
          <p:cNvPr id="4" name="Marcador de contenido 3"/>
          <p:cNvPicPr>
            <a:picLocks noGrp="1" noChangeAspect="1"/>
          </p:cNvPicPr>
          <p:nvPr>
            <p:ph idx="1"/>
          </p:nvPr>
        </p:nvPicPr>
        <p:blipFill>
          <a:blip r:embed="rId2"/>
          <a:stretch>
            <a:fillRect/>
          </a:stretch>
        </p:blipFill>
        <p:spPr>
          <a:xfrm>
            <a:off x="3156120" y="1840139"/>
            <a:ext cx="8368504" cy="4351338"/>
          </a:xfrm>
          <a:prstGeom prst="rect">
            <a:avLst/>
          </a:prstGeom>
        </p:spPr>
      </p:pic>
      <p:sp>
        <p:nvSpPr>
          <p:cNvPr id="5" name="Rectángulo 4"/>
          <p:cNvSpPr/>
          <p:nvPr/>
        </p:nvSpPr>
        <p:spPr>
          <a:xfrm>
            <a:off x="10769599" y="5907314"/>
            <a:ext cx="740229" cy="29028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CuadroTexto 6"/>
          <p:cNvSpPr txBox="1"/>
          <p:nvPr/>
        </p:nvSpPr>
        <p:spPr>
          <a:xfrm>
            <a:off x="203482" y="1790272"/>
            <a:ext cx="3265432" cy="4401205"/>
          </a:xfrm>
          <a:prstGeom prst="rect">
            <a:avLst/>
          </a:prstGeom>
          <a:noFill/>
        </p:spPr>
        <p:txBody>
          <a:bodyPr wrap="square" rtlCol="0">
            <a:spAutoFit/>
          </a:bodyPr>
          <a:lstStyle/>
          <a:p>
            <a:r>
              <a:rPr lang="es-PE" sz="2800" dirty="0" smtClean="0"/>
              <a:t>Formulado </a:t>
            </a:r>
            <a:r>
              <a:rPr lang="es-PE" sz="2800" dirty="0"/>
              <a:t>por </a:t>
            </a:r>
            <a:r>
              <a:rPr lang="es-PE" sz="2800" b="1" dirty="0"/>
              <a:t>Robert C. Martin</a:t>
            </a:r>
            <a:r>
              <a:rPr lang="es-PE" sz="2800" dirty="0"/>
              <a:t> y trata de algo parecido al primer principio. Cuando se definen interfaces estos deben ser específicos a una finalidad concreta.</a:t>
            </a:r>
            <a:endParaRPr lang="es-PE" sz="2800" dirty="0"/>
          </a:p>
        </p:txBody>
      </p:sp>
    </p:spTree>
    <p:extLst>
      <p:ext uri="{BB962C8B-B14F-4D97-AF65-F5344CB8AC3E}">
        <p14:creationId xmlns:p14="http://schemas.microsoft.com/office/powerpoint/2010/main" val="3963350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sz="9600" dirty="0">
                <a:solidFill>
                  <a:srgbClr val="FF0000"/>
                </a:solidFill>
              </a:rPr>
              <a:t>I</a:t>
            </a:r>
            <a:r>
              <a:rPr lang="es-PE" dirty="0"/>
              <a:t>nterface </a:t>
            </a:r>
            <a:r>
              <a:rPr lang="es-PE" dirty="0" err="1"/>
              <a:t>Segregation</a:t>
            </a:r>
            <a:r>
              <a:rPr lang="es-PE" dirty="0"/>
              <a:t> </a:t>
            </a:r>
            <a:r>
              <a:rPr lang="es-PE" dirty="0" err="1"/>
              <a:t>Principle</a:t>
            </a:r>
            <a:r>
              <a:rPr lang="es-PE" dirty="0"/>
              <a:t> (ISP)</a:t>
            </a:r>
            <a:br>
              <a:rPr lang="es-PE" dirty="0"/>
            </a:br>
            <a:endParaRPr lang="es-PE" dirty="0"/>
          </a:p>
        </p:txBody>
      </p:sp>
      <p:pic>
        <p:nvPicPr>
          <p:cNvPr id="4" name="Marcador de contenido 3"/>
          <p:cNvPicPr>
            <a:picLocks noGrp="1" noChangeAspect="1"/>
          </p:cNvPicPr>
          <p:nvPr>
            <p:ph idx="1"/>
          </p:nvPr>
        </p:nvPicPr>
        <p:blipFill>
          <a:blip r:embed="rId2"/>
          <a:stretch>
            <a:fillRect/>
          </a:stretch>
        </p:blipFill>
        <p:spPr>
          <a:xfrm>
            <a:off x="4287771" y="1690688"/>
            <a:ext cx="7730803" cy="4351338"/>
          </a:xfrm>
          <a:prstGeom prst="rect">
            <a:avLst/>
          </a:prstGeom>
        </p:spPr>
      </p:pic>
      <p:sp>
        <p:nvSpPr>
          <p:cNvPr id="7" name="CuadroTexto 6"/>
          <p:cNvSpPr txBox="1"/>
          <p:nvPr/>
        </p:nvSpPr>
        <p:spPr>
          <a:xfrm>
            <a:off x="348343" y="1930400"/>
            <a:ext cx="3817257" cy="1938992"/>
          </a:xfrm>
          <a:prstGeom prst="rect">
            <a:avLst/>
          </a:prstGeom>
          <a:noFill/>
        </p:spPr>
        <p:txBody>
          <a:bodyPr wrap="square" rtlCol="0">
            <a:spAutoFit/>
          </a:bodyPr>
          <a:lstStyle/>
          <a:p>
            <a:r>
              <a:rPr lang="es-PE" sz="2400" dirty="0" smtClean="0"/>
              <a:t>Es </a:t>
            </a:r>
            <a:r>
              <a:rPr lang="es-PE" sz="2400" dirty="0"/>
              <a:t>preferible tener muchos interfaces que definan pocos métodos que tener un interface con muchos métodos</a:t>
            </a:r>
            <a:endParaRPr lang="es-PE" sz="2400" dirty="0"/>
          </a:p>
        </p:txBody>
      </p:sp>
    </p:spTree>
    <p:extLst>
      <p:ext uri="{BB962C8B-B14F-4D97-AF65-F5344CB8AC3E}">
        <p14:creationId xmlns:p14="http://schemas.microsoft.com/office/powerpoint/2010/main" val="2362294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sz="9600" dirty="0">
                <a:solidFill>
                  <a:srgbClr val="FF0000"/>
                </a:solidFill>
              </a:rPr>
              <a:t>I</a:t>
            </a:r>
            <a:r>
              <a:rPr lang="es-PE" dirty="0"/>
              <a:t>nterface </a:t>
            </a:r>
            <a:r>
              <a:rPr lang="es-PE" dirty="0" err="1"/>
              <a:t>Segregation</a:t>
            </a:r>
            <a:r>
              <a:rPr lang="es-PE" dirty="0"/>
              <a:t> </a:t>
            </a:r>
            <a:r>
              <a:rPr lang="es-PE" dirty="0" err="1"/>
              <a:t>Principle</a:t>
            </a:r>
            <a:r>
              <a:rPr lang="es-PE" dirty="0"/>
              <a:t> (ISP)</a:t>
            </a:r>
            <a:br>
              <a:rPr lang="es-PE" dirty="0"/>
            </a:br>
            <a:endParaRPr lang="es-PE" dirty="0"/>
          </a:p>
        </p:txBody>
      </p:sp>
      <p:pic>
        <p:nvPicPr>
          <p:cNvPr id="4" name="Marcador de contenido 3"/>
          <p:cNvPicPr>
            <a:picLocks noGrp="1" noChangeAspect="1"/>
          </p:cNvPicPr>
          <p:nvPr>
            <p:ph idx="1"/>
          </p:nvPr>
        </p:nvPicPr>
        <p:blipFill>
          <a:blip r:embed="rId2"/>
          <a:stretch>
            <a:fillRect/>
          </a:stretch>
        </p:blipFill>
        <p:spPr>
          <a:xfrm>
            <a:off x="4287771" y="1690688"/>
            <a:ext cx="7730803" cy="4351338"/>
          </a:xfrm>
          <a:prstGeom prst="rect">
            <a:avLst/>
          </a:prstGeom>
        </p:spPr>
      </p:pic>
      <p:sp>
        <p:nvSpPr>
          <p:cNvPr id="3" name="CuadroTexto 2"/>
          <p:cNvSpPr txBox="1"/>
          <p:nvPr/>
        </p:nvSpPr>
        <p:spPr>
          <a:xfrm>
            <a:off x="348343" y="1690688"/>
            <a:ext cx="3939428" cy="4154984"/>
          </a:xfrm>
          <a:prstGeom prst="rect">
            <a:avLst/>
          </a:prstGeom>
          <a:noFill/>
        </p:spPr>
        <p:txBody>
          <a:bodyPr wrap="square" rtlCol="0">
            <a:spAutoFit/>
          </a:bodyPr>
          <a:lstStyle/>
          <a:p>
            <a:r>
              <a:rPr lang="es-PE" sz="2400" dirty="0"/>
              <a:t>El objetivo de este principio es principalmente poder </a:t>
            </a:r>
            <a:r>
              <a:rPr lang="es-PE" sz="2400" b="1" dirty="0"/>
              <a:t>reaprovechar los interfaces</a:t>
            </a:r>
            <a:r>
              <a:rPr lang="es-PE" sz="2400" dirty="0"/>
              <a:t> en otras </a:t>
            </a:r>
            <a:r>
              <a:rPr lang="es-PE" sz="2400" dirty="0" smtClean="0"/>
              <a:t>clases.</a:t>
            </a:r>
          </a:p>
          <a:p>
            <a:r>
              <a:rPr lang="es-PE" sz="2400" dirty="0" smtClean="0"/>
              <a:t>Si </a:t>
            </a:r>
            <a:r>
              <a:rPr lang="es-PE" sz="2400" dirty="0"/>
              <a:t>tenemos un interface que </a:t>
            </a:r>
            <a:r>
              <a:rPr lang="es-PE" sz="2400" b="1" dirty="0"/>
              <a:t>compara y clona</a:t>
            </a:r>
            <a:r>
              <a:rPr lang="es-PE" sz="2400" dirty="0"/>
              <a:t> en el mismo interface, de manera más complicada se podrá utilizar en una clase que solo debe comparar o en otra que solo debe clonar.</a:t>
            </a:r>
            <a:endParaRPr lang="es-PE" sz="2400" dirty="0"/>
          </a:p>
        </p:txBody>
      </p:sp>
    </p:spTree>
    <p:extLst>
      <p:ext uri="{BB962C8B-B14F-4D97-AF65-F5344CB8AC3E}">
        <p14:creationId xmlns:p14="http://schemas.microsoft.com/office/powerpoint/2010/main" val="20822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sz="9600" dirty="0">
                <a:solidFill>
                  <a:srgbClr val="FF0000"/>
                </a:solidFill>
              </a:rPr>
              <a:t>D</a:t>
            </a:r>
            <a:r>
              <a:rPr lang="es-PE" dirty="0"/>
              <a:t>ependency </a:t>
            </a:r>
            <a:r>
              <a:rPr lang="es-PE" dirty="0" err="1"/>
              <a:t>Inversion</a:t>
            </a:r>
            <a:r>
              <a:rPr lang="es-PE" dirty="0"/>
              <a:t> </a:t>
            </a:r>
            <a:r>
              <a:rPr lang="es-PE" dirty="0" err="1"/>
              <a:t>Principle</a:t>
            </a:r>
            <a:r>
              <a:rPr lang="es-PE" dirty="0"/>
              <a:t> (DIP)</a:t>
            </a:r>
            <a:br>
              <a:rPr lang="es-PE" dirty="0"/>
            </a:br>
            <a:endParaRPr lang="es-PE" dirty="0"/>
          </a:p>
        </p:txBody>
      </p:sp>
      <p:pic>
        <p:nvPicPr>
          <p:cNvPr id="4" name="Marcador de contenido 3"/>
          <p:cNvPicPr>
            <a:picLocks noGrp="1" noChangeAspect="1"/>
          </p:cNvPicPr>
          <p:nvPr>
            <p:ph idx="1"/>
          </p:nvPr>
        </p:nvPicPr>
        <p:blipFill>
          <a:blip r:embed="rId2"/>
          <a:stretch>
            <a:fillRect/>
          </a:stretch>
        </p:blipFill>
        <p:spPr>
          <a:xfrm>
            <a:off x="4049486" y="1690688"/>
            <a:ext cx="8034335" cy="4351338"/>
          </a:xfrm>
          <a:prstGeom prst="rect">
            <a:avLst/>
          </a:prstGeom>
        </p:spPr>
      </p:pic>
      <p:sp>
        <p:nvSpPr>
          <p:cNvPr id="5" name="CuadroTexto 4"/>
          <p:cNvSpPr txBox="1"/>
          <p:nvPr/>
        </p:nvSpPr>
        <p:spPr>
          <a:xfrm>
            <a:off x="224293" y="1439905"/>
            <a:ext cx="3941307" cy="5262979"/>
          </a:xfrm>
          <a:prstGeom prst="rect">
            <a:avLst/>
          </a:prstGeom>
          <a:noFill/>
        </p:spPr>
        <p:txBody>
          <a:bodyPr wrap="square" rtlCol="0">
            <a:spAutoFit/>
          </a:bodyPr>
          <a:lstStyle/>
          <a:p>
            <a:r>
              <a:rPr lang="es-PE" sz="2800" dirty="0"/>
              <a:t>El objetivo de este principio </a:t>
            </a:r>
            <a:r>
              <a:rPr lang="es-PE" sz="2800" dirty="0" smtClean="0"/>
              <a:t>es conseguir </a:t>
            </a:r>
            <a:r>
              <a:rPr lang="es-PE" sz="2800" dirty="0"/>
              <a:t>desacoplar las </a:t>
            </a:r>
            <a:r>
              <a:rPr lang="es-PE" sz="2800" dirty="0" smtClean="0"/>
              <a:t>clases.</a:t>
            </a:r>
          </a:p>
          <a:p>
            <a:r>
              <a:rPr lang="es-PE" sz="2800" dirty="0" smtClean="0"/>
              <a:t>En </a:t>
            </a:r>
            <a:r>
              <a:rPr lang="es-PE" sz="2800" dirty="0"/>
              <a:t>todo diseño siempre debe existir un acoplamiento pero hay que evitarlo en la medida de lo posible. Un sistema no acoplado no hace nada pero un sistema altamente acoplado es muy difícil de mantener.</a:t>
            </a:r>
            <a:endParaRPr lang="es-PE" sz="2800" dirty="0"/>
          </a:p>
        </p:txBody>
      </p:sp>
    </p:spTree>
    <p:extLst>
      <p:ext uri="{BB962C8B-B14F-4D97-AF65-F5344CB8AC3E}">
        <p14:creationId xmlns:p14="http://schemas.microsoft.com/office/powerpoint/2010/main" val="347397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sz="9600" dirty="0">
                <a:solidFill>
                  <a:srgbClr val="FF0000"/>
                </a:solidFill>
              </a:rPr>
              <a:t>D</a:t>
            </a:r>
            <a:r>
              <a:rPr lang="es-PE" dirty="0"/>
              <a:t>ependency </a:t>
            </a:r>
            <a:r>
              <a:rPr lang="es-PE" dirty="0" err="1"/>
              <a:t>Inversion</a:t>
            </a:r>
            <a:r>
              <a:rPr lang="es-PE" dirty="0"/>
              <a:t> </a:t>
            </a:r>
            <a:r>
              <a:rPr lang="es-PE" dirty="0" err="1"/>
              <a:t>Principle</a:t>
            </a:r>
            <a:r>
              <a:rPr lang="es-PE" dirty="0"/>
              <a:t> (DIP)</a:t>
            </a:r>
            <a:br>
              <a:rPr lang="es-PE" dirty="0"/>
            </a:br>
            <a:endParaRPr lang="es-PE" dirty="0"/>
          </a:p>
        </p:txBody>
      </p:sp>
      <p:pic>
        <p:nvPicPr>
          <p:cNvPr id="4" name="Marcador de contenido 3"/>
          <p:cNvPicPr>
            <a:picLocks noGrp="1" noChangeAspect="1"/>
          </p:cNvPicPr>
          <p:nvPr>
            <p:ph idx="1"/>
          </p:nvPr>
        </p:nvPicPr>
        <p:blipFill>
          <a:blip r:embed="rId2"/>
          <a:stretch>
            <a:fillRect/>
          </a:stretch>
        </p:blipFill>
        <p:spPr>
          <a:xfrm>
            <a:off x="3483429" y="1690688"/>
            <a:ext cx="8593173" cy="4351338"/>
          </a:xfrm>
          <a:prstGeom prst="rect">
            <a:avLst/>
          </a:prstGeom>
        </p:spPr>
      </p:pic>
      <p:sp>
        <p:nvSpPr>
          <p:cNvPr id="5" name="CuadroTexto 4"/>
          <p:cNvSpPr txBox="1"/>
          <p:nvPr/>
        </p:nvSpPr>
        <p:spPr>
          <a:xfrm>
            <a:off x="115398" y="1690688"/>
            <a:ext cx="3368031" cy="4893647"/>
          </a:xfrm>
          <a:prstGeom prst="rect">
            <a:avLst/>
          </a:prstGeom>
          <a:noFill/>
        </p:spPr>
        <p:txBody>
          <a:bodyPr wrap="square" rtlCol="0">
            <a:spAutoFit/>
          </a:bodyPr>
          <a:lstStyle/>
          <a:p>
            <a:r>
              <a:rPr lang="es-PE" sz="2400" dirty="0"/>
              <a:t>El objetivo de este principio es el uso de abstracciones para conseguir que una clase </a:t>
            </a:r>
            <a:r>
              <a:rPr lang="es-PE" sz="2400" dirty="0" smtClean="0"/>
              <a:t>interactúe </a:t>
            </a:r>
            <a:r>
              <a:rPr lang="es-PE" sz="2400" dirty="0"/>
              <a:t>con otras clases sin que las conozca directamente</a:t>
            </a:r>
            <a:r>
              <a:rPr lang="es-PE" sz="2400" dirty="0" smtClean="0"/>
              <a:t>.</a:t>
            </a:r>
          </a:p>
          <a:p>
            <a:r>
              <a:rPr lang="es-PE" sz="2400" dirty="0"/>
              <a:t>Es decir, las clases de nivel superior no deben conocer las clases de nivel inferior. Dicho de otro modo, no debe conocer los detalles.</a:t>
            </a:r>
            <a:endParaRPr lang="es-PE" sz="2400" dirty="0"/>
          </a:p>
        </p:txBody>
      </p:sp>
    </p:spTree>
    <p:extLst>
      <p:ext uri="{BB962C8B-B14F-4D97-AF65-F5344CB8AC3E}">
        <p14:creationId xmlns:p14="http://schemas.microsoft.com/office/powerpoint/2010/main" val="3225207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94172" y="1303112"/>
            <a:ext cx="10233800" cy="4351338"/>
          </a:xfrm>
        </p:spPr>
        <p:txBody>
          <a:bodyPr>
            <a:normAutofit lnSpcReduction="10000"/>
          </a:bodyPr>
          <a:lstStyle/>
          <a:p>
            <a:r>
              <a:rPr lang="es-PE" dirty="0" smtClean="0"/>
              <a:t>No son reglas estrictas, definen lineamientos.</a:t>
            </a:r>
          </a:p>
          <a:p>
            <a:endParaRPr lang="es-PE" dirty="0" smtClean="0"/>
          </a:p>
          <a:p>
            <a:r>
              <a:rPr lang="es-PE" dirty="0" smtClean="0"/>
              <a:t>Aplicarlos con criterio y comprender su objetivo.</a:t>
            </a:r>
          </a:p>
          <a:p>
            <a:endParaRPr lang="es-PE" dirty="0" smtClean="0"/>
          </a:p>
          <a:p>
            <a:r>
              <a:rPr lang="es-PE" dirty="0" smtClean="0"/>
              <a:t>No crear complejidad innecesaria.</a:t>
            </a:r>
          </a:p>
          <a:p>
            <a:endParaRPr lang="es-PE" dirty="0" smtClean="0"/>
          </a:p>
          <a:p>
            <a:r>
              <a:rPr lang="es-PE" dirty="0" smtClean="0"/>
              <a:t>No es posible escribir el código perfecto.</a:t>
            </a:r>
          </a:p>
          <a:p>
            <a:endParaRPr lang="es-PE" dirty="0" smtClean="0"/>
          </a:p>
          <a:p>
            <a:r>
              <a:rPr lang="es-PE" dirty="0" smtClean="0"/>
              <a:t>No gastar recursos donde no sea necesario.</a:t>
            </a:r>
            <a:endParaRPr lang="es-PE" dirty="0"/>
          </a:p>
        </p:txBody>
      </p:sp>
    </p:spTree>
    <p:extLst>
      <p:ext uri="{BB962C8B-B14F-4D97-AF65-F5344CB8AC3E}">
        <p14:creationId xmlns:p14="http://schemas.microsoft.com/office/powerpoint/2010/main" val="1863629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6600" y="2643868"/>
            <a:ext cx="10515600" cy="1325563"/>
          </a:xfrm>
        </p:spPr>
        <p:txBody>
          <a:bodyPr/>
          <a:lstStyle/>
          <a:p>
            <a:pPr algn="ctr"/>
            <a:r>
              <a:rPr lang="es-PE" dirty="0" smtClean="0"/>
              <a:t>¿</a:t>
            </a:r>
            <a:r>
              <a:rPr lang="es-PE" sz="8000" dirty="0" smtClean="0"/>
              <a:t>Preguntas</a:t>
            </a:r>
            <a:r>
              <a:rPr lang="es-PE" dirty="0" smtClean="0"/>
              <a:t>?</a:t>
            </a:r>
            <a:endParaRPr lang="es-PE" dirty="0"/>
          </a:p>
        </p:txBody>
      </p:sp>
    </p:spTree>
    <p:extLst>
      <p:ext uri="{BB962C8B-B14F-4D97-AF65-F5344CB8AC3E}">
        <p14:creationId xmlns:p14="http://schemas.microsoft.com/office/powerpoint/2010/main" val="3274827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736600" y="2643868"/>
            <a:ext cx="10515600" cy="1325563"/>
          </a:xfrm>
        </p:spPr>
        <p:txBody>
          <a:bodyPr/>
          <a:lstStyle/>
          <a:p>
            <a:pPr algn="ctr"/>
            <a:r>
              <a:rPr lang="es-PE" dirty="0"/>
              <a:t>¡</a:t>
            </a:r>
            <a:r>
              <a:rPr lang="es-PE" dirty="0" smtClean="0"/>
              <a:t>Gracias!</a:t>
            </a:r>
            <a:endParaRPr lang="es-PE" dirty="0"/>
          </a:p>
        </p:txBody>
      </p:sp>
    </p:spTree>
    <p:extLst>
      <p:ext uri="{BB962C8B-B14F-4D97-AF65-F5344CB8AC3E}">
        <p14:creationId xmlns:p14="http://schemas.microsoft.com/office/powerpoint/2010/main" val="669983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99885" y="740229"/>
            <a:ext cx="10464799" cy="5297714"/>
          </a:xfrm>
        </p:spPr>
        <p:txBody>
          <a:bodyPr>
            <a:normAutofit lnSpcReduction="10000"/>
          </a:bodyPr>
          <a:lstStyle/>
          <a:p>
            <a:r>
              <a:rPr lang="es-PE" sz="3200" dirty="0" smtClean="0"/>
              <a:t>Cinco </a:t>
            </a:r>
            <a:r>
              <a:rPr lang="es-PE" sz="3200" dirty="0"/>
              <a:t>principios fundamentales, uno por cada </a:t>
            </a:r>
            <a:r>
              <a:rPr lang="es-PE" sz="3200" dirty="0" smtClean="0"/>
              <a:t>letra.</a:t>
            </a:r>
          </a:p>
          <a:p>
            <a:pPr marL="0" indent="0">
              <a:buNone/>
            </a:pPr>
            <a:endParaRPr lang="es-PE" sz="3200" dirty="0" smtClean="0"/>
          </a:p>
          <a:p>
            <a:r>
              <a:rPr lang="es-PE" sz="3200" dirty="0" smtClean="0"/>
              <a:t>Cohesivo, robusto, flexible, reusable, mantenible, testeable.</a:t>
            </a:r>
          </a:p>
          <a:p>
            <a:pPr marL="0" indent="0">
              <a:buNone/>
            </a:pPr>
            <a:endParaRPr lang="es-PE" sz="3200" dirty="0" smtClean="0"/>
          </a:p>
          <a:p>
            <a:r>
              <a:rPr lang="es-PE" sz="3200" dirty="0" smtClean="0"/>
              <a:t>Rigidez, fragilidad, inmovilidad, viscosidad, opacidad, complejidad y repetición innecesaria. </a:t>
            </a:r>
          </a:p>
          <a:p>
            <a:pPr marL="0" indent="0">
              <a:buNone/>
            </a:pPr>
            <a:endParaRPr lang="es-PE" sz="3200" dirty="0" smtClean="0"/>
          </a:p>
          <a:p>
            <a:r>
              <a:rPr lang="es-PE" sz="3200" dirty="0"/>
              <a:t>P</a:t>
            </a:r>
            <a:r>
              <a:rPr lang="es-PE" sz="3200" dirty="0" smtClean="0"/>
              <a:t>rofundidad </a:t>
            </a:r>
            <a:r>
              <a:rPr lang="es-PE" sz="3200" dirty="0"/>
              <a:t>de la </a:t>
            </a:r>
            <a:r>
              <a:rPr lang="es-PE" sz="3200" dirty="0" smtClean="0"/>
              <a:t>gestión </a:t>
            </a:r>
            <a:r>
              <a:rPr lang="es-PE" sz="3200" dirty="0"/>
              <a:t>de dependencias entre </a:t>
            </a:r>
            <a:r>
              <a:rPr lang="es-PE" sz="3200" dirty="0" smtClean="0"/>
              <a:t>clases.</a:t>
            </a:r>
          </a:p>
          <a:p>
            <a:pPr marL="0" indent="0">
              <a:buNone/>
            </a:pPr>
            <a:endParaRPr lang="es-PE" sz="3200" dirty="0" smtClean="0"/>
          </a:p>
          <a:p>
            <a:r>
              <a:rPr lang="es-PE" sz="3200" dirty="0"/>
              <a:t>Robert C. </a:t>
            </a:r>
            <a:r>
              <a:rPr lang="es-PE" sz="3200" dirty="0" smtClean="0"/>
              <a:t>Martin -&gt; 1995</a:t>
            </a:r>
            <a:endParaRPr lang="es-PE" sz="3200" dirty="0"/>
          </a:p>
        </p:txBody>
      </p:sp>
    </p:spTree>
    <p:extLst>
      <p:ext uri="{BB962C8B-B14F-4D97-AF65-F5344CB8AC3E}">
        <p14:creationId xmlns:p14="http://schemas.microsoft.com/office/powerpoint/2010/main" val="231135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757714" y="591909"/>
            <a:ext cx="7910285" cy="5736319"/>
          </a:xfrm>
        </p:spPr>
        <p:txBody>
          <a:bodyPr>
            <a:noAutofit/>
          </a:bodyPr>
          <a:lstStyle/>
          <a:p>
            <a:pPr marL="0" indent="0">
              <a:buNone/>
            </a:pPr>
            <a:r>
              <a:rPr lang="es-PE" sz="6600" dirty="0">
                <a:solidFill>
                  <a:srgbClr val="FF0000"/>
                </a:solidFill>
              </a:rPr>
              <a:t>S</a:t>
            </a:r>
            <a:r>
              <a:rPr lang="es-PE" sz="3200" dirty="0"/>
              <a:t>ingle </a:t>
            </a:r>
            <a:r>
              <a:rPr lang="es-PE" sz="3200" dirty="0" err="1"/>
              <a:t>R</a:t>
            </a:r>
            <a:r>
              <a:rPr lang="es-PE" sz="3200" dirty="0" err="1" smtClean="0"/>
              <a:t>esponsibility</a:t>
            </a:r>
            <a:r>
              <a:rPr lang="es-PE" sz="3200" dirty="0" smtClean="0"/>
              <a:t> </a:t>
            </a:r>
            <a:r>
              <a:rPr lang="es-PE" sz="3200" dirty="0" err="1" smtClean="0"/>
              <a:t>Principle</a:t>
            </a:r>
            <a:r>
              <a:rPr lang="es-PE" sz="3200" dirty="0" smtClean="0"/>
              <a:t> (SRP)</a:t>
            </a:r>
          </a:p>
          <a:p>
            <a:pPr marL="0" indent="0">
              <a:buNone/>
            </a:pPr>
            <a:r>
              <a:rPr lang="es-PE" sz="6600" dirty="0" smtClean="0">
                <a:solidFill>
                  <a:srgbClr val="FF0000"/>
                </a:solidFill>
              </a:rPr>
              <a:t>O</a:t>
            </a:r>
            <a:r>
              <a:rPr lang="es-PE" sz="3200" dirty="0" smtClean="0"/>
              <a:t>pen/</a:t>
            </a:r>
            <a:r>
              <a:rPr lang="es-PE" sz="3200" dirty="0" err="1" smtClean="0"/>
              <a:t>Closed</a:t>
            </a:r>
            <a:r>
              <a:rPr lang="es-PE" sz="3200" dirty="0" smtClean="0"/>
              <a:t> </a:t>
            </a:r>
            <a:r>
              <a:rPr lang="es-PE" sz="3200" dirty="0" err="1"/>
              <a:t>Principle</a:t>
            </a:r>
            <a:r>
              <a:rPr lang="es-PE" sz="3200" dirty="0"/>
              <a:t> </a:t>
            </a:r>
            <a:r>
              <a:rPr lang="es-PE" sz="3200" dirty="0" smtClean="0"/>
              <a:t>(OCP)</a:t>
            </a:r>
          </a:p>
          <a:p>
            <a:pPr marL="0" indent="0">
              <a:buNone/>
            </a:pPr>
            <a:r>
              <a:rPr lang="es-PE" sz="6600" dirty="0">
                <a:solidFill>
                  <a:srgbClr val="FF0000"/>
                </a:solidFill>
              </a:rPr>
              <a:t>L</a:t>
            </a:r>
            <a:r>
              <a:rPr lang="es-PE" sz="3200" dirty="0"/>
              <a:t>iskov </a:t>
            </a:r>
            <a:r>
              <a:rPr lang="es-PE" sz="3200" dirty="0" err="1"/>
              <a:t>S</a:t>
            </a:r>
            <a:r>
              <a:rPr lang="es-PE" sz="3200" dirty="0" err="1" smtClean="0"/>
              <a:t>ubstitution</a:t>
            </a:r>
            <a:r>
              <a:rPr lang="es-PE" sz="3200" dirty="0" smtClean="0"/>
              <a:t> </a:t>
            </a:r>
            <a:r>
              <a:rPr lang="es-PE" sz="3200" dirty="0" err="1"/>
              <a:t>Principle</a:t>
            </a:r>
            <a:r>
              <a:rPr lang="es-PE" sz="3200" dirty="0"/>
              <a:t> </a:t>
            </a:r>
            <a:r>
              <a:rPr lang="es-PE" sz="3200" dirty="0" smtClean="0"/>
              <a:t>(LSP)</a:t>
            </a:r>
          </a:p>
          <a:p>
            <a:pPr marL="0" indent="0">
              <a:buNone/>
            </a:pPr>
            <a:r>
              <a:rPr lang="es-PE" sz="6600" dirty="0" smtClean="0">
                <a:solidFill>
                  <a:srgbClr val="FF0000"/>
                </a:solidFill>
              </a:rPr>
              <a:t>I</a:t>
            </a:r>
            <a:r>
              <a:rPr lang="es-PE" sz="3200" dirty="0" smtClean="0"/>
              <a:t>nterface </a:t>
            </a:r>
            <a:r>
              <a:rPr lang="es-PE" sz="3200" dirty="0" err="1"/>
              <a:t>S</a:t>
            </a:r>
            <a:r>
              <a:rPr lang="es-PE" sz="3200" dirty="0" err="1" smtClean="0"/>
              <a:t>egregation</a:t>
            </a:r>
            <a:r>
              <a:rPr lang="es-PE" sz="3200" dirty="0" smtClean="0"/>
              <a:t> </a:t>
            </a:r>
            <a:r>
              <a:rPr lang="es-PE" sz="3200" dirty="0" err="1"/>
              <a:t>Principle</a:t>
            </a:r>
            <a:r>
              <a:rPr lang="es-PE" sz="3200" dirty="0"/>
              <a:t> </a:t>
            </a:r>
            <a:r>
              <a:rPr lang="es-PE" sz="3200" dirty="0" smtClean="0"/>
              <a:t>(ISP)</a:t>
            </a:r>
          </a:p>
          <a:p>
            <a:pPr marL="0" indent="0">
              <a:buNone/>
            </a:pPr>
            <a:r>
              <a:rPr lang="es-PE" sz="6600" dirty="0">
                <a:solidFill>
                  <a:srgbClr val="FF0000"/>
                </a:solidFill>
              </a:rPr>
              <a:t>D</a:t>
            </a:r>
            <a:r>
              <a:rPr lang="es-PE" sz="3200" dirty="0"/>
              <a:t>ependency </a:t>
            </a:r>
            <a:r>
              <a:rPr lang="es-PE" sz="3200" dirty="0" err="1"/>
              <a:t>I</a:t>
            </a:r>
            <a:r>
              <a:rPr lang="es-PE" sz="3200" dirty="0" err="1" smtClean="0"/>
              <a:t>nversion</a:t>
            </a:r>
            <a:r>
              <a:rPr lang="es-PE" sz="3200" dirty="0" smtClean="0"/>
              <a:t> </a:t>
            </a:r>
            <a:r>
              <a:rPr lang="es-PE" sz="3200" dirty="0" err="1" smtClean="0"/>
              <a:t>Principle</a:t>
            </a:r>
            <a:r>
              <a:rPr lang="es-PE" sz="3200" dirty="0" smtClean="0"/>
              <a:t> (DIP)</a:t>
            </a:r>
            <a:endParaRPr lang="es-PE" sz="3200" dirty="0"/>
          </a:p>
        </p:txBody>
      </p:sp>
    </p:spTree>
    <p:extLst>
      <p:ext uri="{BB962C8B-B14F-4D97-AF65-F5344CB8AC3E}">
        <p14:creationId xmlns:p14="http://schemas.microsoft.com/office/powerpoint/2010/main" val="2732949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0062"/>
            <a:ext cx="10515600" cy="1325563"/>
          </a:xfrm>
        </p:spPr>
        <p:txBody>
          <a:bodyPr>
            <a:normAutofit fontScale="90000"/>
          </a:bodyPr>
          <a:lstStyle/>
          <a:p>
            <a:r>
              <a:rPr lang="es-PE" sz="9600" dirty="0">
                <a:solidFill>
                  <a:srgbClr val="FF0000"/>
                </a:solidFill>
              </a:rPr>
              <a:t>S</a:t>
            </a:r>
            <a:r>
              <a:rPr lang="es-PE" dirty="0"/>
              <a:t>ingle </a:t>
            </a:r>
            <a:r>
              <a:rPr lang="es-PE" dirty="0" err="1"/>
              <a:t>Responsibility</a:t>
            </a:r>
            <a:r>
              <a:rPr lang="es-PE" dirty="0"/>
              <a:t> </a:t>
            </a:r>
            <a:r>
              <a:rPr lang="es-PE" dirty="0" err="1"/>
              <a:t>Principle</a:t>
            </a:r>
            <a:r>
              <a:rPr lang="es-PE" dirty="0"/>
              <a:t> (SRP)</a:t>
            </a:r>
            <a:br>
              <a:rPr lang="es-PE" dirty="0"/>
            </a:br>
            <a:endParaRPr lang="es-PE" dirty="0"/>
          </a:p>
        </p:txBody>
      </p:sp>
      <p:pic>
        <p:nvPicPr>
          <p:cNvPr id="4" name="Marcador de contenido 3"/>
          <p:cNvPicPr>
            <a:picLocks noGrp="1" noChangeAspect="1"/>
          </p:cNvPicPr>
          <p:nvPr>
            <p:ph idx="1"/>
          </p:nvPr>
        </p:nvPicPr>
        <p:blipFill>
          <a:blip r:embed="rId2"/>
          <a:stretch>
            <a:fillRect/>
          </a:stretch>
        </p:blipFill>
        <p:spPr>
          <a:xfrm>
            <a:off x="2656408" y="1825625"/>
            <a:ext cx="7161759" cy="4351338"/>
          </a:xfrm>
          <a:prstGeom prst="rect">
            <a:avLst/>
          </a:prstGeom>
        </p:spPr>
      </p:pic>
      <p:sp>
        <p:nvSpPr>
          <p:cNvPr id="5" name="CuadroTexto 4"/>
          <p:cNvSpPr txBox="1"/>
          <p:nvPr/>
        </p:nvSpPr>
        <p:spPr>
          <a:xfrm>
            <a:off x="7203349" y="3151188"/>
            <a:ext cx="2622834" cy="1015663"/>
          </a:xfrm>
          <a:prstGeom prst="rect">
            <a:avLst/>
          </a:prstGeom>
          <a:noFill/>
        </p:spPr>
        <p:txBody>
          <a:bodyPr wrap="none" rtlCol="0">
            <a:spAutoFit/>
          </a:bodyPr>
          <a:lstStyle/>
          <a:p>
            <a:r>
              <a:rPr lang="es-PE" sz="2000" dirty="0" smtClean="0">
                <a:solidFill>
                  <a:schemeClr val="bg1"/>
                </a:solidFill>
              </a:rPr>
              <a:t>“CODIGO SPAGUETTI”</a:t>
            </a:r>
          </a:p>
          <a:p>
            <a:endParaRPr lang="es-PE" sz="2000" dirty="0" smtClean="0">
              <a:solidFill>
                <a:schemeClr val="bg1"/>
              </a:solidFill>
            </a:endParaRPr>
          </a:p>
          <a:p>
            <a:r>
              <a:rPr lang="es-PE" sz="2000" dirty="0" smtClean="0">
                <a:solidFill>
                  <a:schemeClr val="bg1"/>
                </a:solidFill>
              </a:rPr>
              <a:t>“GOD CLASS”</a:t>
            </a:r>
            <a:endParaRPr lang="es-PE" sz="2000" dirty="0">
              <a:solidFill>
                <a:schemeClr val="bg1"/>
              </a:solidFill>
            </a:endParaRPr>
          </a:p>
        </p:txBody>
      </p:sp>
    </p:spTree>
    <p:extLst>
      <p:ext uri="{BB962C8B-B14F-4D97-AF65-F5344CB8AC3E}">
        <p14:creationId xmlns:p14="http://schemas.microsoft.com/office/powerpoint/2010/main" val="495555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stretch>
            <a:fillRect/>
          </a:stretch>
        </p:blipFill>
        <p:spPr>
          <a:xfrm>
            <a:off x="4639073" y="1690688"/>
            <a:ext cx="5809000" cy="4351338"/>
          </a:xfrm>
          <a:prstGeom prst="rect">
            <a:avLst/>
          </a:prstGeom>
        </p:spPr>
      </p:pic>
      <p:sp>
        <p:nvSpPr>
          <p:cNvPr id="4" name="Título 1"/>
          <p:cNvSpPr>
            <a:spLocks noGrp="1"/>
          </p:cNvSpPr>
          <p:nvPr>
            <p:ph type="title"/>
          </p:nvPr>
        </p:nvSpPr>
        <p:spPr/>
        <p:txBody>
          <a:bodyPr>
            <a:normAutofit fontScale="90000"/>
          </a:bodyPr>
          <a:lstStyle/>
          <a:p>
            <a:r>
              <a:rPr lang="es-PE" sz="9600" dirty="0">
                <a:solidFill>
                  <a:srgbClr val="FF0000"/>
                </a:solidFill>
              </a:rPr>
              <a:t>S</a:t>
            </a:r>
            <a:r>
              <a:rPr lang="es-PE" dirty="0"/>
              <a:t>ingle </a:t>
            </a:r>
            <a:r>
              <a:rPr lang="es-PE" dirty="0" err="1"/>
              <a:t>Responsibility</a:t>
            </a:r>
            <a:r>
              <a:rPr lang="es-PE" dirty="0"/>
              <a:t> </a:t>
            </a:r>
            <a:r>
              <a:rPr lang="es-PE" dirty="0" err="1"/>
              <a:t>Principle</a:t>
            </a:r>
            <a:r>
              <a:rPr lang="es-PE" dirty="0"/>
              <a:t> (SRP)</a:t>
            </a:r>
            <a:br>
              <a:rPr lang="es-PE" dirty="0"/>
            </a:br>
            <a:endParaRPr lang="es-PE" dirty="0"/>
          </a:p>
        </p:txBody>
      </p:sp>
      <p:sp>
        <p:nvSpPr>
          <p:cNvPr id="6" name="CuadroTexto 5"/>
          <p:cNvSpPr txBox="1"/>
          <p:nvPr/>
        </p:nvSpPr>
        <p:spPr>
          <a:xfrm>
            <a:off x="401823" y="2075543"/>
            <a:ext cx="4028667" cy="3046988"/>
          </a:xfrm>
          <a:prstGeom prst="rect">
            <a:avLst/>
          </a:prstGeom>
          <a:noFill/>
        </p:spPr>
        <p:txBody>
          <a:bodyPr wrap="none" rtlCol="0">
            <a:spAutoFit/>
          </a:bodyPr>
          <a:lstStyle/>
          <a:p>
            <a:r>
              <a:rPr lang="es-PE" sz="2400" dirty="0" smtClean="0"/>
              <a:t>Clases como sus métodos</a:t>
            </a:r>
          </a:p>
          <a:p>
            <a:endParaRPr lang="es-PE" sz="2400" dirty="0"/>
          </a:p>
          <a:p>
            <a:endParaRPr lang="es-PE" sz="2400" dirty="0" smtClean="0"/>
          </a:p>
          <a:p>
            <a:endParaRPr lang="es-PE" sz="2400" dirty="0"/>
          </a:p>
          <a:p>
            <a:endParaRPr lang="es-PE" sz="2400" dirty="0" smtClean="0"/>
          </a:p>
          <a:p>
            <a:r>
              <a:rPr lang="es-PE" sz="2400" dirty="0" smtClean="0"/>
              <a:t>“Una clase debería tener una y</a:t>
            </a:r>
          </a:p>
          <a:p>
            <a:r>
              <a:rPr lang="es-PE" sz="2400" dirty="0" smtClean="0"/>
              <a:t>Solo una razón para cambiar.”</a:t>
            </a:r>
          </a:p>
          <a:p>
            <a:r>
              <a:rPr lang="es-PE" sz="2400" dirty="0" smtClean="0"/>
              <a:t>- Robert C. Martin</a:t>
            </a:r>
            <a:endParaRPr lang="es-PE" sz="2400" dirty="0"/>
          </a:p>
        </p:txBody>
      </p:sp>
    </p:spTree>
    <p:extLst>
      <p:ext uri="{BB962C8B-B14F-4D97-AF65-F5344CB8AC3E}">
        <p14:creationId xmlns:p14="http://schemas.microsoft.com/office/powerpoint/2010/main" val="3154376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marL="0" indent="0"/>
            <a:r>
              <a:rPr lang="es-PE" sz="9600" dirty="0">
                <a:solidFill>
                  <a:srgbClr val="FF0000"/>
                </a:solidFill>
              </a:rPr>
              <a:t>O</a:t>
            </a:r>
            <a:r>
              <a:rPr lang="es-PE" dirty="0"/>
              <a:t>pen/</a:t>
            </a:r>
            <a:r>
              <a:rPr lang="es-PE" dirty="0" err="1"/>
              <a:t>Closed</a:t>
            </a:r>
            <a:r>
              <a:rPr lang="es-PE" dirty="0"/>
              <a:t> </a:t>
            </a:r>
            <a:r>
              <a:rPr lang="es-PE" dirty="0" err="1"/>
              <a:t>Principle</a:t>
            </a:r>
            <a:r>
              <a:rPr lang="es-PE" dirty="0"/>
              <a:t> (OCP)</a:t>
            </a:r>
          </a:p>
        </p:txBody>
      </p:sp>
      <p:pic>
        <p:nvPicPr>
          <p:cNvPr id="4" name="Marcador de contenido 3"/>
          <p:cNvPicPr>
            <a:picLocks noGrp="1" noChangeAspect="1"/>
          </p:cNvPicPr>
          <p:nvPr>
            <p:ph idx="1"/>
          </p:nvPr>
        </p:nvPicPr>
        <p:blipFill>
          <a:blip r:embed="rId2"/>
          <a:stretch>
            <a:fillRect/>
          </a:stretch>
        </p:blipFill>
        <p:spPr>
          <a:xfrm>
            <a:off x="1455737" y="1867694"/>
            <a:ext cx="9563100" cy="4267200"/>
          </a:xfrm>
          <a:prstGeom prst="rect">
            <a:avLst/>
          </a:prstGeom>
        </p:spPr>
      </p:pic>
    </p:spTree>
    <p:extLst>
      <p:ext uri="{BB962C8B-B14F-4D97-AF65-F5344CB8AC3E}">
        <p14:creationId xmlns:p14="http://schemas.microsoft.com/office/powerpoint/2010/main" val="1311899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sz="9600" dirty="0">
                <a:solidFill>
                  <a:srgbClr val="FF0000"/>
                </a:solidFill>
              </a:rPr>
              <a:t>O</a:t>
            </a:r>
            <a:r>
              <a:rPr lang="es-PE" dirty="0"/>
              <a:t>pen/</a:t>
            </a:r>
            <a:r>
              <a:rPr lang="es-PE" dirty="0" err="1"/>
              <a:t>Closed</a:t>
            </a:r>
            <a:r>
              <a:rPr lang="es-PE" dirty="0"/>
              <a:t> </a:t>
            </a:r>
            <a:r>
              <a:rPr lang="es-PE" dirty="0" err="1"/>
              <a:t>Principle</a:t>
            </a:r>
            <a:r>
              <a:rPr lang="es-PE" dirty="0"/>
              <a:t> (OCP)</a:t>
            </a:r>
          </a:p>
        </p:txBody>
      </p:sp>
      <p:pic>
        <p:nvPicPr>
          <p:cNvPr id="4" name="Marcador de contenido 3"/>
          <p:cNvPicPr>
            <a:picLocks noGrp="1" noChangeAspect="1"/>
          </p:cNvPicPr>
          <p:nvPr>
            <p:ph idx="1"/>
          </p:nvPr>
        </p:nvPicPr>
        <p:blipFill>
          <a:blip r:embed="rId2"/>
          <a:stretch>
            <a:fillRect/>
          </a:stretch>
        </p:blipFill>
        <p:spPr>
          <a:xfrm>
            <a:off x="3615624" y="1690688"/>
            <a:ext cx="8445249" cy="4351338"/>
          </a:xfrm>
          <a:prstGeom prst="rect">
            <a:avLst/>
          </a:prstGeom>
        </p:spPr>
      </p:pic>
      <p:sp>
        <p:nvSpPr>
          <p:cNvPr id="5" name="CuadroTexto 4"/>
          <p:cNvSpPr txBox="1"/>
          <p:nvPr/>
        </p:nvSpPr>
        <p:spPr>
          <a:xfrm>
            <a:off x="145143" y="1690688"/>
            <a:ext cx="3605474" cy="4955203"/>
          </a:xfrm>
          <a:prstGeom prst="rect">
            <a:avLst/>
          </a:prstGeom>
          <a:noFill/>
        </p:spPr>
        <p:txBody>
          <a:bodyPr wrap="none" rtlCol="0">
            <a:spAutoFit/>
          </a:bodyPr>
          <a:lstStyle/>
          <a:p>
            <a:r>
              <a:rPr lang="es-PE" sz="2800" dirty="0" smtClean="0"/>
              <a:t>Clases extensibles</a:t>
            </a:r>
          </a:p>
          <a:p>
            <a:r>
              <a:rPr lang="es-PE" sz="2800" dirty="0" smtClean="0"/>
              <a:t>Sin necesidad de</a:t>
            </a:r>
          </a:p>
          <a:p>
            <a:r>
              <a:rPr lang="es-PE" sz="2800" dirty="0" smtClean="0"/>
              <a:t>entrar al código</a:t>
            </a:r>
          </a:p>
          <a:p>
            <a:r>
              <a:rPr lang="es-PE" sz="2800" dirty="0" smtClean="0"/>
              <a:t>fuente a modificarlo.</a:t>
            </a:r>
          </a:p>
          <a:p>
            <a:endParaRPr lang="es-PE" sz="2800" dirty="0"/>
          </a:p>
          <a:p>
            <a:endParaRPr lang="es-PE" sz="2800" dirty="0" smtClean="0"/>
          </a:p>
          <a:p>
            <a:r>
              <a:rPr lang="es-PE" sz="2800" dirty="0" smtClean="0"/>
              <a:t>“Todo módulo debe</a:t>
            </a:r>
          </a:p>
          <a:p>
            <a:r>
              <a:rPr lang="es-PE" sz="2800" dirty="0" smtClean="0"/>
              <a:t>Estar abierto para su</a:t>
            </a:r>
          </a:p>
          <a:p>
            <a:r>
              <a:rPr lang="es-PE" sz="2800" dirty="0" smtClean="0"/>
              <a:t>Extensión pero cerrado</a:t>
            </a:r>
          </a:p>
          <a:p>
            <a:r>
              <a:rPr lang="es-PE" sz="2800" dirty="0" smtClean="0"/>
              <a:t>Para modificación.”</a:t>
            </a:r>
          </a:p>
          <a:p>
            <a:r>
              <a:rPr lang="es-PE" sz="2800" dirty="0" smtClean="0"/>
              <a:t>-</a:t>
            </a:r>
            <a:r>
              <a:rPr lang="es-PE" sz="3200" b="1" dirty="0" smtClean="0"/>
              <a:t>Bertrand Meyer</a:t>
            </a:r>
            <a:endParaRPr lang="es-PE" sz="3200" b="1" dirty="0"/>
          </a:p>
        </p:txBody>
      </p:sp>
    </p:spTree>
    <p:extLst>
      <p:ext uri="{BB962C8B-B14F-4D97-AF65-F5344CB8AC3E}">
        <p14:creationId xmlns:p14="http://schemas.microsoft.com/office/powerpoint/2010/main" val="422724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sz="9600" dirty="0">
                <a:solidFill>
                  <a:srgbClr val="FF0000"/>
                </a:solidFill>
              </a:rPr>
              <a:t>L</a:t>
            </a:r>
            <a:r>
              <a:rPr lang="es-PE" dirty="0"/>
              <a:t>iskov </a:t>
            </a:r>
            <a:r>
              <a:rPr lang="es-PE" dirty="0" err="1"/>
              <a:t>Substitution</a:t>
            </a:r>
            <a:r>
              <a:rPr lang="es-PE" dirty="0"/>
              <a:t> </a:t>
            </a:r>
            <a:r>
              <a:rPr lang="es-PE" dirty="0" err="1"/>
              <a:t>Principle</a:t>
            </a:r>
            <a:r>
              <a:rPr lang="es-PE" dirty="0"/>
              <a:t> (LSP)</a:t>
            </a:r>
            <a:br>
              <a:rPr lang="es-PE" dirty="0"/>
            </a:br>
            <a:endParaRPr lang="es-PE" dirty="0"/>
          </a:p>
        </p:txBody>
      </p:sp>
      <p:pic>
        <p:nvPicPr>
          <p:cNvPr id="4" name="Marcador de contenido 3"/>
          <p:cNvPicPr>
            <a:picLocks noGrp="1" noChangeAspect="1"/>
          </p:cNvPicPr>
          <p:nvPr>
            <p:ph idx="1"/>
          </p:nvPr>
        </p:nvPicPr>
        <p:blipFill>
          <a:blip r:embed="rId2"/>
          <a:stretch>
            <a:fillRect/>
          </a:stretch>
        </p:blipFill>
        <p:spPr>
          <a:xfrm>
            <a:off x="2258818" y="1825625"/>
            <a:ext cx="7956939" cy="4351338"/>
          </a:xfrm>
          <a:prstGeom prst="rect">
            <a:avLst/>
          </a:prstGeom>
        </p:spPr>
      </p:pic>
    </p:spTree>
    <p:extLst>
      <p:ext uri="{BB962C8B-B14F-4D97-AF65-F5344CB8AC3E}">
        <p14:creationId xmlns:p14="http://schemas.microsoft.com/office/powerpoint/2010/main" val="173614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sz="9600" dirty="0">
                <a:solidFill>
                  <a:srgbClr val="FF0000"/>
                </a:solidFill>
              </a:rPr>
              <a:t>L</a:t>
            </a:r>
            <a:r>
              <a:rPr lang="es-PE" dirty="0"/>
              <a:t>iskov </a:t>
            </a:r>
            <a:r>
              <a:rPr lang="es-PE" dirty="0" err="1"/>
              <a:t>Substitution</a:t>
            </a:r>
            <a:r>
              <a:rPr lang="es-PE" dirty="0"/>
              <a:t> </a:t>
            </a:r>
            <a:r>
              <a:rPr lang="es-PE" dirty="0" err="1"/>
              <a:t>Principle</a:t>
            </a:r>
            <a:r>
              <a:rPr lang="es-PE" dirty="0"/>
              <a:t> (LSP)</a:t>
            </a:r>
            <a:br>
              <a:rPr lang="es-PE" dirty="0"/>
            </a:br>
            <a:endParaRPr lang="es-PE" dirty="0"/>
          </a:p>
        </p:txBody>
      </p:sp>
      <p:pic>
        <p:nvPicPr>
          <p:cNvPr id="4" name="Marcador de contenido 3"/>
          <p:cNvPicPr>
            <a:picLocks noGrp="1" noChangeAspect="1"/>
          </p:cNvPicPr>
          <p:nvPr>
            <p:ph idx="1"/>
          </p:nvPr>
        </p:nvPicPr>
        <p:blipFill>
          <a:blip r:embed="rId2"/>
          <a:stretch>
            <a:fillRect/>
          </a:stretch>
        </p:blipFill>
        <p:spPr>
          <a:xfrm>
            <a:off x="4528457" y="1690688"/>
            <a:ext cx="7527034" cy="4351338"/>
          </a:xfrm>
          <a:prstGeom prst="rect">
            <a:avLst/>
          </a:prstGeom>
        </p:spPr>
      </p:pic>
      <p:sp>
        <p:nvSpPr>
          <p:cNvPr id="5" name="Rectángulo 4"/>
          <p:cNvSpPr/>
          <p:nvPr/>
        </p:nvSpPr>
        <p:spPr>
          <a:xfrm>
            <a:off x="11107057" y="5577569"/>
            <a:ext cx="841829" cy="4644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baseline="-25000" dirty="0"/>
          </a:p>
        </p:txBody>
      </p:sp>
      <p:sp>
        <p:nvSpPr>
          <p:cNvPr id="6" name="CuadroTexto 5"/>
          <p:cNvSpPr txBox="1"/>
          <p:nvPr/>
        </p:nvSpPr>
        <p:spPr>
          <a:xfrm>
            <a:off x="0" y="1285482"/>
            <a:ext cx="4638691" cy="4524315"/>
          </a:xfrm>
          <a:prstGeom prst="rect">
            <a:avLst/>
          </a:prstGeom>
          <a:noFill/>
        </p:spPr>
        <p:txBody>
          <a:bodyPr wrap="square" rtlCol="0">
            <a:spAutoFit/>
          </a:bodyPr>
          <a:lstStyle/>
          <a:p>
            <a:r>
              <a:rPr lang="es-PE" sz="2400" dirty="0"/>
              <a:t>Este principio fue creado </a:t>
            </a:r>
            <a:r>
              <a:rPr lang="es-PE" sz="2400" dirty="0" smtClean="0"/>
              <a:t>por</a:t>
            </a:r>
          </a:p>
          <a:p>
            <a:r>
              <a:rPr lang="es-PE" sz="2400" b="1" dirty="0" err="1" smtClean="0"/>
              <a:t>Barbara</a:t>
            </a:r>
            <a:r>
              <a:rPr lang="es-PE" sz="2400" b="1" dirty="0" smtClean="0"/>
              <a:t> </a:t>
            </a:r>
            <a:r>
              <a:rPr lang="es-PE" sz="2400" b="1" dirty="0"/>
              <a:t>Liskov</a:t>
            </a:r>
            <a:r>
              <a:rPr lang="es-PE" sz="2400" dirty="0"/>
              <a:t> y habla de </a:t>
            </a:r>
            <a:r>
              <a:rPr lang="es-PE" sz="2400" dirty="0" smtClean="0"/>
              <a:t>la</a:t>
            </a:r>
          </a:p>
          <a:p>
            <a:r>
              <a:rPr lang="es-PE" sz="2400" dirty="0" smtClean="0"/>
              <a:t>importancia </a:t>
            </a:r>
            <a:r>
              <a:rPr lang="es-PE" sz="2400" dirty="0"/>
              <a:t>de crear todas las </a:t>
            </a:r>
            <a:r>
              <a:rPr lang="es-PE" sz="2400" dirty="0" smtClean="0"/>
              <a:t>clases derivadas </a:t>
            </a:r>
            <a:r>
              <a:rPr lang="es-PE" sz="2400" dirty="0"/>
              <a:t>para que también </a:t>
            </a:r>
            <a:r>
              <a:rPr lang="es-PE" sz="2400" dirty="0" smtClean="0"/>
              <a:t>puedan ser </a:t>
            </a:r>
            <a:r>
              <a:rPr lang="es-PE" sz="2400" dirty="0"/>
              <a:t>tratadas como </a:t>
            </a:r>
            <a:r>
              <a:rPr lang="es-PE" sz="2400" dirty="0" smtClean="0"/>
              <a:t>la</a:t>
            </a:r>
          </a:p>
          <a:p>
            <a:r>
              <a:rPr lang="es-PE" sz="2400" dirty="0" smtClean="0"/>
              <a:t>propia </a:t>
            </a:r>
            <a:r>
              <a:rPr lang="es-PE" sz="2400" dirty="0"/>
              <a:t>clase </a:t>
            </a:r>
            <a:r>
              <a:rPr lang="es-PE" sz="2400" dirty="0" smtClean="0"/>
              <a:t>base.</a:t>
            </a:r>
          </a:p>
          <a:p>
            <a:r>
              <a:rPr lang="es-PE" sz="2400" dirty="0" smtClean="0"/>
              <a:t>Cuando </a:t>
            </a:r>
            <a:r>
              <a:rPr lang="es-PE" sz="2400" dirty="0"/>
              <a:t>creamos clases </a:t>
            </a:r>
            <a:r>
              <a:rPr lang="es-PE" sz="2400" dirty="0" smtClean="0"/>
              <a:t>derivadas</a:t>
            </a:r>
          </a:p>
          <a:p>
            <a:r>
              <a:rPr lang="es-PE" sz="2400" dirty="0" smtClean="0"/>
              <a:t>debemos </a:t>
            </a:r>
            <a:r>
              <a:rPr lang="es-PE" sz="2400" dirty="0"/>
              <a:t>asegurarnos de </a:t>
            </a:r>
            <a:r>
              <a:rPr lang="es-PE" sz="2400" dirty="0" smtClean="0"/>
              <a:t>no</a:t>
            </a:r>
          </a:p>
          <a:p>
            <a:r>
              <a:rPr lang="es-PE" sz="2400" dirty="0" err="1" smtClean="0"/>
              <a:t>reimplementar</a:t>
            </a:r>
            <a:r>
              <a:rPr lang="es-PE" sz="2400" dirty="0" smtClean="0"/>
              <a:t> </a:t>
            </a:r>
            <a:r>
              <a:rPr lang="es-PE" sz="2400" dirty="0"/>
              <a:t>métodos que </a:t>
            </a:r>
            <a:r>
              <a:rPr lang="es-PE" sz="2400" dirty="0" smtClean="0"/>
              <a:t>haga</a:t>
            </a:r>
          </a:p>
          <a:p>
            <a:r>
              <a:rPr lang="es-PE" sz="2400" dirty="0" smtClean="0"/>
              <a:t>que </a:t>
            </a:r>
            <a:r>
              <a:rPr lang="es-PE" sz="2400" dirty="0"/>
              <a:t>los métodos de la clase base </a:t>
            </a:r>
            <a:r>
              <a:rPr lang="es-PE" sz="2400" dirty="0" smtClean="0"/>
              <a:t>no</a:t>
            </a:r>
          </a:p>
          <a:p>
            <a:r>
              <a:rPr lang="es-PE" sz="2400" dirty="0" smtClean="0"/>
              <a:t>funcionasen </a:t>
            </a:r>
            <a:r>
              <a:rPr lang="es-PE" sz="2400" dirty="0"/>
              <a:t>si se tratasen como </a:t>
            </a:r>
            <a:r>
              <a:rPr lang="es-PE" sz="2400" dirty="0" smtClean="0"/>
              <a:t>un</a:t>
            </a:r>
          </a:p>
          <a:p>
            <a:r>
              <a:rPr lang="es-PE" sz="2400" dirty="0" smtClean="0"/>
              <a:t>objeto </a:t>
            </a:r>
            <a:r>
              <a:rPr lang="es-PE" sz="2400" dirty="0"/>
              <a:t>de esa clase base.</a:t>
            </a:r>
            <a:endParaRPr lang="es-PE" sz="2400" dirty="0"/>
          </a:p>
        </p:txBody>
      </p:sp>
      <p:sp>
        <p:nvSpPr>
          <p:cNvPr id="7" name="CuadroTexto 6"/>
          <p:cNvSpPr txBox="1"/>
          <p:nvPr/>
        </p:nvSpPr>
        <p:spPr>
          <a:xfrm>
            <a:off x="10488743" y="841754"/>
            <a:ext cx="1460143" cy="646331"/>
          </a:xfrm>
          <a:prstGeom prst="rect">
            <a:avLst/>
          </a:prstGeom>
          <a:noFill/>
        </p:spPr>
        <p:txBody>
          <a:bodyPr wrap="none" rtlCol="0">
            <a:spAutoFit/>
          </a:bodyPr>
          <a:lstStyle/>
          <a:p>
            <a:r>
              <a:rPr lang="es-PE" dirty="0" smtClean="0"/>
              <a:t>Polimorfismo</a:t>
            </a:r>
          </a:p>
          <a:p>
            <a:r>
              <a:rPr lang="es-PE" dirty="0" smtClean="0"/>
              <a:t>Herencia</a:t>
            </a:r>
            <a:endParaRPr lang="es-PE" dirty="0"/>
          </a:p>
        </p:txBody>
      </p:sp>
    </p:spTree>
    <p:extLst>
      <p:ext uri="{BB962C8B-B14F-4D97-AF65-F5344CB8AC3E}">
        <p14:creationId xmlns:p14="http://schemas.microsoft.com/office/powerpoint/2010/main" val="4079082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undidad">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Profundidad</Template>
  <TotalTime>135</TotalTime>
  <Words>393</Words>
  <Application>Microsoft Office PowerPoint</Application>
  <PresentationFormat>Panorámica</PresentationFormat>
  <Paragraphs>81</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Corbel</vt:lpstr>
      <vt:lpstr>Profundidad</vt:lpstr>
      <vt:lpstr>Principios S.O.L.I.D.</vt:lpstr>
      <vt:lpstr>Presentación de PowerPoint</vt:lpstr>
      <vt:lpstr>Presentación de PowerPoint</vt:lpstr>
      <vt:lpstr>Single Responsibility Principle (SRP) </vt:lpstr>
      <vt:lpstr>Single Responsibility Principle (SRP) </vt:lpstr>
      <vt:lpstr>Open/Closed Principle (OCP)</vt:lpstr>
      <vt:lpstr>Open/Closed Principle (OCP)</vt:lpstr>
      <vt:lpstr>Liskov Substitution Principle (LSP) </vt:lpstr>
      <vt:lpstr>Liskov Substitution Principle (LSP) </vt:lpstr>
      <vt:lpstr>Interface Segregation Principle (ISP) </vt:lpstr>
      <vt:lpstr>Interface Segregation Principle (ISP) </vt:lpstr>
      <vt:lpstr>Interface Segregation Principle (ISP) </vt:lpstr>
      <vt:lpstr>Dependency Inversion Principle (DIP) </vt:lpstr>
      <vt:lpstr>Dependency Inversion Principle (DIP) </vt:lpstr>
      <vt:lpstr>Presentación de PowerPoint</vt:lpstr>
      <vt:lpstr>¿Preguntas?</vt:lpstr>
      <vt:lpstr>¡Gracias!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Principios S.O.L.I.D.</dc:title>
  <dc:creator>Casa</dc:creator>
  <cp:lastModifiedBy>Casa</cp:lastModifiedBy>
  <cp:revision>14</cp:revision>
  <dcterms:created xsi:type="dcterms:W3CDTF">2017-09-28T20:58:01Z</dcterms:created>
  <dcterms:modified xsi:type="dcterms:W3CDTF">2017-09-28T23:13:45Z</dcterms:modified>
</cp:coreProperties>
</file>