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78" r:id="rId6"/>
    <p:sldId id="279" r:id="rId7"/>
    <p:sldId id="281" r:id="rId8"/>
    <p:sldId id="291" r:id="rId9"/>
    <p:sldId id="283" r:id="rId10"/>
    <p:sldId id="284" r:id="rId11"/>
    <p:sldId id="285" r:id="rId12"/>
    <p:sldId id="286" r:id="rId13"/>
    <p:sldId id="287" r:id="rId14"/>
    <p:sldId id="288" r:id="rId15"/>
    <p:sldId id="289" r:id="rId16"/>
    <p:sldId id="290" r:id="rId17"/>
    <p:sldId id="277"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C176F57-61FF-4E60-B91D-E8A64FB6D308}" type="datetimeFigureOut">
              <a:rPr lang="es-PE" smtClean="0"/>
              <a:t>17/10/2017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282772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C176F57-61FF-4E60-B91D-E8A64FB6D308}" type="datetimeFigureOut">
              <a:rPr lang="es-PE" smtClean="0"/>
              <a:t>17/10/2017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194817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C176F57-61FF-4E60-B91D-E8A64FB6D308}" type="datetimeFigureOut">
              <a:rPr lang="es-PE" smtClean="0"/>
              <a:t>17/10/2017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D11526-E6E8-4E0B-ABA3-DD2870A0E356}"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0363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C176F57-61FF-4E60-B91D-E8A64FB6D308}" type="datetimeFigureOut">
              <a:rPr lang="es-PE" smtClean="0"/>
              <a:t>17/10/2017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348098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C176F57-61FF-4E60-B91D-E8A64FB6D308}" type="datetimeFigureOut">
              <a:rPr lang="es-PE" smtClean="0"/>
              <a:t>17/10/2017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D11526-E6E8-4E0B-ABA3-DD2870A0E356}"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0350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C176F57-61FF-4E60-B91D-E8A64FB6D308}" type="datetimeFigureOut">
              <a:rPr lang="es-PE" smtClean="0"/>
              <a:t>17/10/2017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237109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C176F57-61FF-4E60-B91D-E8A64FB6D308}" type="datetimeFigureOut">
              <a:rPr lang="es-PE" smtClean="0"/>
              <a:t>17/10/2017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397130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C176F57-61FF-4E60-B91D-E8A64FB6D308}" type="datetimeFigureOut">
              <a:rPr lang="es-PE" smtClean="0"/>
              <a:t>17/10/2017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391194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C176F57-61FF-4E60-B91D-E8A64FB6D308}" type="datetimeFigureOut">
              <a:rPr lang="es-PE" smtClean="0"/>
              <a:t>17/10/2017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249824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C176F57-61FF-4E60-B91D-E8A64FB6D308}" type="datetimeFigureOut">
              <a:rPr lang="es-PE" smtClean="0"/>
              <a:t>17/10/2017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420885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C176F57-61FF-4E60-B91D-E8A64FB6D308}" type="datetimeFigureOut">
              <a:rPr lang="es-PE" smtClean="0"/>
              <a:t>17/10/2017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126345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C176F57-61FF-4E60-B91D-E8A64FB6D308}" type="datetimeFigureOut">
              <a:rPr lang="es-PE" smtClean="0"/>
              <a:t>17/10/2017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257928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C176F57-61FF-4E60-B91D-E8A64FB6D308}" type="datetimeFigureOut">
              <a:rPr lang="es-PE" smtClean="0"/>
              <a:t>17/10/2017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420700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76F57-61FF-4E60-B91D-E8A64FB6D308}" type="datetimeFigureOut">
              <a:rPr lang="es-PE" smtClean="0"/>
              <a:t>17/10/2017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420382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C176F57-61FF-4E60-B91D-E8A64FB6D308}" type="datetimeFigureOut">
              <a:rPr lang="es-PE" smtClean="0"/>
              <a:t>17/10/2017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284994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C176F57-61FF-4E60-B91D-E8A64FB6D308}" type="datetimeFigureOut">
              <a:rPr lang="es-PE" smtClean="0"/>
              <a:t>17/10/2017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1D11526-E6E8-4E0B-ABA3-DD2870A0E356}" type="slidenum">
              <a:rPr lang="es-PE" smtClean="0"/>
              <a:t>‹Nº›</a:t>
            </a:fld>
            <a:endParaRPr lang="es-PE"/>
          </a:p>
        </p:txBody>
      </p:sp>
    </p:spTree>
    <p:extLst>
      <p:ext uri="{BB962C8B-B14F-4D97-AF65-F5344CB8AC3E}">
        <p14:creationId xmlns:p14="http://schemas.microsoft.com/office/powerpoint/2010/main" val="200430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176F57-61FF-4E60-B91D-E8A64FB6D308}" type="datetimeFigureOut">
              <a:rPr lang="es-PE" smtClean="0"/>
              <a:t>17/10/2017</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D11526-E6E8-4E0B-ABA3-DD2870A0E356}" type="slidenum">
              <a:rPr lang="es-PE" smtClean="0"/>
              <a:t>‹Nº›</a:t>
            </a:fld>
            <a:endParaRPr lang="es-PE"/>
          </a:p>
        </p:txBody>
      </p:sp>
    </p:spTree>
    <p:extLst>
      <p:ext uri="{BB962C8B-B14F-4D97-AF65-F5344CB8AC3E}">
        <p14:creationId xmlns:p14="http://schemas.microsoft.com/office/powerpoint/2010/main" val="2403650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Patrón Factory</a:t>
            </a:r>
            <a:endParaRPr lang="es-PE" dirty="0"/>
          </a:p>
        </p:txBody>
      </p:sp>
      <p:sp>
        <p:nvSpPr>
          <p:cNvPr id="3" name="Subtítulo 2"/>
          <p:cNvSpPr>
            <a:spLocks noGrp="1"/>
          </p:cNvSpPr>
          <p:nvPr>
            <p:ph type="subTitle" idx="1"/>
          </p:nvPr>
        </p:nvSpPr>
        <p:spPr/>
        <p:txBody>
          <a:bodyPr/>
          <a:lstStyle/>
          <a:p>
            <a:r>
              <a:rPr lang="es-PE" dirty="0" smtClean="0"/>
              <a:t>Luis Flores</a:t>
            </a:r>
            <a:br>
              <a:rPr lang="es-PE" dirty="0" smtClean="0"/>
            </a:br>
            <a:r>
              <a:rPr lang="es-PE" dirty="0" smtClean="0"/>
              <a:t>Aníbal Zavala</a:t>
            </a:r>
            <a:br>
              <a:rPr lang="es-PE" dirty="0" smtClean="0"/>
            </a:br>
            <a:r>
              <a:rPr lang="es-PE" dirty="0" smtClean="0"/>
              <a:t>Joselyn Jorge</a:t>
            </a:r>
            <a:endParaRPr lang="es-PE" dirty="0"/>
          </a:p>
        </p:txBody>
      </p:sp>
    </p:spTree>
    <p:extLst>
      <p:ext uri="{BB962C8B-B14F-4D97-AF65-F5344CB8AC3E}">
        <p14:creationId xmlns:p14="http://schemas.microsoft.com/office/powerpoint/2010/main" val="1902589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Características</a:t>
            </a:r>
            <a:br>
              <a:rPr lang="es-PE" dirty="0"/>
            </a:br>
            <a:endParaRPr lang="es-PE" dirty="0"/>
          </a:p>
        </p:txBody>
      </p:sp>
      <p:sp>
        <p:nvSpPr>
          <p:cNvPr id="3" name="Marcador de contenido 2"/>
          <p:cNvSpPr>
            <a:spLocks noGrp="1"/>
          </p:cNvSpPr>
          <p:nvPr>
            <p:ph idx="1"/>
          </p:nvPr>
        </p:nvSpPr>
        <p:spPr/>
        <p:txBody>
          <a:bodyPr/>
          <a:lstStyle/>
          <a:p>
            <a:r>
              <a:rPr lang="es-PE" dirty="0" smtClean="0"/>
              <a:t>Clasificación</a:t>
            </a:r>
            <a:r>
              <a:rPr lang="es-PE" dirty="0"/>
              <a:t>: creacional</a:t>
            </a:r>
          </a:p>
          <a:p>
            <a:r>
              <a:rPr lang="es-PE" dirty="0" smtClean="0"/>
              <a:t>Se </a:t>
            </a:r>
            <a:r>
              <a:rPr lang="es-PE" dirty="0"/>
              <a:t>lo conoce Virtual Constructor.</a:t>
            </a:r>
          </a:p>
          <a:p>
            <a:r>
              <a:rPr lang="es-PE" dirty="0" smtClean="0"/>
              <a:t>Hace </a:t>
            </a:r>
            <a:r>
              <a:rPr lang="es-PE" dirty="0"/>
              <a:t>que un diseño sea más personalizable y sólo un poco más complicado. El método de fábrica sólo requiere una nueva operación.</a:t>
            </a:r>
          </a:p>
          <a:p>
            <a:r>
              <a:rPr lang="es-PE" dirty="0" smtClean="0"/>
              <a:t>Es </a:t>
            </a:r>
            <a:r>
              <a:rPr lang="es-PE" dirty="0"/>
              <a:t>similar a la </a:t>
            </a:r>
            <a:r>
              <a:rPr lang="es-PE" dirty="0" err="1"/>
              <a:t>Abstract</a:t>
            </a:r>
            <a:r>
              <a:rPr lang="es-PE" dirty="0"/>
              <a:t> Factory, pero sin el énfasis en las familias.</a:t>
            </a:r>
          </a:p>
          <a:p>
            <a:r>
              <a:rPr lang="es-PE" dirty="0" smtClean="0"/>
              <a:t>Es </a:t>
            </a:r>
            <a:r>
              <a:rPr lang="es-PE" dirty="0"/>
              <a:t>de rutina, especificados por un marco arquitectónico, y luego implementar por parte del usuario la estructura.</a:t>
            </a:r>
          </a:p>
          <a:p>
            <a:r>
              <a:rPr lang="es-PE" dirty="0" smtClean="0"/>
              <a:t>A </a:t>
            </a:r>
            <a:r>
              <a:rPr lang="es-PE" dirty="0"/>
              <a:t>este método se lo utiliza con el método plantilla. </a:t>
            </a:r>
          </a:p>
          <a:p>
            <a:endParaRPr lang="es-PE" dirty="0"/>
          </a:p>
        </p:txBody>
      </p:sp>
    </p:spTree>
    <p:extLst>
      <p:ext uri="{BB962C8B-B14F-4D97-AF65-F5344CB8AC3E}">
        <p14:creationId xmlns:p14="http://schemas.microsoft.com/office/powerpoint/2010/main" val="3450412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732842"/>
            <a:ext cx="8596668" cy="3880773"/>
          </a:xfrm>
        </p:spPr>
        <p:txBody>
          <a:bodyPr/>
          <a:lstStyle/>
          <a:p>
            <a:r>
              <a:rPr lang="es-PE" dirty="0"/>
              <a:t>Este patrón debe ser utilizado cuando:</a:t>
            </a:r>
          </a:p>
          <a:p>
            <a:pPr lvl="1"/>
            <a:r>
              <a:rPr lang="es-PE" dirty="0"/>
              <a:t>Una clase no puede anticipar el tipo de objeto que debe crear y quiere que sus subclases especifiquen dichos objetos.</a:t>
            </a:r>
          </a:p>
          <a:p>
            <a:pPr lvl="1"/>
            <a:r>
              <a:rPr lang="es-PE" dirty="0"/>
              <a:t>Hay clases que delegan responsabilidades en una o varias subclases. Una aplicación es grande y compleja y posee muchos patrones creacionales. </a:t>
            </a:r>
          </a:p>
          <a:p>
            <a:pPr lvl="1"/>
            <a:endParaRPr lang="es-PE" dirty="0"/>
          </a:p>
        </p:txBody>
      </p:sp>
      <p:pic>
        <p:nvPicPr>
          <p:cNvPr id="4" name="Imagen 3" descr="C:\Users\User_\Desktop\image00 (1).jpg"/>
          <p:cNvPicPr/>
          <p:nvPr/>
        </p:nvPicPr>
        <p:blipFill>
          <a:blip r:embed="rId2">
            <a:extLst>
              <a:ext uri="{28A0092B-C50C-407E-A947-70E740481C1C}">
                <a14:useLocalDpi xmlns:a14="http://schemas.microsoft.com/office/drawing/2010/main" val="0"/>
              </a:ext>
            </a:extLst>
          </a:blip>
          <a:srcRect/>
          <a:stretch>
            <a:fillRect/>
          </a:stretch>
        </p:blipFill>
        <p:spPr bwMode="auto">
          <a:xfrm>
            <a:off x="854351" y="2673228"/>
            <a:ext cx="6188133" cy="3641132"/>
          </a:xfrm>
          <a:prstGeom prst="rect">
            <a:avLst/>
          </a:prstGeom>
          <a:noFill/>
          <a:ln>
            <a:noFill/>
          </a:ln>
        </p:spPr>
      </p:pic>
      <p:sp>
        <p:nvSpPr>
          <p:cNvPr id="5" name="CuadroTexto 4"/>
          <p:cNvSpPr txBox="1"/>
          <p:nvPr/>
        </p:nvSpPr>
        <p:spPr>
          <a:xfrm>
            <a:off x="7555832" y="2679457"/>
            <a:ext cx="4523874" cy="3416320"/>
          </a:xfrm>
          <a:prstGeom prst="rect">
            <a:avLst/>
          </a:prstGeom>
          <a:noFill/>
        </p:spPr>
        <p:txBody>
          <a:bodyPr wrap="square" rtlCol="0">
            <a:spAutoFit/>
          </a:bodyPr>
          <a:lstStyle/>
          <a:p>
            <a:r>
              <a:rPr lang="es-PE" b="1" dirty="0" err="1"/>
              <a:t>Creator</a:t>
            </a:r>
            <a:r>
              <a:rPr lang="es-PE" dirty="0"/>
              <a:t>: declara el método de fabricación (creación), que devuelve un objeto de tipo </a:t>
            </a:r>
            <a:r>
              <a:rPr lang="es-PE" dirty="0" err="1"/>
              <a:t>Product</a:t>
            </a:r>
            <a:r>
              <a:rPr lang="es-PE" dirty="0"/>
              <a:t>. </a:t>
            </a:r>
            <a:endParaRPr lang="es-PE" dirty="0" smtClean="0"/>
          </a:p>
          <a:p>
            <a:endParaRPr lang="es-PE" dirty="0"/>
          </a:p>
          <a:p>
            <a:r>
              <a:rPr lang="es-PE" b="1" dirty="0" err="1"/>
              <a:t>ConcretCreator</a:t>
            </a:r>
            <a:r>
              <a:rPr lang="es-PE" dirty="0"/>
              <a:t>: redefine el método de fabricación para devolver un producto</a:t>
            </a:r>
            <a:r>
              <a:rPr lang="es-PE" dirty="0" smtClean="0"/>
              <a:t>.</a:t>
            </a:r>
          </a:p>
          <a:p>
            <a:endParaRPr lang="es-PE" dirty="0"/>
          </a:p>
          <a:p>
            <a:r>
              <a:rPr lang="es-PE" b="1" dirty="0" err="1"/>
              <a:t>ProductoConcreto</a:t>
            </a:r>
            <a:r>
              <a:rPr lang="es-PE" b="1" dirty="0"/>
              <a:t>: </a:t>
            </a:r>
            <a:r>
              <a:rPr lang="es-PE" dirty="0"/>
              <a:t>es el resultado final. El creador se apoya en sus subclases para definir el método de fabricación que devuelve el objeto apropiado.</a:t>
            </a:r>
          </a:p>
          <a:p>
            <a:endParaRPr lang="es-PE" dirty="0"/>
          </a:p>
        </p:txBody>
      </p:sp>
    </p:spTree>
    <p:extLst>
      <p:ext uri="{BB962C8B-B14F-4D97-AF65-F5344CB8AC3E}">
        <p14:creationId xmlns:p14="http://schemas.microsoft.com/office/powerpoint/2010/main" val="3612171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70021"/>
          </a:xfrm>
        </p:spPr>
        <p:txBody>
          <a:bodyPr/>
          <a:lstStyle/>
          <a:p>
            <a:r>
              <a:rPr lang="es-PE" dirty="0"/>
              <a:t>Conclusiones</a:t>
            </a:r>
            <a:r>
              <a:rPr lang="es-PE" dirty="0" smtClean="0"/>
              <a:t>:</a:t>
            </a:r>
            <a:endParaRPr lang="es-PE" dirty="0"/>
          </a:p>
        </p:txBody>
      </p:sp>
      <p:sp>
        <p:nvSpPr>
          <p:cNvPr id="3" name="Marcador de contenido 2"/>
          <p:cNvSpPr>
            <a:spLocks noGrp="1"/>
          </p:cNvSpPr>
          <p:nvPr>
            <p:ph idx="1"/>
          </p:nvPr>
        </p:nvSpPr>
        <p:spPr/>
        <p:txBody>
          <a:bodyPr/>
          <a:lstStyle/>
          <a:p>
            <a:r>
              <a:rPr lang="es-PE" dirty="0" smtClean="0"/>
              <a:t>El </a:t>
            </a:r>
            <a:r>
              <a:rPr lang="es-PE" dirty="0"/>
              <a:t>patrón Factory </a:t>
            </a:r>
            <a:r>
              <a:rPr lang="es-PE" dirty="0" err="1"/>
              <a:t>Method</a:t>
            </a:r>
            <a:r>
              <a:rPr lang="es-PE" dirty="0"/>
              <a:t> permite escribir aplicaciones que son más flexibles respecto de los tipos a utilizar difiriendo la creación de las instancias en el sistema a subclases que pueden ser extendidas a medida que evoluciona el sistema.</a:t>
            </a:r>
          </a:p>
          <a:p>
            <a:r>
              <a:rPr lang="es-PE" dirty="0"/>
              <a:t> </a:t>
            </a:r>
            <a:r>
              <a:rPr lang="es-PE" dirty="0" smtClean="0"/>
              <a:t>Permite </a:t>
            </a:r>
            <a:r>
              <a:rPr lang="es-PE" dirty="0"/>
              <a:t>también encapsular el conocimiento referente a la creación de objetos. Factory </a:t>
            </a:r>
            <a:r>
              <a:rPr lang="es-PE" dirty="0" err="1"/>
              <a:t>Method</a:t>
            </a:r>
            <a:r>
              <a:rPr lang="es-PE" dirty="0"/>
              <a:t> hace también que el diseño sea más adaptable a cambio de sólo un poco más de complejidad.</a:t>
            </a:r>
          </a:p>
          <a:p>
            <a:r>
              <a:rPr lang="es-PE" dirty="0"/>
              <a:t> </a:t>
            </a:r>
            <a:r>
              <a:rPr lang="es-PE" dirty="0" smtClean="0"/>
              <a:t>Inconveniente</a:t>
            </a:r>
            <a:r>
              <a:rPr lang="es-PE" dirty="0"/>
              <a:t>: Se obliga al cliente a definir subclases de la clase “Creador” sólo para crear </a:t>
            </a:r>
            <a:r>
              <a:rPr lang="es-PE" dirty="0" err="1"/>
              <a:t>unproducto</a:t>
            </a:r>
            <a:r>
              <a:rPr lang="es-PE" dirty="0"/>
              <a:t> concreto y esto puede no ser apropiado siempre</a:t>
            </a:r>
          </a:p>
          <a:p>
            <a:endParaRPr lang="es-PE" dirty="0"/>
          </a:p>
        </p:txBody>
      </p:sp>
    </p:spTree>
    <p:extLst>
      <p:ext uri="{BB962C8B-B14F-4D97-AF65-F5344CB8AC3E}">
        <p14:creationId xmlns:p14="http://schemas.microsoft.com/office/powerpoint/2010/main" val="1004546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a:t>
            </a:r>
            <a:r>
              <a:rPr lang="es-PE" dirty="0" smtClean="0"/>
              <a:t>jemplo</a:t>
            </a:r>
            <a:endParaRPr lang="es-PE" dirty="0"/>
          </a:p>
        </p:txBody>
      </p:sp>
      <p:pic>
        <p:nvPicPr>
          <p:cNvPr id="4" name="Marcador de contenido 3"/>
          <p:cNvPicPr>
            <a:picLocks noGrp="1" noChangeAspect="1"/>
          </p:cNvPicPr>
          <p:nvPr>
            <p:ph idx="1"/>
          </p:nvPr>
        </p:nvPicPr>
        <p:blipFill rotWithShape="1">
          <a:blip r:embed="rId2"/>
          <a:srcRect l="8880" t="12944" r="16466" b="27541"/>
          <a:stretch/>
        </p:blipFill>
        <p:spPr>
          <a:xfrm>
            <a:off x="903147" y="2085472"/>
            <a:ext cx="9059000" cy="4513829"/>
          </a:xfrm>
          <a:prstGeom prst="rect">
            <a:avLst/>
          </a:prstGeom>
        </p:spPr>
      </p:pic>
    </p:spTree>
    <p:extLst>
      <p:ext uri="{BB962C8B-B14F-4D97-AF65-F5344CB8AC3E}">
        <p14:creationId xmlns:p14="http://schemas.microsoft.com/office/powerpoint/2010/main" val="65529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48883" y="629522"/>
            <a:ext cx="7766936" cy="1646302"/>
          </a:xfrm>
        </p:spPr>
        <p:txBody>
          <a:bodyPr/>
          <a:lstStyle/>
          <a:p>
            <a:pPr algn="l"/>
            <a:r>
              <a:rPr lang="es-PE" sz="4400" dirty="0" smtClean="0"/>
              <a:t>Patrón Abstract Factory</a:t>
            </a:r>
            <a:endParaRPr lang="es-PE" sz="4400" dirty="0"/>
          </a:p>
        </p:txBody>
      </p:sp>
      <p:sp>
        <p:nvSpPr>
          <p:cNvPr id="3" name="Subtítulo 2"/>
          <p:cNvSpPr>
            <a:spLocks noGrp="1"/>
          </p:cNvSpPr>
          <p:nvPr>
            <p:ph type="subTitle" idx="1"/>
          </p:nvPr>
        </p:nvSpPr>
        <p:spPr>
          <a:xfrm>
            <a:off x="1248883" y="2628964"/>
            <a:ext cx="7766936" cy="2056189"/>
          </a:xfrm>
        </p:spPr>
        <p:txBody>
          <a:bodyPr>
            <a:normAutofit/>
          </a:bodyPr>
          <a:lstStyle/>
          <a:p>
            <a:pPr algn="l"/>
            <a:r>
              <a:rPr lang="es-PE" dirty="0">
                <a:solidFill>
                  <a:schemeClr val="tx1">
                    <a:lumMod val="75000"/>
                    <a:lumOff val="25000"/>
                  </a:schemeClr>
                </a:solidFill>
              </a:rPr>
              <a:t>Debemos saber que existe un patrón llamado Factory el cual permite delegar en una clase la responsabilidad de crear objetos de otras clases.</a:t>
            </a:r>
          </a:p>
          <a:p>
            <a:pPr algn="l"/>
            <a:r>
              <a:rPr lang="es-PE" dirty="0">
                <a:solidFill>
                  <a:schemeClr val="tx1">
                    <a:lumMod val="75000"/>
                    <a:lumOff val="25000"/>
                  </a:schemeClr>
                </a:solidFill>
              </a:rPr>
              <a:t>El patrón Abstract Factory nos brinda una interfaz para crear familias de objetos relacionados .</a:t>
            </a:r>
          </a:p>
        </p:txBody>
      </p:sp>
      <p:pic>
        <p:nvPicPr>
          <p:cNvPr id="1026" name="Picture 2" descr="http://1.bp.blogspot.com/-A3kGeMPxsP0/UdjCtWt_Z5I/AAAAAAAABY4/dCi1ELgEXbE/s1600/Patron+Fact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088" y="4571567"/>
            <a:ext cx="1662467" cy="1346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95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7305" y="1138989"/>
            <a:ext cx="8616276" cy="1021600"/>
          </a:xfrm>
        </p:spPr>
        <p:txBody>
          <a:bodyPr>
            <a:normAutofit fontScale="90000"/>
          </a:bodyPr>
          <a:lstStyle/>
          <a:p>
            <a:r>
              <a:rPr lang="es-PE" dirty="0"/>
              <a:t>¿Que usos tiene el patrón Abstract Factory?</a:t>
            </a:r>
            <a:r>
              <a:rPr lang="es-PE" dirty="0" smtClean="0"/>
              <a:t/>
            </a:r>
            <a:br>
              <a:rPr lang="es-PE" dirty="0" smtClean="0"/>
            </a:br>
            <a:endParaRPr lang="es-PE" dirty="0"/>
          </a:p>
        </p:txBody>
      </p:sp>
      <p:sp>
        <p:nvSpPr>
          <p:cNvPr id="3" name="Marcador de contenido 2"/>
          <p:cNvSpPr>
            <a:spLocks noGrp="1"/>
          </p:cNvSpPr>
          <p:nvPr>
            <p:ph idx="1"/>
          </p:nvPr>
        </p:nvSpPr>
        <p:spPr/>
        <p:txBody>
          <a:bodyPr/>
          <a:lstStyle/>
          <a:p>
            <a:pPr marL="0" indent="0">
              <a:buNone/>
            </a:pPr>
            <a:r>
              <a:rPr lang="es-PE" dirty="0"/>
              <a:t>Este patrón se puede aplicar cuando:</a:t>
            </a:r>
          </a:p>
          <a:p>
            <a:r>
              <a:rPr lang="es-PE" dirty="0"/>
              <a:t>Un sistema debe ser independiente de como sus objetos son creados.</a:t>
            </a:r>
          </a:p>
          <a:p>
            <a:r>
              <a:rPr lang="es-PE" dirty="0"/>
              <a:t>Un sistema debe ser 'configurado' con una cierta familia de productos.</a:t>
            </a:r>
          </a:p>
          <a:p>
            <a:r>
              <a:rPr lang="es-PE" dirty="0"/>
              <a:t>Se necesita reforzar la noción de dependencia mutua entre ciertos objetos.</a:t>
            </a:r>
          </a:p>
          <a:p>
            <a:endParaRPr lang="es-PE" dirty="0"/>
          </a:p>
        </p:txBody>
      </p:sp>
    </p:spTree>
    <p:extLst>
      <p:ext uri="{BB962C8B-B14F-4D97-AF65-F5344CB8AC3E}">
        <p14:creationId xmlns:p14="http://schemas.microsoft.com/office/powerpoint/2010/main" val="333880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p:cNvSpPr>
            <a:spLocks noGrp="1"/>
          </p:cNvSpPr>
          <p:nvPr>
            <p:ph idx="1"/>
          </p:nvPr>
        </p:nvSpPr>
        <p:spPr>
          <a:xfrm>
            <a:off x="494673" y="3851238"/>
            <a:ext cx="8671429" cy="2840019"/>
          </a:xfrm>
        </p:spPr>
        <p:txBody>
          <a:bodyPr>
            <a:normAutofit/>
          </a:bodyPr>
          <a:lstStyle/>
          <a:p>
            <a:pPr marL="0" indent="0">
              <a:buNone/>
            </a:pPr>
            <a:r>
              <a:rPr lang="es-PE" sz="1400" b="1" u="sng" dirty="0"/>
              <a:t>AbstractFactory</a:t>
            </a:r>
            <a:r>
              <a:rPr lang="es-PE" sz="1400" dirty="0"/>
              <a:t>: declara una interfaz para la creación de objetos de productos abstractos.</a:t>
            </a:r>
            <a:br>
              <a:rPr lang="es-PE" sz="1400" dirty="0"/>
            </a:br>
            <a:r>
              <a:rPr lang="es-PE" sz="1400" b="1" u="sng" dirty="0"/>
              <a:t>ConcreteFactory</a:t>
            </a:r>
            <a:r>
              <a:rPr lang="es-PE" sz="1400" dirty="0"/>
              <a:t>: implementa las operaciones para la creación de objetos de productos concretos.</a:t>
            </a:r>
            <a:br>
              <a:rPr lang="es-PE" sz="1400" dirty="0"/>
            </a:br>
            <a:r>
              <a:rPr lang="es-PE" sz="1400" b="1" u="sng" dirty="0"/>
              <a:t>AbstractProduct</a:t>
            </a:r>
            <a:r>
              <a:rPr lang="es-PE" sz="1400" dirty="0"/>
              <a:t>: declara una interfaz para los objetos de un tipo de productos.</a:t>
            </a:r>
            <a:br>
              <a:rPr lang="es-PE" sz="1400" dirty="0"/>
            </a:br>
            <a:r>
              <a:rPr lang="es-PE" sz="1400" b="1" u="sng" dirty="0"/>
              <a:t>ConcreteProduct</a:t>
            </a:r>
            <a:r>
              <a:rPr lang="es-PE" sz="1400" dirty="0"/>
              <a:t>: define un objeto de producto que la correspondiente factoría concreta se encargaría de crear, a la vez que implementa la interfaz de producto abstracto.</a:t>
            </a:r>
            <a:br>
              <a:rPr lang="es-PE" sz="1400" dirty="0"/>
            </a:br>
            <a:r>
              <a:rPr lang="es-PE" sz="1400" b="1" u="sng" dirty="0" smtClean="0"/>
              <a:t>Client</a:t>
            </a:r>
            <a:r>
              <a:rPr lang="es-PE" sz="1400" dirty="0" smtClean="0"/>
              <a:t>: </a:t>
            </a:r>
            <a:r>
              <a:rPr lang="es-PE" sz="1400" dirty="0"/>
              <a:t>utiliza solamente las interfaces declaradas en la factoría y en los productos abstractos. </a:t>
            </a:r>
            <a:r>
              <a:rPr lang="es-PE" sz="1400" dirty="0" smtClean="0"/>
              <a:t>Una </a:t>
            </a:r>
            <a:r>
              <a:rPr lang="es-PE" sz="1400" dirty="0"/>
              <a:t>única instancia de cada FactoryConcreto es creada en tiempo de ejecución. AbstractFactory delega la creación de productos a sus subclases FactoryConcreto.</a:t>
            </a:r>
          </a:p>
        </p:txBody>
      </p:sp>
      <p:sp>
        <p:nvSpPr>
          <p:cNvPr id="18" name="Título 1"/>
          <p:cNvSpPr txBox="1">
            <a:spLocks/>
          </p:cNvSpPr>
          <p:nvPr/>
        </p:nvSpPr>
        <p:spPr>
          <a:xfrm>
            <a:off x="644693" y="750888"/>
            <a:ext cx="7929562" cy="38814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s-PE" dirty="0"/>
          </a:p>
        </p:txBody>
      </p:sp>
      <p:pic>
        <p:nvPicPr>
          <p:cNvPr id="21" name="Imagen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522" y="215153"/>
            <a:ext cx="7487733" cy="3431689"/>
          </a:xfrm>
          <a:prstGeom prst="rect">
            <a:avLst/>
          </a:prstGeom>
        </p:spPr>
      </p:pic>
    </p:spTree>
    <p:extLst>
      <p:ext uri="{BB962C8B-B14F-4D97-AF65-F5344CB8AC3E}">
        <p14:creationId xmlns:p14="http://schemas.microsoft.com/office/powerpoint/2010/main" val="256070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p:cNvSpPr>
            <a:spLocks noGrp="1"/>
          </p:cNvSpPr>
          <p:nvPr>
            <p:ph idx="1"/>
          </p:nvPr>
        </p:nvSpPr>
        <p:spPr>
          <a:xfrm>
            <a:off x="1613249" y="2977227"/>
            <a:ext cx="8596668" cy="3880773"/>
          </a:xfrm>
        </p:spPr>
        <p:txBody>
          <a:bodyPr>
            <a:normAutofit/>
          </a:bodyPr>
          <a:lstStyle/>
          <a:p>
            <a:pPr marL="0" indent="0" algn="ctr">
              <a:buNone/>
            </a:pPr>
            <a:r>
              <a:rPr lang="es-PE" sz="9600" dirty="0" smtClean="0"/>
              <a:t>GRACIAS</a:t>
            </a:r>
            <a:endParaRPr lang="es-PE" sz="8800" dirty="0" smtClean="0"/>
          </a:p>
          <a:p>
            <a:pPr lvl="1"/>
            <a:endParaRPr lang="es-PE" sz="2400" dirty="0" smtClean="0"/>
          </a:p>
        </p:txBody>
      </p:sp>
    </p:spTree>
    <p:extLst>
      <p:ext uri="{BB962C8B-B14F-4D97-AF65-F5344CB8AC3E}">
        <p14:creationId xmlns:p14="http://schemas.microsoft.com/office/powerpoint/2010/main" val="317908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Patrones de diseño, ¿qué son?</a:t>
            </a:r>
            <a:endParaRPr lang="es-PE" dirty="0"/>
          </a:p>
        </p:txBody>
      </p:sp>
      <p:sp>
        <p:nvSpPr>
          <p:cNvPr id="3" name="Marcador de contenido 2"/>
          <p:cNvSpPr>
            <a:spLocks noGrp="1"/>
          </p:cNvSpPr>
          <p:nvPr>
            <p:ph idx="1"/>
          </p:nvPr>
        </p:nvSpPr>
        <p:spPr/>
        <p:txBody>
          <a:bodyPr/>
          <a:lstStyle/>
          <a:p>
            <a:r>
              <a:rPr lang="es-PE" sz="3200" dirty="0" smtClean="0"/>
              <a:t>Nace debido a los requerimientos repetitivos de solucionar problemas similares y que se deben de volver a programar desde cero.</a:t>
            </a:r>
          </a:p>
          <a:p>
            <a:endParaRPr lang="es-PE" dirty="0"/>
          </a:p>
        </p:txBody>
      </p:sp>
    </p:spTree>
    <p:extLst>
      <p:ext uri="{BB962C8B-B14F-4D97-AF65-F5344CB8AC3E}">
        <p14:creationId xmlns:p14="http://schemas.microsoft.com/office/powerpoint/2010/main" val="2629217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Patrones de diseño, ¿qué son?</a:t>
            </a:r>
            <a:endParaRPr lang="es-PE" dirty="0"/>
          </a:p>
        </p:txBody>
      </p:sp>
      <p:sp>
        <p:nvSpPr>
          <p:cNvPr id="3" name="Marcador de contenido 2"/>
          <p:cNvSpPr>
            <a:spLocks noGrp="1"/>
          </p:cNvSpPr>
          <p:nvPr>
            <p:ph idx="1"/>
          </p:nvPr>
        </p:nvSpPr>
        <p:spPr/>
        <p:txBody>
          <a:bodyPr/>
          <a:lstStyle/>
          <a:p>
            <a:r>
              <a:rPr lang="es-PE" sz="3200" dirty="0" smtClean="0"/>
              <a:t>Es una técnica referente al diseño de interfaces.</a:t>
            </a:r>
          </a:p>
          <a:p>
            <a:endParaRPr lang="es-PE" dirty="0"/>
          </a:p>
        </p:txBody>
      </p:sp>
      <p:sp>
        <p:nvSpPr>
          <p:cNvPr id="4" name="AutoShape 2" descr="Resultado de imagen para patrones de diseñ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030" name="Picture 6" descr="Resultado de imagen para patrones de diseñ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745" y="3509300"/>
            <a:ext cx="3810000" cy="276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861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Patrón Factory Simple</a:t>
            </a:r>
            <a:endParaRPr lang="es-PE" dirty="0"/>
          </a:p>
        </p:txBody>
      </p:sp>
      <p:sp>
        <p:nvSpPr>
          <p:cNvPr id="6" name="Marcador de contenido 2"/>
          <p:cNvSpPr>
            <a:spLocks noGrp="1"/>
          </p:cNvSpPr>
          <p:nvPr>
            <p:ph idx="1"/>
          </p:nvPr>
        </p:nvSpPr>
        <p:spPr>
          <a:xfrm>
            <a:off x="677334" y="2160589"/>
            <a:ext cx="8596668" cy="3880773"/>
          </a:xfrm>
        </p:spPr>
        <p:txBody>
          <a:bodyPr>
            <a:normAutofit/>
          </a:bodyPr>
          <a:lstStyle/>
          <a:p>
            <a:r>
              <a:rPr lang="es-PE" sz="2800" dirty="0" smtClean="0"/>
              <a:t>Es un objeto que crea otros objetos.</a:t>
            </a:r>
          </a:p>
          <a:p>
            <a:r>
              <a:rPr lang="es-PE" sz="2800" dirty="0" smtClean="0"/>
              <a:t>Tenemos una CLASE Factory que tiene un método que devuelve diferentes tipos de objetos según una entrada dada.</a:t>
            </a:r>
            <a:endParaRPr lang="es-PE" sz="2400" dirty="0" smtClean="0"/>
          </a:p>
          <a:p>
            <a:pPr lvl="1"/>
            <a:endParaRPr lang="es-PE" sz="2400" dirty="0" smtClean="0"/>
          </a:p>
        </p:txBody>
      </p:sp>
    </p:spTree>
    <p:extLst>
      <p:ext uri="{BB962C8B-B14F-4D97-AF65-F5344CB8AC3E}">
        <p14:creationId xmlns:p14="http://schemas.microsoft.com/office/powerpoint/2010/main" val="1861821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Patrón Factory Simple</a:t>
            </a:r>
            <a:endParaRPr lang="es-PE" dirty="0"/>
          </a:p>
        </p:txBody>
      </p:sp>
      <p:sp>
        <p:nvSpPr>
          <p:cNvPr id="6" name="Marcador de contenido 2"/>
          <p:cNvSpPr>
            <a:spLocks noGrp="1"/>
          </p:cNvSpPr>
          <p:nvPr>
            <p:ph idx="1"/>
          </p:nvPr>
        </p:nvSpPr>
        <p:spPr>
          <a:xfrm>
            <a:off x="677334" y="1930400"/>
            <a:ext cx="8596668" cy="3880773"/>
          </a:xfrm>
        </p:spPr>
        <p:txBody>
          <a:bodyPr>
            <a:normAutofit/>
          </a:bodyPr>
          <a:lstStyle/>
          <a:p>
            <a:r>
              <a:rPr lang="es-PE" sz="2800" dirty="0" smtClean="0"/>
              <a:t>¿Qué diferente existe entre crear una clase cuya función sea instanciar otras clases pudiendo dejar el trabajo a la clase original?</a:t>
            </a:r>
            <a:endParaRPr lang="es-PE" sz="2400" dirty="0" smtClean="0"/>
          </a:p>
          <a:p>
            <a:pPr lvl="1"/>
            <a:endParaRPr lang="es-PE" sz="2400" dirty="0" smtClean="0"/>
          </a:p>
        </p:txBody>
      </p:sp>
      <p:pic>
        <p:nvPicPr>
          <p:cNvPr id="1032" name="Picture 8" descr="Resultado de imagen para signo interrog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015" y="3597678"/>
            <a:ext cx="1825125" cy="267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944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Patrón Factory Simple</a:t>
            </a:r>
            <a:endParaRPr lang="es-PE" dirty="0"/>
          </a:p>
        </p:txBody>
      </p:sp>
      <p:sp>
        <p:nvSpPr>
          <p:cNvPr id="6" name="Marcador de contenido 2"/>
          <p:cNvSpPr>
            <a:spLocks noGrp="1"/>
          </p:cNvSpPr>
          <p:nvPr>
            <p:ph idx="1"/>
          </p:nvPr>
        </p:nvSpPr>
        <p:spPr>
          <a:xfrm>
            <a:off x="677334" y="2160589"/>
            <a:ext cx="8596668" cy="3880773"/>
          </a:xfrm>
        </p:spPr>
        <p:txBody>
          <a:bodyPr>
            <a:normAutofit/>
          </a:bodyPr>
          <a:lstStyle/>
          <a:p>
            <a:r>
              <a:rPr lang="es-PE" sz="2800" u="sng" dirty="0" smtClean="0"/>
              <a:t>No saber qué objetos vamos a instanciar hasta el momento de la ejecución.</a:t>
            </a:r>
          </a:p>
          <a:p>
            <a:pPr lvl="1"/>
            <a:r>
              <a:rPr lang="es-PE" sz="2600" dirty="0" smtClean="0"/>
              <a:t>Polimorfismo</a:t>
            </a:r>
          </a:p>
          <a:p>
            <a:pPr lvl="1"/>
            <a:r>
              <a:rPr lang="es-PE" sz="2600" dirty="0" smtClean="0"/>
              <a:t>Interfaz para alojar una referencia a un objeto que será instanciado por un tercero.</a:t>
            </a:r>
          </a:p>
          <a:p>
            <a:pPr lvl="1"/>
            <a:r>
              <a:rPr lang="es-PE" sz="2600" dirty="0" smtClean="0"/>
              <a:t>En lugar que </a:t>
            </a:r>
            <a:r>
              <a:rPr lang="es-PE" sz="2600" dirty="0" smtClean="0"/>
              <a:t>sea el </a:t>
            </a:r>
            <a:r>
              <a:rPr lang="es-PE" sz="2600" dirty="0" smtClean="0"/>
              <a:t>propio constructor del objeto </a:t>
            </a:r>
            <a:r>
              <a:rPr lang="es-PE" sz="2600" dirty="0" smtClean="0"/>
              <a:t>el </a:t>
            </a:r>
            <a:r>
              <a:rPr lang="es-PE" sz="2600" dirty="0" smtClean="0"/>
              <a:t>que proporcione la instancia.</a:t>
            </a:r>
            <a:endParaRPr lang="es-PE" sz="2200" dirty="0" smtClean="0"/>
          </a:p>
          <a:p>
            <a:pPr lvl="1"/>
            <a:endParaRPr lang="es-PE" sz="2400" dirty="0" smtClean="0"/>
          </a:p>
        </p:txBody>
      </p:sp>
    </p:spTree>
    <p:extLst>
      <p:ext uri="{BB962C8B-B14F-4D97-AF65-F5344CB8AC3E}">
        <p14:creationId xmlns:p14="http://schemas.microsoft.com/office/powerpoint/2010/main" val="4263833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Patrón Factory Simple</a:t>
            </a:r>
            <a:endParaRPr lang="es-PE" dirty="0"/>
          </a:p>
        </p:txBody>
      </p:sp>
      <p:pic>
        <p:nvPicPr>
          <p:cNvPr id="4" name="Picture 2" descr="https://danielggarcia.files.wordpress.com/2014/02/021514_1737_patronesdec2.png?w=620"/>
          <p:cNvPicPr/>
          <p:nvPr/>
        </p:nvPicPr>
        <p:blipFill>
          <a:blip r:embed="rId2">
            <a:extLst>
              <a:ext uri="{28A0092B-C50C-407E-A947-70E740481C1C}">
                <a14:useLocalDpi xmlns:a14="http://schemas.microsoft.com/office/drawing/2010/main" val="0"/>
              </a:ext>
            </a:extLst>
          </a:blip>
          <a:srcRect/>
          <a:stretch>
            <a:fillRect/>
          </a:stretch>
        </p:blipFill>
        <p:spPr bwMode="auto">
          <a:xfrm>
            <a:off x="828339" y="1665157"/>
            <a:ext cx="8724451" cy="5079888"/>
          </a:xfrm>
          <a:prstGeom prst="rect">
            <a:avLst/>
          </a:prstGeom>
          <a:noFill/>
          <a:ln>
            <a:noFill/>
          </a:ln>
        </p:spPr>
      </p:pic>
      <p:sp>
        <p:nvSpPr>
          <p:cNvPr id="3" name="CuadroTexto 2"/>
          <p:cNvSpPr txBox="1"/>
          <p:nvPr/>
        </p:nvSpPr>
        <p:spPr>
          <a:xfrm>
            <a:off x="3367144" y="1270000"/>
            <a:ext cx="2247731" cy="369332"/>
          </a:xfrm>
          <a:prstGeom prst="rect">
            <a:avLst/>
          </a:prstGeom>
          <a:noFill/>
        </p:spPr>
        <p:txBody>
          <a:bodyPr wrap="none" rtlCol="0">
            <a:spAutoFit/>
          </a:bodyPr>
          <a:lstStyle/>
          <a:p>
            <a:r>
              <a:rPr lang="es-PE" dirty="0" smtClean="0"/>
              <a:t>Diagrama de clases:</a:t>
            </a:r>
            <a:endParaRPr lang="es-PE" dirty="0"/>
          </a:p>
        </p:txBody>
      </p:sp>
    </p:spTree>
    <p:extLst>
      <p:ext uri="{BB962C8B-B14F-4D97-AF65-F5344CB8AC3E}">
        <p14:creationId xmlns:p14="http://schemas.microsoft.com/office/powerpoint/2010/main" val="2987491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Patrón Factory Simple</a:t>
            </a:r>
            <a:endParaRPr lang="es-PE" dirty="0"/>
          </a:p>
        </p:txBody>
      </p:sp>
      <p:pic>
        <p:nvPicPr>
          <p:cNvPr id="5" name="Picture 1" descr="https://danielggarcia.files.wordpress.com/2014/02/021514_1737_patronesdec3.png?w=620"/>
          <p:cNvPicPr/>
          <p:nvPr/>
        </p:nvPicPr>
        <p:blipFill>
          <a:blip r:embed="rId2">
            <a:extLst>
              <a:ext uri="{28A0092B-C50C-407E-A947-70E740481C1C}">
                <a14:useLocalDpi xmlns:a14="http://schemas.microsoft.com/office/drawing/2010/main" val="0"/>
              </a:ext>
            </a:extLst>
          </a:blip>
          <a:srcRect/>
          <a:stretch>
            <a:fillRect/>
          </a:stretch>
        </p:blipFill>
        <p:spPr bwMode="auto">
          <a:xfrm>
            <a:off x="3537585" y="2787015"/>
            <a:ext cx="5116830" cy="1283970"/>
          </a:xfrm>
          <a:prstGeom prst="rect">
            <a:avLst/>
          </a:prstGeom>
          <a:noFill/>
          <a:ln>
            <a:noFill/>
          </a:ln>
        </p:spPr>
      </p:pic>
      <p:sp>
        <p:nvSpPr>
          <p:cNvPr id="3" name="CuadroTexto 2"/>
          <p:cNvSpPr txBox="1"/>
          <p:nvPr/>
        </p:nvSpPr>
        <p:spPr>
          <a:xfrm>
            <a:off x="3022899" y="2119256"/>
            <a:ext cx="1425903" cy="369332"/>
          </a:xfrm>
          <a:prstGeom prst="rect">
            <a:avLst/>
          </a:prstGeom>
          <a:noFill/>
        </p:spPr>
        <p:txBody>
          <a:bodyPr wrap="none" rtlCol="0">
            <a:spAutoFit/>
          </a:bodyPr>
          <a:lstStyle/>
          <a:p>
            <a:r>
              <a:rPr lang="es-PE" dirty="0" smtClean="0"/>
              <a:t>RESULTADO:</a:t>
            </a:r>
            <a:endParaRPr lang="es-PE" dirty="0"/>
          </a:p>
        </p:txBody>
      </p:sp>
    </p:spTree>
    <p:extLst>
      <p:ext uri="{BB962C8B-B14F-4D97-AF65-F5344CB8AC3E}">
        <p14:creationId xmlns:p14="http://schemas.microsoft.com/office/powerpoint/2010/main" val="707569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34189"/>
          </a:xfrm>
        </p:spPr>
        <p:txBody>
          <a:bodyPr/>
          <a:lstStyle/>
          <a:p>
            <a:r>
              <a:rPr lang="es-PE" dirty="0"/>
              <a:t>Factory </a:t>
            </a:r>
            <a:r>
              <a:rPr lang="es-PE" dirty="0" err="1" smtClean="0"/>
              <a:t>Method</a:t>
            </a:r>
            <a:endParaRPr lang="es-PE" dirty="0"/>
          </a:p>
        </p:txBody>
      </p:sp>
      <p:sp>
        <p:nvSpPr>
          <p:cNvPr id="3" name="Marcador de contenido 2"/>
          <p:cNvSpPr>
            <a:spLocks noGrp="1"/>
          </p:cNvSpPr>
          <p:nvPr>
            <p:ph idx="1"/>
          </p:nvPr>
        </p:nvSpPr>
        <p:spPr/>
        <p:txBody>
          <a:bodyPr/>
          <a:lstStyle/>
          <a:p>
            <a:r>
              <a:rPr lang="es-PE" sz="2000" dirty="0"/>
              <a:t>Libera al desarrollador sobre la forma correcta de crear objetos. Define la interfaz de creación de un cierto tipo de objeto, permitiendo que las subclases decidan que clase concreta necesitan instancias.</a:t>
            </a:r>
          </a:p>
          <a:p>
            <a:r>
              <a:rPr lang="es-PE" sz="2000" dirty="0"/>
              <a:t>Muchas veces ocurre que una clase no puede anticipar el tipo de objetos que debe crear, ya que la jerarquía de clases que tiene requiere que deba delegar la responsabilidad a una subclase.</a:t>
            </a:r>
          </a:p>
          <a:p>
            <a:endParaRPr lang="es-PE" dirty="0"/>
          </a:p>
        </p:txBody>
      </p:sp>
    </p:spTree>
    <p:extLst>
      <p:ext uri="{BB962C8B-B14F-4D97-AF65-F5344CB8AC3E}">
        <p14:creationId xmlns:p14="http://schemas.microsoft.com/office/powerpoint/2010/main" val="563295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143</TotalTime>
  <Words>637</Words>
  <Application>Microsoft Office PowerPoint</Application>
  <PresentationFormat>Panorámica</PresentationFormat>
  <Paragraphs>53</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Trebuchet MS</vt:lpstr>
      <vt:lpstr>Wingdings 3</vt:lpstr>
      <vt:lpstr>Faceta</vt:lpstr>
      <vt:lpstr>Patrón Factory</vt:lpstr>
      <vt:lpstr>Patrones de diseño, ¿qué son?</vt:lpstr>
      <vt:lpstr>Patrones de diseño, ¿qué son?</vt:lpstr>
      <vt:lpstr>Patrón Factory Simple</vt:lpstr>
      <vt:lpstr>Patrón Factory Simple</vt:lpstr>
      <vt:lpstr>Patrón Factory Simple</vt:lpstr>
      <vt:lpstr>Patrón Factory Simple</vt:lpstr>
      <vt:lpstr>Patrón Factory Simple</vt:lpstr>
      <vt:lpstr>Factory Method</vt:lpstr>
      <vt:lpstr>Características </vt:lpstr>
      <vt:lpstr>Presentación de PowerPoint</vt:lpstr>
      <vt:lpstr>Conclusiones:</vt:lpstr>
      <vt:lpstr>Ejemplo</vt:lpstr>
      <vt:lpstr>Patrón Abstract Factory</vt:lpstr>
      <vt:lpstr>¿Que usos tiene el patrón Abstract Factory? </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 Fachada</dc:title>
  <dc:creator>ALUMNO</dc:creator>
  <cp:lastModifiedBy>ALUMNO</cp:lastModifiedBy>
  <cp:revision>20</cp:revision>
  <dcterms:created xsi:type="dcterms:W3CDTF">2017-09-21T00:33:43Z</dcterms:created>
  <dcterms:modified xsi:type="dcterms:W3CDTF">2017-10-18T01:41:55Z</dcterms:modified>
</cp:coreProperties>
</file>