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0" r:id="rId5"/>
    <p:sldId id="262" r:id="rId6"/>
    <p:sldId id="271" r:id="rId7"/>
    <p:sldId id="27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BCB32-33A5-49F2-BDFC-528C9A665A84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BF41F7F9-EC3C-4AE3-A78B-7C7C4B023B6C}">
      <dgm:prSet phldrT="[Texto]"/>
      <dgm:spPr/>
      <dgm:t>
        <a:bodyPr/>
        <a:lstStyle/>
        <a:p>
          <a:r>
            <a:rPr lang="es-PE" dirty="0" smtClean="0"/>
            <a:t>IMPLEMENTO UN GIMNASIO </a:t>
          </a:r>
          <a:r>
            <a:rPr lang="es-PE" dirty="0" smtClean="0"/>
            <a:t>ESTUDIANTIL</a:t>
          </a:r>
          <a:endParaRPr lang="es-PE" dirty="0"/>
        </a:p>
      </dgm:t>
    </dgm:pt>
    <dgm:pt modelId="{E4158B00-352D-4F40-BFA7-3239AB858BAA}" type="parTrans" cxnId="{3248BFD4-017E-434F-9472-38104575E507}">
      <dgm:prSet/>
      <dgm:spPr/>
      <dgm:t>
        <a:bodyPr/>
        <a:lstStyle/>
        <a:p>
          <a:endParaRPr lang="es-PE"/>
        </a:p>
      </dgm:t>
    </dgm:pt>
    <dgm:pt modelId="{BA05D536-5089-4511-836D-82EC70D07330}" type="sibTrans" cxnId="{3248BFD4-017E-434F-9472-38104575E507}">
      <dgm:prSet/>
      <dgm:spPr/>
      <dgm:t>
        <a:bodyPr/>
        <a:lstStyle/>
        <a:p>
          <a:endParaRPr lang="es-PE"/>
        </a:p>
      </dgm:t>
    </dgm:pt>
    <dgm:pt modelId="{380080DF-15BB-4BED-891C-4B0FCF2314CC}">
      <dgm:prSet phldrT="[Texto]"/>
      <dgm:spPr/>
      <dgm:t>
        <a:bodyPr/>
        <a:lstStyle/>
        <a:p>
          <a:r>
            <a:rPr lang="es-PE" dirty="0" smtClean="0"/>
            <a:t>SOPORTE DE AYUDA AL USUARIO</a:t>
          </a:r>
        </a:p>
        <a:p>
          <a:r>
            <a:rPr lang="es-PE" b="1" dirty="0" smtClean="0"/>
            <a:t>¿Por qué el proyecto? </a:t>
          </a:r>
          <a:endParaRPr lang="es-PE" dirty="0"/>
        </a:p>
      </dgm:t>
    </dgm:pt>
    <dgm:pt modelId="{57748463-228B-4E91-B04A-D0253E2BBD82}" type="parTrans" cxnId="{F1A75716-6BBC-448C-B391-89503B10C495}">
      <dgm:prSet/>
      <dgm:spPr/>
      <dgm:t>
        <a:bodyPr/>
        <a:lstStyle/>
        <a:p>
          <a:endParaRPr lang="es-PE"/>
        </a:p>
      </dgm:t>
    </dgm:pt>
    <dgm:pt modelId="{D7EA271F-29A4-490D-8680-8C5E4F92B4A5}" type="sibTrans" cxnId="{F1A75716-6BBC-448C-B391-89503B10C495}">
      <dgm:prSet/>
      <dgm:spPr/>
      <dgm:t>
        <a:bodyPr/>
        <a:lstStyle/>
        <a:p>
          <a:endParaRPr lang="es-PE"/>
        </a:p>
      </dgm:t>
    </dgm:pt>
    <dgm:pt modelId="{7A6A0F60-86C7-4026-BC7D-5E91BC431106}">
      <dgm:prSet phldrT="[Texto]"/>
      <dgm:spPr/>
      <dgm:t>
        <a:bodyPr/>
        <a:lstStyle/>
        <a:p>
          <a:r>
            <a:rPr lang="es-PE" dirty="0" smtClean="0"/>
            <a:t>USUARIOS PERMANENTES</a:t>
          </a:r>
          <a:endParaRPr lang="es-PE" dirty="0"/>
        </a:p>
      </dgm:t>
    </dgm:pt>
    <dgm:pt modelId="{9846958A-CE07-48D0-9E8A-FD5DDCDD265D}" type="sibTrans" cxnId="{9760A732-6D41-4D73-AABD-EF0E191648BB}">
      <dgm:prSet/>
      <dgm:spPr/>
      <dgm:t>
        <a:bodyPr/>
        <a:lstStyle/>
        <a:p>
          <a:endParaRPr lang="es-PE"/>
        </a:p>
      </dgm:t>
    </dgm:pt>
    <dgm:pt modelId="{505DDC0D-EF5F-45E3-8284-82DE0D189162}" type="parTrans" cxnId="{9760A732-6D41-4D73-AABD-EF0E191648BB}">
      <dgm:prSet/>
      <dgm:spPr/>
      <dgm:t>
        <a:bodyPr/>
        <a:lstStyle/>
        <a:p>
          <a:endParaRPr lang="es-PE"/>
        </a:p>
      </dgm:t>
    </dgm:pt>
    <dgm:pt modelId="{ACAA2E4B-4A07-46C5-A224-D715E0BAB80E}">
      <dgm:prSet phldrT="[Texto]"/>
      <dgm:spPr/>
      <dgm:t>
        <a:bodyPr/>
        <a:lstStyle/>
        <a:p>
          <a:r>
            <a:rPr lang="es-PE" dirty="0" smtClean="0"/>
            <a:t>AUMENTO DE LA </a:t>
          </a:r>
          <a:r>
            <a:rPr lang="es-PE" dirty="0" smtClean="0"/>
            <a:t>PRODUCTIVIDAD </a:t>
          </a:r>
          <a:r>
            <a:rPr lang="es-PE" dirty="0" smtClean="0"/>
            <a:t>CON BAJO COSTOS</a:t>
          </a:r>
          <a:endParaRPr lang="es-PE" dirty="0"/>
        </a:p>
      </dgm:t>
    </dgm:pt>
    <dgm:pt modelId="{155DB1FD-52FC-4D1D-9FFD-B57896CFA2BD}" type="sibTrans" cxnId="{D96DDEEC-84BB-434C-AAC1-219918636F84}">
      <dgm:prSet/>
      <dgm:spPr/>
      <dgm:t>
        <a:bodyPr/>
        <a:lstStyle/>
        <a:p>
          <a:endParaRPr lang="es-PE"/>
        </a:p>
      </dgm:t>
    </dgm:pt>
    <dgm:pt modelId="{46C02AC7-F46B-42F8-B5F7-F32BDC6C6266}" type="parTrans" cxnId="{D96DDEEC-84BB-434C-AAC1-219918636F84}">
      <dgm:prSet/>
      <dgm:spPr/>
      <dgm:t>
        <a:bodyPr/>
        <a:lstStyle/>
        <a:p>
          <a:endParaRPr lang="es-PE"/>
        </a:p>
      </dgm:t>
    </dgm:pt>
    <dgm:pt modelId="{92781BE6-BFA0-482D-AD98-6916E974A25B}" type="pres">
      <dgm:prSet presAssocID="{CEEBCB32-33A5-49F2-BDFC-528C9A665A8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2145919-E595-4AA9-94D4-03877F1DE87A}" type="pres">
      <dgm:prSet presAssocID="{ACAA2E4B-4A07-46C5-A224-D715E0BAB80E}" presName="node" presStyleLbl="node1" presStyleIdx="0" presStyleCnt="4" custLinFactY="19944" custLinFactNeighborX="2954" custLinFactNeighborY="10000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FBB3889-1616-4AC5-A4E1-2622858E7F93}" type="pres">
      <dgm:prSet presAssocID="{155DB1FD-52FC-4D1D-9FFD-B57896CFA2BD}" presName="sibTrans" presStyleCnt="0"/>
      <dgm:spPr/>
    </dgm:pt>
    <dgm:pt modelId="{8544E9B0-64DC-4B11-9B71-756E0F210AE2}" type="pres">
      <dgm:prSet presAssocID="{7A6A0F60-86C7-4026-BC7D-5E91BC43110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0088EC3-3821-419D-92F0-FB432EEB9159}" type="pres">
      <dgm:prSet presAssocID="{9846958A-CE07-48D0-9E8A-FD5DDCDD265D}" presName="sibTrans" presStyleCnt="0"/>
      <dgm:spPr/>
    </dgm:pt>
    <dgm:pt modelId="{43EC4D73-7C85-489B-A804-59152DC1671D}" type="pres">
      <dgm:prSet presAssocID="{BF41F7F9-EC3C-4AE3-A78B-7C7C4B023B6C}" presName="node" presStyleLbl="node1" presStyleIdx="2" presStyleCnt="4" custLinFactY="-40532" custLinFactNeighborX="-26" custLinFactNeighborY="-10000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DAC2751-C978-4BD5-A980-E4B83F768F96}" type="pres">
      <dgm:prSet presAssocID="{BA05D536-5089-4511-836D-82EC70D07330}" presName="sibTrans" presStyleCnt="0"/>
      <dgm:spPr/>
    </dgm:pt>
    <dgm:pt modelId="{4307B100-BA2B-4548-96CF-7571E5D8BF13}" type="pres">
      <dgm:prSet presAssocID="{380080DF-15BB-4BED-891C-4B0FCF2314C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DF3CB55-82D8-4CFB-B92F-ED1A67386C5A}" type="presOf" srcId="{CEEBCB32-33A5-49F2-BDFC-528C9A665A84}" destId="{92781BE6-BFA0-482D-AD98-6916E974A25B}" srcOrd="0" destOrd="0" presId="urn:microsoft.com/office/officeart/2005/8/layout/default"/>
    <dgm:cxn modelId="{26AF60E6-8951-4ED3-8996-3487D513F5BF}" type="presOf" srcId="{BF41F7F9-EC3C-4AE3-A78B-7C7C4B023B6C}" destId="{43EC4D73-7C85-489B-A804-59152DC1671D}" srcOrd="0" destOrd="0" presId="urn:microsoft.com/office/officeart/2005/8/layout/default"/>
    <dgm:cxn modelId="{F1A75716-6BBC-448C-B391-89503B10C495}" srcId="{CEEBCB32-33A5-49F2-BDFC-528C9A665A84}" destId="{380080DF-15BB-4BED-891C-4B0FCF2314CC}" srcOrd="3" destOrd="0" parTransId="{57748463-228B-4E91-B04A-D0253E2BBD82}" sibTransId="{D7EA271F-29A4-490D-8680-8C5E4F92B4A5}"/>
    <dgm:cxn modelId="{9760A732-6D41-4D73-AABD-EF0E191648BB}" srcId="{CEEBCB32-33A5-49F2-BDFC-528C9A665A84}" destId="{7A6A0F60-86C7-4026-BC7D-5E91BC431106}" srcOrd="1" destOrd="0" parTransId="{505DDC0D-EF5F-45E3-8284-82DE0D189162}" sibTransId="{9846958A-CE07-48D0-9E8A-FD5DDCDD265D}"/>
    <dgm:cxn modelId="{794BDCDD-619F-417D-9CED-D93BF9CEEFDC}" type="presOf" srcId="{380080DF-15BB-4BED-891C-4B0FCF2314CC}" destId="{4307B100-BA2B-4548-96CF-7571E5D8BF13}" srcOrd="0" destOrd="0" presId="urn:microsoft.com/office/officeart/2005/8/layout/default"/>
    <dgm:cxn modelId="{3248BFD4-017E-434F-9472-38104575E507}" srcId="{CEEBCB32-33A5-49F2-BDFC-528C9A665A84}" destId="{BF41F7F9-EC3C-4AE3-A78B-7C7C4B023B6C}" srcOrd="2" destOrd="0" parTransId="{E4158B00-352D-4F40-BFA7-3239AB858BAA}" sibTransId="{BA05D536-5089-4511-836D-82EC70D07330}"/>
    <dgm:cxn modelId="{D07BDD00-DE25-4181-AC9B-D89B0A1BA725}" type="presOf" srcId="{ACAA2E4B-4A07-46C5-A224-D715E0BAB80E}" destId="{32145919-E595-4AA9-94D4-03877F1DE87A}" srcOrd="0" destOrd="0" presId="urn:microsoft.com/office/officeart/2005/8/layout/default"/>
    <dgm:cxn modelId="{388EE945-8746-4407-A16E-0A95D1F4C1AA}" type="presOf" srcId="{7A6A0F60-86C7-4026-BC7D-5E91BC431106}" destId="{8544E9B0-64DC-4B11-9B71-756E0F210AE2}" srcOrd="0" destOrd="0" presId="urn:microsoft.com/office/officeart/2005/8/layout/default"/>
    <dgm:cxn modelId="{D96DDEEC-84BB-434C-AAC1-219918636F84}" srcId="{CEEBCB32-33A5-49F2-BDFC-528C9A665A84}" destId="{ACAA2E4B-4A07-46C5-A224-D715E0BAB80E}" srcOrd="0" destOrd="0" parTransId="{46C02AC7-F46B-42F8-B5F7-F32BDC6C6266}" sibTransId="{155DB1FD-52FC-4D1D-9FFD-B57896CFA2BD}"/>
    <dgm:cxn modelId="{D6097B6F-4A6A-41F9-9513-B5B4DC4B4929}" type="presParOf" srcId="{92781BE6-BFA0-482D-AD98-6916E974A25B}" destId="{32145919-E595-4AA9-94D4-03877F1DE87A}" srcOrd="0" destOrd="0" presId="urn:microsoft.com/office/officeart/2005/8/layout/default"/>
    <dgm:cxn modelId="{BCD0587C-9030-4464-BAA0-9F319F0D4145}" type="presParOf" srcId="{92781BE6-BFA0-482D-AD98-6916E974A25B}" destId="{EFBB3889-1616-4AC5-A4E1-2622858E7F93}" srcOrd="1" destOrd="0" presId="urn:microsoft.com/office/officeart/2005/8/layout/default"/>
    <dgm:cxn modelId="{9BEF543C-51BA-4CD6-BB79-D624062DC343}" type="presParOf" srcId="{92781BE6-BFA0-482D-AD98-6916E974A25B}" destId="{8544E9B0-64DC-4B11-9B71-756E0F210AE2}" srcOrd="2" destOrd="0" presId="urn:microsoft.com/office/officeart/2005/8/layout/default"/>
    <dgm:cxn modelId="{BE66F31A-89B0-4990-8C14-C35CFC8BA989}" type="presParOf" srcId="{92781BE6-BFA0-482D-AD98-6916E974A25B}" destId="{10088EC3-3821-419D-92F0-FB432EEB9159}" srcOrd="3" destOrd="0" presId="urn:microsoft.com/office/officeart/2005/8/layout/default"/>
    <dgm:cxn modelId="{6C65F785-96C9-4D95-875F-130F08A130DC}" type="presParOf" srcId="{92781BE6-BFA0-482D-AD98-6916E974A25B}" destId="{43EC4D73-7C85-489B-A804-59152DC1671D}" srcOrd="4" destOrd="0" presId="urn:microsoft.com/office/officeart/2005/8/layout/default"/>
    <dgm:cxn modelId="{7312A6DF-C213-451E-8626-5403B01E38E2}" type="presParOf" srcId="{92781BE6-BFA0-482D-AD98-6916E974A25B}" destId="{8DAC2751-C978-4BD5-A980-E4B83F768F96}" srcOrd="5" destOrd="0" presId="urn:microsoft.com/office/officeart/2005/8/layout/default"/>
    <dgm:cxn modelId="{0FEDFBD0-0159-46A4-9833-20328D8156B1}" type="presParOf" srcId="{92781BE6-BFA0-482D-AD98-6916E974A25B}" destId="{4307B100-BA2B-4548-96CF-7571E5D8BF1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45919-E595-4AA9-94D4-03877F1DE87A}">
      <dsp:nvSpPr>
        <dsp:cNvPr id="0" name=""/>
        <dsp:cNvSpPr/>
      </dsp:nvSpPr>
      <dsp:spPr>
        <a:xfrm>
          <a:off x="115298" y="2978900"/>
          <a:ext cx="3869531" cy="2321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400" kern="1200" dirty="0" smtClean="0"/>
            <a:t>AUMENTO DE LA </a:t>
          </a:r>
          <a:r>
            <a:rPr lang="es-PE" sz="3400" kern="1200" dirty="0" smtClean="0"/>
            <a:t>PRODUCTIVIDAD </a:t>
          </a:r>
          <a:r>
            <a:rPr lang="es-PE" sz="3400" kern="1200" dirty="0" smtClean="0"/>
            <a:t>CON BAJO COSTOS</a:t>
          </a:r>
          <a:endParaRPr lang="es-PE" sz="3400" kern="1200" dirty="0"/>
        </a:p>
      </dsp:txBody>
      <dsp:txXfrm>
        <a:off x="115298" y="2978900"/>
        <a:ext cx="3869531" cy="2321718"/>
      </dsp:txXfrm>
    </dsp:sp>
    <dsp:sp modelId="{8544E9B0-64DC-4B11-9B71-756E0F210AE2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solidFill>
          <a:schemeClr val="accent3">
            <a:hueOff val="-477801"/>
            <a:satOff val="393"/>
            <a:lumOff val="-32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400" kern="1200" dirty="0" smtClean="0"/>
            <a:t>USUARIOS PERMANENTES</a:t>
          </a:r>
          <a:endParaRPr lang="es-PE" sz="3400" kern="1200" dirty="0"/>
        </a:p>
      </dsp:txBody>
      <dsp:txXfrm>
        <a:off x="4257476" y="194138"/>
        <a:ext cx="3869531" cy="2321718"/>
      </dsp:txXfrm>
    </dsp:sp>
    <dsp:sp modelId="{43EC4D73-7C85-489B-A804-59152DC1671D}">
      <dsp:nvSpPr>
        <dsp:cNvPr id="0" name=""/>
        <dsp:cNvSpPr/>
      </dsp:nvSpPr>
      <dsp:spPr>
        <a:xfrm>
          <a:off x="0" y="0"/>
          <a:ext cx="3869531" cy="2321718"/>
        </a:xfrm>
        <a:prstGeom prst="rect">
          <a:avLst/>
        </a:prstGeom>
        <a:solidFill>
          <a:schemeClr val="accent3">
            <a:hueOff val="-955602"/>
            <a:satOff val="787"/>
            <a:lumOff val="-65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400" kern="1200" dirty="0" smtClean="0"/>
            <a:t>IMPLEMENTO UN GIMNASIO </a:t>
          </a:r>
          <a:r>
            <a:rPr lang="es-PE" sz="3400" kern="1200" dirty="0" smtClean="0"/>
            <a:t>ESTUDIANTIL</a:t>
          </a:r>
          <a:endParaRPr lang="es-PE" sz="3400" kern="1200" dirty="0"/>
        </a:p>
      </dsp:txBody>
      <dsp:txXfrm>
        <a:off x="0" y="0"/>
        <a:ext cx="3869531" cy="2321718"/>
      </dsp:txXfrm>
    </dsp:sp>
    <dsp:sp modelId="{4307B100-BA2B-4548-96CF-7571E5D8BF13}">
      <dsp:nvSpPr>
        <dsp:cNvPr id="0" name=""/>
        <dsp:cNvSpPr/>
      </dsp:nvSpPr>
      <dsp:spPr>
        <a:xfrm>
          <a:off x="4257476" y="2902810"/>
          <a:ext cx="3869531" cy="2321718"/>
        </a:xfrm>
        <a:prstGeom prst="rect">
          <a:avLst/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400" kern="1200" dirty="0" smtClean="0"/>
            <a:t>SOPORTE DE AYUDA AL USUARIO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400" b="1" kern="1200" dirty="0" smtClean="0"/>
            <a:t>¿Por qué el proyecto? </a:t>
          </a:r>
          <a:endParaRPr lang="es-PE" sz="3400" kern="1200" dirty="0"/>
        </a:p>
      </dsp:txBody>
      <dsp:txXfrm>
        <a:off x="4257476" y="2902810"/>
        <a:ext cx="3869531" cy="232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0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138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24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473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89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97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3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1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3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2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1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8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4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guille.info/net/adonet/" TargetMode="External"/><Relationship Id="rId2" Type="http://schemas.openxmlformats.org/officeDocument/2006/relationships/hyperlink" Target="http://msdn.microsoft.com/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4187" y="759183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s-PE" sz="8800" b="1" dirty="0" smtClean="0"/>
              <a:t/>
            </a:r>
            <a:br>
              <a:rPr lang="es-PE" sz="8800" b="1" dirty="0" smtClean="0"/>
            </a:br>
            <a:r>
              <a:rPr lang="es-PE" sz="8800" b="1" dirty="0"/>
              <a:t/>
            </a:r>
            <a:br>
              <a:rPr lang="es-PE" sz="8800" b="1" dirty="0"/>
            </a:br>
            <a:r>
              <a:rPr lang="es-PE" sz="4900" b="1" dirty="0" smtClean="0"/>
              <a:t>PROYECTO CASO DE USO</a:t>
            </a:r>
            <a:r>
              <a:rPr lang="es-PE" sz="8800" b="1" dirty="0" smtClean="0"/>
              <a:t/>
            </a:r>
            <a:br>
              <a:rPr lang="es-PE" sz="8800" b="1" dirty="0" smtClean="0"/>
            </a:br>
            <a:endParaRPr lang="es-PE" sz="8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24187" y="2704553"/>
            <a:ext cx="7766936" cy="1096899"/>
          </a:xfrm>
        </p:spPr>
        <p:txBody>
          <a:bodyPr>
            <a:normAutofit fontScale="70000" lnSpcReduction="20000"/>
          </a:bodyPr>
          <a:lstStyle/>
          <a:p>
            <a:r>
              <a:rPr lang="es-PE" sz="4800" b="1" dirty="0" smtClean="0">
                <a:solidFill>
                  <a:schemeClr val="tx1"/>
                </a:solidFill>
              </a:rPr>
              <a:t>CURSO ANALISIS Y OBJETO</a:t>
            </a:r>
          </a:p>
          <a:p>
            <a:r>
              <a:rPr lang="es-PE" sz="4800" b="1" dirty="0" smtClean="0">
                <a:solidFill>
                  <a:schemeClr val="tx1"/>
                </a:solidFill>
              </a:rPr>
              <a:t>AUTOR</a:t>
            </a:r>
            <a:r>
              <a:rPr lang="es-PE" sz="4800" b="1" dirty="0" smtClean="0">
                <a:solidFill>
                  <a:schemeClr val="tx1"/>
                </a:solidFill>
              </a:rPr>
              <a:t>: CARLOS BARREDA</a:t>
            </a:r>
            <a:endParaRPr lang="es-PE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IMPLEMENTAR AUTOMATIZACION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16999" y="4235287"/>
            <a:ext cx="8793942" cy="15994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REGISTRO DEL COLEGIO JUAN ESPINOZA MEDRANO EN EL CURSO DE EDUCACION FISICA</a:t>
            </a:r>
            <a:endParaRPr lang="es-PE" sz="3200" b="1" dirty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021" y="437725"/>
            <a:ext cx="4481368" cy="339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7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047359280"/>
              </p:ext>
            </p:extLst>
          </p:nvPr>
        </p:nvGraphicFramePr>
        <p:xfrm>
          <a:off x="1049020" y="6739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6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JUAN ESPINOZA MEDRANO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5185502" y="2705478"/>
            <a:ext cx="5100034" cy="909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PIONERA EN EDUCACION DEPORTIVA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72" y="1930401"/>
            <a:ext cx="4312227" cy="45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81395"/>
              </p:ext>
            </p:extLst>
          </p:nvPr>
        </p:nvGraphicFramePr>
        <p:xfrm>
          <a:off x="1132610" y="405246"/>
          <a:ext cx="6722918" cy="24106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2318"/>
                <a:gridCol w="1868209"/>
                <a:gridCol w="4152391"/>
              </a:tblGrid>
              <a:tr h="304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Código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Nombre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Descripción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972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900">
                          <a:effectLst/>
                        </a:rPr>
                        <a:t>AN01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900">
                          <a:effectLst/>
                        </a:rPr>
                        <a:t>Cliente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Es el individuo que consume los productos y servicios que ofrece el </a:t>
                      </a:r>
                      <a:r>
                        <a:rPr lang="es-ES" sz="1000" dirty="0" smtClean="0">
                          <a:effectLst/>
                        </a:rPr>
                        <a:t>colegio, </a:t>
                      </a:r>
                      <a:r>
                        <a:rPr lang="es-ES" sz="1000" dirty="0">
                          <a:effectLst/>
                        </a:rPr>
                        <a:t>por un determinado tiempo, según lo establezca la matricula. 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088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900">
                          <a:effectLst/>
                        </a:rPr>
                        <a:t>AN02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900">
                          <a:effectLst/>
                        </a:rPr>
                        <a:t>Gerente De Administración Y Finanzas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Responsable de la elaboración, ejecución y coordinación presupuestaria. Inicia el proceso de la compra de suplementos nutricionales y equipos para comercializarlo a los clientes del </a:t>
                      </a:r>
                      <a:r>
                        <a:rPr lang="es-ES" sz="1000" dirty="0" smtClean="0">
                          <a:effectLst/>
                        </a:rPr>
                        <a:t>proyecto gimnasio estudiantil </a:t>
                      </a:r>
                      <a:r>
                        <a:rPr lang="es-ES" sz="1000" dirty="0">
                          <a:effectLst/>
                        </a:rPr>
                        <a:t>.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7" name="Imagen 6" descr="C:\Users\ASSI\Pictures\Uplay\Nueva carpeta\0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27" y="3065780"/>
            <a:ext cx="5600700" cy="3792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3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78" y="979343"/>
            <a:ext cx="866711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:\Users\ASSI\Pictures\Uplay\Nueva carpeta\0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60" y="404037"/>
            <a:ext cx="8704189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23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CONCLUSIONES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dirty="0" smtClean="0"/>
              <a:t>Juan </a:t>
            </a:r>
            <a:r>
              <a:rPr lang="es-PE" dirty="0"/>
              <a:t>E</a:t>
            </a:r>
            <a:r>
              <a:rPr lang="es-PE" dirty="0" smtClean="0"/>
              <a:t>spinoza </a:t>
            </a:r>
            <a:r>
              <a:rPr lang="es-PE" dirty="0"/>
              <a:t>M</a:t>
            </a:r>
            <a:r>
              <a:rPr lang="es-PE" dirty="0" smtClean="0"/>
              <a:t>edrano, pionera en educación superior.</a:t>
            </a:r>
          </a:p>
          <a:p>
            <a:pPr marL="0" indent="0">
              <a:buNone/>
            </a:pPr>
            <a:r>
              <a:rPr lang="es-PE" b="1" dirty="0" smtClean="0"/>
              <a:t> </a:t>
            </a:r>
            <a:endParaRPr lang="es-PE" dirty="0"/>
          </a:p>
          <a:p>
            <a:pPr lvl="0"/>
            <a:r>
              <a:rPr lang="es-PE" i="1" dirty="0" smtClean="0"/>
              <a:t>Ganadora en concursos de matemática, letras y deportes, con buena tecnología llevar como objetivo ser la numero 1 en líder de la educación.</a:t>
            </a:r>
            <a:br>
              <a:rPr lang="es-PE" i="1" dirty="0" smtClean="0"/>
            </a:br>
            <a:endParaRPr lang="es-PE" dirty="0" smtClean="0"/>
          </a:p>
          <a:p>
            <a:pPr lvl="0"/>
            <a:r>
              <a:rPr lang="es-PE" dirty="0" smtClean="0"/>
              <a:t>Buena atención al cliente, seguir produciendo, seguir ejerciendo, logrando el futuro del mañana del buen alumno.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710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REFERENCIAS BIBLIOGRÁFICAS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1320">
              <a:lnSpc>
                <a:spcPct val="107000"/>
              </a:lnSpc>
              <a:spcBef>
                <a:spcPts val="75"/>
              </a:spcBef>
              <a:tabLst>
                <a:tab pos="622300" algn="l"/>
              </a:tabLst>
            </a:pPr>
            <a:r>
              <a:rPr lang="es-PE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Microsoft </a:t>
            </a:r>
            <a:r>
              <a:rPr lang="es-PE" sz="2000" spc="5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MS</a:t>
            </a:r>
            <a:r>
              <a:rPr lang="es-PE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DN (ADO.NET):</a:t>
            </a:r>
            <a:endParaRPr lang="es-P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Bef>
                <a:spcPts val="70"/>
              </a:spcBef>
            </a:pPr>
            <a:r>
              <a:rPr lang="es-P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P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9920">
              <a:lnSpc>
                <a:spcPts val="1320"/>
              </a:lnSpc>
            </a:pPr>
            <a:r>
              <a:rPr lang="es-PE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</a:t>
            </a:r>
            <a:r>
              <a:rPr lang="es-PE" u="sng" spc="5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p</a:t>
            </a:r>
            <a:r>
              <a:rPr lang="es-PE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://msdn</a:t>
            </a:r>
            <a:r>
              <a:rPr lang="es-PE" u="sng" spc="5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.</a:t>
            </a:r>
            <a:r>
              <a:rPr lang="es-PE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microsoft.c</a:t>
            </a:r>
            <a:r>
              <a:rPr lang="es-PE" u="sng" spc="5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o</a:t>
            </a:r>
            <a:r>
              <a:rPr lang="es-PE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m/e</a:t>
            </a:r>
            <a:r>
              <a:rPr lang="es-PE" u="sng" spc="1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s-PE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‐es/</a:t>
            </a:r>
            <a:r>
              <a:rPr lang="es-PE" u="sng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library</a:t>
            </a:r>
            <a:r>
              <a:rPr lang="es-PE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/e80y5yhx.aspx</a:t>
            </a:r>
            <a:endParaRPr lang="es-P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85"/>
              </a:spcBef>
            </a:pPr>
            <a:r>
              <a:rPr lang="es-PE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P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1320">
              <a:lnSpc>
                <a:spcPct val="107000"/>
              </a:lnSpc>
              <a:spcBef>
                <a:spcPts val="75"/>
              </a:spcBef>
              <a:tabLst>
                <a:tab pos="622300" algn="l"/>
              </a:tabLst>
            </a:pPr>
            <a:r>
              <a:rPr lang="es-PE" sz="2000" dirty="0">
                <a:solidFill>
                  <a:srgbClr val="000000"/>
                </a:solidFill>
                <a:latin typeface="Symbol" panose="05050102010706020507" pitchFamily="18" charset="2"/>
                <a:ea typeface="Times New Roman" panose="02020603050405020304" pitchFamily="18" charset="0"/>
                <a:cs typeface="Symbol" panose="05050102010706020507" pitchFamily="18" charset="2"/>
              </a:rPr>
              <a:t>·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PE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Microsoft </a:t>
            </a:r>
            <a:r>
              <a:rPr lang="es-PE" sz="2000" spc="5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MS</a:t>
            </a:r>
            <a:r>
              <a:rPr lang="es-PE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DN (ADO.NET</a:t>
            </a:r>
            <a:r>
              <a:rPr lang="es-PE" sz="2000" spc="-5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PE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Entity</a:t>
            </a:r>
            <a:r>
              <a:rPr lang="es-PE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Framework):</a:t>
            </a:r>
            <a:endParaRPr lang="es-P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Bef>
                <a:spcPts val="70"/>
              </a:spcBef>
            </a:pPr>
            <a:r>
              <a:rPr lang="es-P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P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9920">
              <a:lnSpc>
                <a:spcPts val="1445"/>
              </a:lnSpc>
            </a:pPr>
            <a:r>
              <a:rPr lang="es-PE" sz="2000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http://msdn.microsoft.</a:t>
            </a:r>
            <a:r>
              <a:rPr lang="es-PE" sz="2000" u="sng" spc="5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c</a:t>
            </a:r>
            <a:r>
              <a:rPr lang="es-PE" sz="2000" u="sng" spc="-5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o</a:t>
            </a:r>
            <a:r>
              <a:rPr lang="es-PE" sz="2000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m/es</a:t>
            </a:r>
            <a:r>
              <a:rPr lang="es-PE" sz="2000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‐es/</a:t>
            </a:r>
            <a:r>
              <a:rPr lang="es-PE" sz="2000" u="sng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library</a:t>
            </a:r>
            <a:r>
              <a:rPr lang="es-PE" sz="2000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/bb399572.aspx</a:t>
            </a:r>
            <a:endParaRPr lang="es-P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Bef>
                <a:spcPts val="5"/>
              </a:spcBef>
            </a:pPr>
            <a:r>
              <a:rPr lang="es-P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P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1320">
              <a:lnSpc>
                <a:spcPct val="107000"/>
              </a:lnSpc>
              <a:spcBef>
                <a:spcPts val="75"/>
              </a:spcBef>
              <a:tabLst>
                <a:tab pos="622300" algn="l"/>
              </a:tabLst>
            </a:pPr>
            <a:r>
              <a:rPr lang="es-PE" sz="2000" dirty="0">
                <a:solidFill>
                  <a:srgbClr val="000000"/>
                </a:solidFill>
                <a:latin typeface="Symbol" panose="05050102010706020507" pitchFamily="18" charset="2"/>
                <a:ea typeface="Times New Roman" panose="02020603050405020304" pitchFamily="18" charset="0"/>
                <a:cs typeface="Symbol" panose="05050102010706020507" pitchFamily="18" charset="2"/>
              </a:rPr>
              <a:t>·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PE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Web </a:t>
            </a:r>
            <a:r>
              <a:rPr lang="es-PE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ElGuille</a:t>
            </a:r>
            <a:r>
              <a:rPr lang="es-PE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(Microsoft ADO.NET):</a:t>
            </a:r>
            <a:endParaRPr lang="es-P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Bef>
                <a:spcPts val="70"/>
              </a:spcBef>
            </a:pPr>
            <a:r>
              <a:rPr lang="es-P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P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9920">
              <a:lnSpc>
                <a:spcPts val="1320"/>
              </a:lnSpc>
            </a:pPr>
            <a:r>
              <a:rPr lang="es-PE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http://www.elguille.info/net/adonet/</a:t>
            </a:r>
            <a:endParaRPr lang="es-P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80"/>
              </a:spcBef>
            </a:pPr>
            <a:r>
              <a:rPr lang="es-PE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P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1320">
              <a:lnSpc>
                <a:spcPct val="107000"/>
              </a:lnSpc>
              <a:spcBef>
                <a:spcPts val="75"/>
              </a:spcBef>
              <a:tabLst>
                <a:tab pos="622300" algn="l"/>
              </a:tabLst>
            </a:pPr>
            <a:r>
              <a:rPr lang="es-PE" sz="2000" dirty="0">
                <a:solidFill>
                  <a:srgbClr val="000000"/>
                </a:solidFill>
                <a:latin typeface="Symbol" panose="05050102010706020507" pitchFamily="18" charset="2"/>
                <a:ea typeface="Times New Roman" panose="02020603050405020304" pitchFamily="18" charset="0"/>
                <a:cs typeface="Symbol" panose="05050102010706020507" pitchFamily="18" charset="2"/>
              </a:rPr>
              <a:t>·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PE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Microsoft </a:t>
            </a:r>
            <a:r>
              <a:rPr lang="es-PE" sz="2000" spc="5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MS</a:t>
            </a:r>
            <a:r>
              <a:rPr lang="es-PE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DN (SQL Server 2012):</a:t>
            </a:r>
            <a:endParaRPr lang="es-P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Bef>
                <a:spcPts val="70"/>
              </a:spcBef>
            </a:pPr>
            <a:r>
              <a:rPr lang="es-P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P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9920">
              <a:lnSpc>
                <a:spcPct val="107000"/>
              </a:lnSpc>
            </a:pPr>
            <a:r>
              <a:rPr lang="es-PE" sz="2000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http://msdn.microsoft.</a:t>
            </a:r>
            <a:r>
              <a:rPr lang="es-PE" sz="2000" u="sng" spc="5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c</a:t>
            </a:r>
            <a:r>
              <a:rPr lang="es-PE" sz="2000" u="sng" spc="-5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o</a:t>
            </a:r>
            <a:r>
              <a:rPr lang="es-PE" sz="2000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m/es</a:t>
            </a:r>
            <a:r>
              <a:rPr lang="es-PE" sz="2000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‐es/</a:t>
            </a:r>
            <a:r>
              <a:rPr lang="es-PE" sz="2000" u="sng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library</a:t>
            </a:r>
            <a:r>
              <a:rPr lang="es-PE" sz="2000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/ms130214.aspx</a:t>
            </a:r>
            <a:endParaRPr lang="es-P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2014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137</Words>
  <Application>Microsoft Office PowerPoint</Application>
  <PresentationFormat>Panorámica</PresentationFormat>
  <Paragraphs>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Trebuchet MS</vt:lpstr>
      <vt:lpstr>Wingdings 3</vt:lpstr>
      <vt:lpstr>Faceta</vt:lpstr>
      <vt:lpstr>  PROYECTO CASO DE USO </vt:lpstr>
      <vt:lpstr>IMPLEMENTAR AUTOMATIZACION</vt:lpstr>
      <vt:lpstr>Presentación de PowerPoint</vt:lpstr>
      <vt:lpstr>JUAN ESPINOZA MEDRANO</vt:lpstr>
      <vt:lpstr>Presentación de PowerPoint</vt:lpstr>
      <vt:lpstr>Presentación de PowerPoint</vt:lpstr>
      <vt:lpstr>Presentación de PowerPoint</vt:lpstr>
      <vt:lpstr>CONCLUSIONES</vt:lpstr>
      <vt:lpstr>REFERENCIAS BIBLIOGRÁFICAS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PHALCON</dc:title>
  <dc:creator>Yojani</dc:creator>
  <cp:lastModifiedBy>ALUMNO</cp:lastModifiedBy>
  <cp:revision>18</cp:revision>
  <dcterms:created xsi:type="dcterms:W3CDTF">2017-02-18T19:43:19Z</dcterms:created>
  <dcterms:modified xsi:type="dcterms:W3CDTF">2017-10-25T01:34:39Z</dcterms:modified>
</cp:coreProperties>
</file>