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FA63B0-B180-4122-9550-E895F03B1554}">
  <a:tblStyle styleId="{F1FA63B0-B180-4122-9550-E895F03B15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Shape 6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6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1428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4" y="-221063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-260350" lvl="0" marL="0" marR="0" rtl="0" algn="r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Sistema de Gestión de Matrícula y Pago 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6985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Luis Flores</a:t>
            </a: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Aníbal Zavala</a:t>
            </a:r>
            <a:b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Joselyn Jorge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Ingresar </a:t>
            </a:r>
            <a:r>
              <a:rPr lang="en"/>
              <a:t>al Sistema 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75" y="2100100"/>
            <a:ext cx="55911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Documentación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75" y="2060625"/>
            <a:ext cx="5581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de Requerimiento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00" y="2380300"/>
            <a:ext cx="29527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Arquitectura de la aplicación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13" y="2248775"/>
            <a:ext cx="5743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y Diseño del Servicio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75" y="2406625"/>
            <a:ext cx="4581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Diagrama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Secuencia: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50" y="1368875"/>
            <a:ext cx="6141637" cy="35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Base 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Datos</a:t>
            </a:r>
            <a:r>
              <a:rPr b="1" lang="en"/>
              <a:t>: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900" y="1933050"/>
            <a:ext cx="56102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Formulario</a:t>
            </a:r>
            <a:r>
              <a:rPr b="1" lang="en"/>
              <a:t>: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550" y="1846425"/>
            <a:ext cx="3851518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Programar año Escolar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32325" y="1065495"/>
            <a:ext cx="6447600" cy="1228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 realizara la programación del año escolar y apertura de los grados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125" y="1864503"/>
            <a:ext cx="3863850" cy="1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81875" y="3153100"/>
            <a:ext cx="7214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Requerimiento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lvl="0" marL="274320" rtl="0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 año escolar</a:t>
            </a:r>
          </a:p>
          <a:p>
            <a:pPr lvl="0" marL="27432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 programación escolar</a:t>
            </a:r>
          </a:p>
          <a:p>
            <a:pPr lvl="0" marL="27432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nivel, sección, grado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3175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 la programacion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Programar año Escolar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38719" l="27382" r="27100" t="25182"/>
          <a:stretch/>
        </p:blipFill>
        <p:spPr>
          <a:xfrm>
            <a:off x="2017975" y="1643425"/>
            <a:ext cx="6302950" cy="31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Requerimiento: Colegio “El alma del saber”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5555"/>
              <a:buFont typeface="Noto Sans Symbols"/>
              <a:buChar char="▶"/>
            </a:pPr>
            <a:r>
              <a:rPr lang="en" sz="1800">
                <a:solidFill>
                  <a:srgbClr val="000000"/>
                </a:solidFill>
              </a:rPr>
              <a:t>Una aplicación web para gestionar la parte económica correspondiente a matrículas y mensualidades de los estudiantes, la gestión debe hacerse desde el ingreso del estudiante, su matrícula, hasta el control de pagos mes a 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Programar año Escolar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508000" y="1620450"/>
            <a:ext cx="20145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5728" l="5546" r="4991" t="5461"/>
          <a:stretch/>
        </p:blipFill>
        <p:spPr>
          <a:xfrm>
            <a:off x="2699050" y="1072050"/>
            <a:ext cx="4341948" cy="4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Programar año Escolar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736675" y="11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{F1FA63B0-B180-4122-9550-E895F03B1554}</a:tableStyleId>
              </a:tblPr>
              <a:tblGrid>
                <a:gridCol w="1098325"/>
                <a:gridCol w="6131200"/>
              </a:tblGrid>
              <a:tr h="17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Service: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Donde se tendrá el o los servicios necesarios para solucionar el requerimiento.</a:t>
                      </a:r>
                    </a:p>
                  </a:txBody>
                  <a:tcPr marT="9525" marB="9525" marR="9525" marL="9525"/>
                </a:tc>
              </a:tr>
              <a:tr h="216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View: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capa view es la interfaz de la aplicación con el usuario, sirve para mostrar datos al usuario y para solicitar datos al usuario.</a:t>
                      </a:r>
                    </a:p>
                  </a:txBody>
                  <a:tcPr marT="9525" marB="9525" marR="9525" marL="9525"/>
                </a:tc>
              </a:tr>
              <a:tr h="33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Controller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 capa es la responsable de gestionar las peticiones del usuario. Responde enviando a la vista los datos solicitados.</a:t>
                      </a: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39350" l="29951" r="29951" t="46068"/>
          <a:stretch/>
        </p:blipFill>
        <p:spPr>
          <a:xfrm>
            <a:off x="4781150" y="3828900"/>
            <a:ext cx="42481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557050" y="2814675"/>
            <a:ext cx="487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b="1" lang="en" sz="1600"/>
              <a:t>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Análisis y Diseño del Servicio: 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Clase que encapsulará todos los datos se llamará PagoIngresoModel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 continuación, se tiene el diseño del servicio: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24740" l="25232" r="31701" t="61282"/>
          <a:stretch/>
        </p:blipFill>
        <p:spPr>
          <a:xfrm>
            <a:off x="736675" y="2648600"/>
            <a:ext cx="4878899" cy="98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Secuencias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98" y="1264788"/>
            <a:ext cx="5206475" cy="33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de uso Pagar Ingreso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81875" y="1230495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 este caso de uso se trata de registrar el pago de ingreso de un nuevo estudiante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78" y="1834451"/>
            <a:ext cx="6111100" cy="1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32800" y="3581925"/>
            <a:ext cx="67980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requisitos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lvl="0" marL="274320" rtl="0">
              <a:lnSpc>
                <a:spcPct val="107916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 de del código del alumno</a:t>
            </a:r>
          </a:p>
          <a:p>
            <a:pPr lvl="0" marL="27432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 de los datos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29845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Noto Sans Symbols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comprobante de pago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508000" y="457200"/>
            <a:ext cx="6447600" cy="5133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Pagar Ingreso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23821" l="27903" r="27285" t="33570"/>
          <a:stretch/>
        </p:blipFill>
        <p:spPr>
          <a:xfrm>
            <a:off x="2169700" y="1229425"/>
            <a:ext cx="6362026" cy="3780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521625" y="1831775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Documentación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Del caso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508000" y="457200"/>
            <a:ext cx="6447600" cy="658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de uso pagar Ingreso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Actividades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50" y="1168775"/>
            <a:ext cx="3887807" cy="3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pagar Ingreso</a:t>
            </a:r>
          </a:p>
        </p:txBody>
      </p:sp>
      <p:graphicFrame>
        <p:nvGraphicFramePr>
          <p:cNvPr id="358" name="Shape 358"/>
          <p:cNvGraphicFramePr/>
          <p:nvPr/>
        </p:nvGraphicFramePr>
        <p:xfrm>
          <a:off x="875400" y="121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{F1FA63B0-B180-4122-9550-E895F03B1554}</a:tableStyleId>
              </a:tblPr>
              <a:tblGrid>
                <a:gridCol w="994850"/>
                <a:gridCol w="5553600"/>
              </a:tblGrid>
              <a:tr h="236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Service: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Donde se tendrá el o los servicios necesarios para solucionar el requerimiento.</a:t>
                      </a:r>
                    </a:p>
                  </a:txBody>
                  <a:tcPr marT="9525" marB="9525" marR="9525" marL="9525"/>
                </a:tc>
              </a:tr>
              <a:tr h="286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View: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capa view es la interfaz de la aplicación con el usuario, sirve para mostrar datos al usuario y para solicitar datos al usuario.</a:t>
                      </a:r>
                    </a:p>
                  </a:txBody>
                  <a:tcPr marT="9525" marB="9525" marR="9525" marL="9525"/>
                </a:tc>
              </a:tr>
              <a:tr h="448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 Controller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</a:p>
                  </a:txBody>
                  <a:tcPr marT="9525" marB="9525" marR="9525" marL="95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 capa es la responsable de gestionar las peticiones del usuario. Responde enviando a la vista los datos solicitados.</a:t>
                      </a: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39350" l="29951" r="29951" t="46068"/>
          <a:stretch/>
        </p:blipFill>
        <p:spPr>
          <a:xfrm>
            <a:off x="1442225" y="3940825"/>
            <a:ext cx="42481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33643" l="25932" r="32409" t="54180"/>
          <a:stretch/>
        </p:blipFill>
        <p:spPr>
          <a:xfrm>
            <a:off x="1522513" y="2598175"/>
            <a:ext cx="4418576" cy="8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416325" y="2916750"/>
            <a:ext cx="7264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Diseño del Servicio: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que encapsulará todos los datos se llamará PagoIngresoModel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continuación, se tiene el diseño del servicio: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Caso de uso pagar Ingreso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secuencia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00" y="1197825"/>
            <a:ext cx="6312651" cy="3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0740"/>
              <a:buFont typeface="Arial"/>
              <a:buNone/>
            </a:pPr>
            <a:r>
              <a:rPr lang="en"/>
              <a:t>Base de Datos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25" y="1264060"/>
            <a:ext cx="3446077" cy="3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de datos</a:t>
            </a:r>
          </a:p>
        </p:txBody>
      </p:sp>
      <p:pic>
        <p:nvPicPr>
          <p:cNvPr descr="02-programacion.png" id="381" name="Shape 381"/>
          <p:cNvPicPr preferRelativeResize="0"/>
          <p:nvPr/>
        </p:nvPicPr>
        <p:blipFill rotWithShape="1">
          <a:blip r:embed="rId3">
            <a:alphaModFix/>
          </a:blip>
          <a:srcRect b="12265" l="6761" r="9239" t="6558"/>
          <a:stretch/>
        </p:blipFill>
        <p:spPr>
          <a:xfrm>
            <a:off x="3140475" y="1447800"/>
            <a:ext cx="4912401" cy="3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Negocio &gt; Actores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25" y="1284475"/>
            <a:ext cx="4070511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Registrar Matrícula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50" y="1968800"/>
            <a:ext cx="56102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Registrar Matrícula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Documentación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313" y="1990350"/>
            <a:ext cx="4627770" cy="29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  <a:r>
              <a:rPr lang="en"/>
              <a:t> 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de Requerimiento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100" y="1846425"/>
            <a:ext cx="5119485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  <a:r>
              <a:rPr lang="en"/>
              <a:t> 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Arquitectura de la aplicación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75" y="2250125"/>
            <a:ext cx="7715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y Diseño del Servicio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50" y="2233375"/>
            <a:ext cx="68199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  <a:r>
              <a:rPr lang="en"/>
              <a:t> 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Diagrama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Secuencia: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88" y="1591725"/>
            <a:ext cx="5294026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Base 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Datos:</a:t>
            </a:r>
          </a:p>
        </p:txBody>
      </p:sp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990350"/>
            <a:ext cx="56102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Registrar Matrícula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Formulario: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950" y="1591725"/>
            <a:ext cx="3741400" cy="31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Pago de Mensualidad</a:t>
            </a:r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75" y="1952025"/>
            <a:ext cx="56102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Documentación</a:t>
            </a:r>
          </a:p>
        </p:txBody>
      </p:sp>
      <p:pic>
        <p:nvPicPr>
          <p:cNvPr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900" y="1846425"/>
            <a:ext cx="4430751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Negocio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00" y="1350250"/>
            <a:ext cx="4400463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  <a:r>
              <a:rPr lang="en"/>
              <a:t> 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de Requerimiento</a:t>
            </a: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25" y="1908525"/>
            <a:ext cx="27051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Arquitectura de la aplicación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25" y="2421225"/>
            <a:ext cx="62865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Análisis y Diseño del Servicio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0" y="2296975"/>
            <a:ext cx="6296125" cy="18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  <a:r>
              <a:rPr lang="en"/>
              <a:t> 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Diagrama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Secuencia:</a:t>
            </a: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25" y="1663375"/>
            <a:ext cx="5473447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Base de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Datos: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00" y="1846425"/>
            <a:ext cx="4178738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</a:t>
            </a:r>
            <a:r>
              <a:rPr lang="en"/>
              <a:t>Pago de Mensualidad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32813" y="1591725"/>
            <a:ext cx="68403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Formulario:</a:t>
            </a: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475" y="1688250"/>
            <a:ext cx="3455784" cy="29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1209937" y="2232920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68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555"/>
              <a:buFont typeface="Noto Sans Symbols"/>
              <a:buNone/>
            </a:pPr>
            <a:r>
              <a:rPr b="0" i="0" lang="en" sz="7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</a:t>
            </a:r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Negocio &gt; Casos de Uso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50" y="1771200"/>
            <a:ext cx="54102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Negocio &gt; Casos de Uso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25" y="1613350"/>
            <a:ext cx="53911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Negocio &gt; </a:t>
            </a:r>
            <a:br>
              <a:rPr lang="en"/>
            </a:br>
            <a:r>
              <a:rPr lang="en"/>
              <a:t>Diagrama de Casos de Uso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6412" l="0" r="0" t="5021"/>
          <a:stretch/>
        </p:blipFill>
        <p:spPr>
          <a:xfrm>
            <a:off x="1989013" y="1447800"/>
            <a:ext cx="3485584" cy="33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05100" y="1815350"/>
            <a:ext cx="73350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1.	Ingresar al Sistema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2.	Programar año escolar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3.	Registrar pago de ingreso de estudiante.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4.	Registrar Matrícula.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5.	Registrar Pago de Mensualidad.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Modelado de Sistema &gt; </a:t>
            </a:r>
            <a:br>
              <a:rPr lang="en"/>
            </a:br>
            <a:r>
              <a:rPr lang="en"/>
              <a:t>Casos de Uso: Ingresar al Sistema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50" y="1929050"/>
            <a:ext cx="56102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