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7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A5096451-0B35-44A2-AE6E-EE2EF9F00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2946DFDD-1474-432E-9F03-B425A617D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EBE89D93-E724-4456-9A45-58C6D2A4A7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3726D29C-FA2F-42F0-BFC2-BFEBB13566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5116E624-18F6-420D-90A8-94D1A16EA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5390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7C91CD65-9BE1-4ED7-9C27-1F57EB5469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3630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D8235E3-9E84-4AAC-A9F4-D5537FD0B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4C5A2205-A392-45EA-B9A4-B7D605AB5B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4C4A1FD2-6525-49D4-9287-758BC52EB8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18403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8B0FDB2B-E797-425E-9C66-03672EE3D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00800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B25393E-813F-445E-9232-8A58D3891C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5B6ACEC3-511A-4586-B672-E72C30D7F6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9A16176F-620A-4466-B13E-9A08AAD2E1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902FCB47-6393-4262-9565-9C380F433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EDAEE47-50C0-4D3D-A539-F9D43D145E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D72E6674-4CE1-48B0-8834-5192B41549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F85A68FE-07A1-4DC3-90AA-F5B1D4931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506662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0A5C867D-17AA-4D61-9372-42E2B4CD7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89059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8020AD52-1B03-4E1D-B154-E7627B8CCF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05CC0789-C0A6-417A-9725-CBD592B473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29FDF-263A-4DF6-968C-0EB51F912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Análisis y diseño orientado a objetos</a:t>
            </a:r>
            <a:endParaRPr lang="en-U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097892-5326-461B-B2E5-0F2E40A8B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SISTEMA DE GESTION DE MATRICULA Y MENSUALIDAD DEL ESTUDIANTE</a:t>
            </a:r>
            <a:endParaRPr lang="es-PE" dirty="0"/>
          </a:p>
        </p:txBody>
      </p:sp>
      <p:pic>
        <p:nvPicPr>
          <p:cNvPr id="6" name="Picture 4" descr="Image result for ucusr cpe logo transparente">
            <a:extLst>
              <a:ext uri="{FF2B5EF4-FFF2-40B4-BE49-F238E27FC236}">
                <a16:creationId xmlns:a16="http://schemas.microsoft.com/office/drawing/2014/main" xmlns="" id="{D80D1B2B-B3B3-4118-92DC-0759DD15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29" y="2790604"/>
            <a:ext cx="1087556" cy="2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2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</a:t>
            </a:r>
            <a:r>
              <a:rPr lang="es-PE" dirty="0"/>
              <a:t>proyecto: req. Del negocio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s-PE" b="1" u="heavy" dirty="0" smtClean="0"/>
              <a:t>Requerimientos del negocio</a:t>
            </a:r>
          </a:p>
          <a:p>
            <a:pPr marL="324000" lvl="1" indent="0">
              <a:buNone/>
            </a:pPr>
            <a:endParaRPr lang="es-PE" b="1" i="1" u="heavy" dirty="0"/>
          </a:p>
          <a:p>
            <a:pPr marL="324000" lvl="1" indent="0">
              <a:buNone/>
            </a:pPr>
            <a:r>
              <a:rPr lang="es-PE" b="1" i="1" dirty="0" smtClean="0"/>
              <a:t>Control </a:t>
            </a:r>
            <a:r>
              <a:rPr lang="es-PE" b="1" i="1" dirty="0"/>
              <a:t>de mensualidades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sz="1600" dirty="0"/>
              <a:t>Se hace un control día a día de las obligaciones de pago pendientes de los 	alumnos </a:t>
            </a:r>
            <a:r>
              <a:rPr lang="es-PE" sz="1600" dirty="0" smtClean="0"/>
              <a:t>	usando </a:t>
            </a:r>
            <a:r>
              <a:rPr lang="es-PE" sz="1600" dirty="0"/>
              <a:t>la información que se encuentra en los “cuadernos de cobros” 	y que se </a:t>
            </a:r>
            <a:r>
              <a:rPr lang="es-PE" sz="1600" dirty="0" smtClean="0"/>
              <a:t>	actualizan </a:t>
            </a:r>
            <a:r>
              <a:rPr lang="es-PE" sz="1600" dirty="0"/>
              <a:t>con: Los cobros realizados en el mismo colegio y  la 	información en los </a:t>
            </a:r>
            <a:r>
              <a:rPr lang="es-PE" sz="1600" dirty="0" smtClean="0"/>
              <a:t>	documentos </a:t>
            </a:r>
            <a:r>
              <a:rPr lang="es-PE" sz="1600" dirty="0"/>
              <a:t>bancarios que demuestran los cobros de las 	obligaciones de los alumnos. </a:t>
            </a:r>
          </a:p>
          <a:p>
            <a:pPr marL="32400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169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actores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28004"/>
            <a:ext cx="2740232" cy="1698538"/>
          </a:xfrm>
        </p:spPr>
        <p:txBody>
          <a:bodyPr/>
          <a:lstStyle/>
          <a:p>
            <a:r>
              <a:rPr lang="es-PE" b="1" i="1" dirty="0"/>
              <a:t>Actores del </a:t>
            </a:r>
            <a:r>
              <a:rPr lang="es-PE" b="1" i="1" dirty="0" smtClean="0"/>
              <a:t>sistema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29974" y="1891829"/>
            <a:ext cx="4592955" cy="430403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8463" y="3576919"/>
            <a:ext cx="4273195" cy="13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caso de uso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28004"/>
            <a:ext cx="2740232" cy="1698538"/>
          </a:xfrm>
        </p:spPr>
        <p:txBody>
          <a:bodyPr/>
          <a:lstStyle/>
          <a:p>
            <a:r>
              <a:rPr lang="es-PE" b="1" dirty="0"/>
              <a:t>C03: Registrar nuevo estudiante</a:t>
            </a:r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052482" y="33909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algn="just">
              <a:lnSpc>
                <a:spcPct val="200000"/>
              </a:lnSpc>
              <a:spcAft>
                <a:spcPts val="0"/>
              </a:spcAft>
            </a:pPr>
            <a:r>
              <a:rPr lang="es-PE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propósito de este caso de uso es el de registrar en el sistema a un nuevo estudiante para la programación del año escolar.</a:t>
            </a:r>
          </a:p>
        </p:txBody>
      </p:sp>
    </p:spTree>
    <p:extLst>
      <p:ext uri="{BB962C8B-B14F-4D97-AF65-F5344CB8AC3E}">
        <p14:creationId xmlns:p14="http://schemas.microsoft.com/office/powerpoint/2010/main" val="379447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caso de uso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167" y="1891827"/>
            <a:ext cx="6344045" cy="743797"/>
          </a:xfrm>
        </p:spPr>
        <p:txBody>
          <a:bodyPr/>
          <a:lstStyle/>
          <a:p>
            <a:r>
              <a:rPr lang="es-PE" b="1" dirty="0"/>
              <a:t>C03: Registrar nuevo </a:t>
            </a:r>
            <a:r>
              <a:rPr lang="es-PE" b="1" dirty="0" smtClean="0"/>
              <a:t>estudiante-Documentación</a:t>
            </a:r>
            <a:endParaRPr lang="es-PE" dirty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0" y="2263725"/>
            <a:ext cx="5972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diagrama de secuencia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167" y="1891827"/>
            <a:ext cx="7191209" cy="743797"/>
          </a:xfrm>
        </p:spPr>
        <p:txBody>
          <a:bodyPr/>
          <a:lstStyle/>
          <a:p>
            <a:r>
              <a:rPr lang="es-PE" b="1" dirty="0"/>
              <a:t>C03: Registrar nuevo </a:t>
            </a:r>
            <a:r>
              <a:rPr lang="es-PE" b="1" dirty="0" smtClean="0"/>
              <a:t>estudiante-Diagrama de secuencia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930" r="1"/>
          <a:stretch/>
        </p:blipFill>
        <p:spPr bwMode="auto">
          <a:xfrm>
            <a:off x="2405343" y="2443312"/>
            <a:ext cx="4629150" cy="3531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8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caso de uso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167" y="1891827"/>
            <a:ext cx="6344045" cy="743797"/>
          </a:xfrm>
        </p:spPr>
        <p:txBody>
          <a:bodyPr>
            <a:normAutofit/>
          </a:bodyPr>
          <a:lstStyle/>
          <a:p>
            <a:r>
              <a:rPr lang="es-PE" b="1" dirty="0"/>
              <a:t>C04: Registrar </a:t>
            </a:r>
            <a:r>
              <a:rPr lang="es-PE" b="1" dirty="0" smtClean="0"/>
              <a:t>matricula-Documentación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69" y="2263725"/>
            <a:ext cx="6419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3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Desarrollo del </a:t>
            </a:r>
            <a:r>
              <a:rPr lang="es-PE" dirty="0" smtClean="0"/>
              <a:t>proyecto: diagrama de secuencia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167" y="1891827"/>
            <a:ext cx="7191209" cy="743797"/>
          </a:xfrm>
        </p:spPr>
        <p:txBody>
          <a:bodyPr/>
          <a:lstStyle/>
          <a:p>
            <a:r>
              <a:rPr lang="es-PE" b="1" dirty="0" smtClean="0"/>
              <a:t>C04: Registrar Matricula-Diagrama de secuencia</a:t>
            </a:r>
            <a:endParaRPr lang="es-PE" dirty="0"/>
          </a:p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31772" y="2263725"/>
            <a:ext cx="5088591" cy="37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conceptual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691" y="2131751"/>
            <a:ext cx="5199250" cy="37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Esquema de Programación</a:t>
            </a:r>
            <a:r>
              <a:rPr lang="es-PE" b="1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C:\Informacion\DOCUMENTOS PERSONALES\UNIVERSIDAD CIENTIFICA\CICLO IV\ANALISIS Y DISEÑO OO\UCS_ANALISIS_OO_001-master\UCS_ANALISIS_OO_001-master\Clase10\02-programac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5434" r="12004" b="9968"/>
          <a:stretch/>
        </p:blipFill>
        <p:spPr bwMode="auto">
          <a:xfrm>
            <a:off x="2261493" y="2228003"/>
            <a:ext cx="4629150" cy="3595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182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Esquema de Seguridad</a:t>
            </a:r>
            <a:r>
              <a:rPr lang="es-PE" b="1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C:\Informacion\DOCUMENTOS PERSONALES\UNIVERSIDAD CIENTIFICA\CICLO IV\ANALISIS Y DISEÑO OO\UCS_ANALISIS_OO_001-master\UCS_ANALISIS_OO_001-master\Clase10\01.segurid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6787" r="3809" b="17138"/>
          <a:stretch/>
        </p:blipFill>
        <p:spPr bwMode="auto">
          <a:xfrm>
            <a:off x="1763417" y="2228003"/>
            <a:ext cx="5625301" cy="3464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951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1. </a:t>
            </a:r>
            <a:r>
              <a:rPr lang="es-PE" b="1" dirty="0" smtClean="0"/>
              <a:t>INTRODUCCIÓN. </a:t>
            </a:r>
            <a:endParaRPr lang="en-US" dirty="0"/>
          </a:p>
        </p:txBody>
      </p:sp>
      <p:pic>
        <p:nvPicPr>
          <p:cNvPr id="4" name="Picture 2" descr="Resultado de imagen para sistemas antigu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r="8361"/>
          <a:stretch/>
        </p:blipFill>
        <p:spPr bwMode="auto">
          <a:xfrm>
            <a:off x="430307" y="1995172"/>
            <a:ext cx="3025588" cy="20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3567538" y="1995172"/>
            <a:ext cx="2846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PE" dirty="0" smtClean="0">
                <a:solidFill>
                  <a:srgbClr val="5F5F5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Sistemas obsoletos</a:t>
            </a:r>
            <a:endParaRPr lang="es-PE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 descr="Resultado de imagen para hojas de calcu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7" y="4147652"/>
            <a:ext cx="3025588" cy="17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3567538" y="4258761"/>
            <a:ext cx="2846708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PE" dirty="0" smtClean="0">
                <a:solidFill>
                  <a:srgbClr val="5F5F5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Hojas de calculo</a:t>
            </a:r>
            <a:endParaRPr lang="es-PE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datos duplic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7" y="2791604"/>
            <a:ext cx="3059147" cy="20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Esquema de Matricula</a:t>
            </a:r>
            <a:r>
              <a:rPr lang="es-PE" b="1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C:\Informacion\DOCUMENTOS PERSONALES\UNIVERSIDAD CIENTIFICA\CICLO IV\ANALISIS Y DISEÑO OO\UCS_ANALISIS_OO_001-master\UCS_ANALISIS_OO_001-master\Clase10\03-matricula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6969" r="13538" b="17220"/>
          <a:stretch/>
        </p:blipFill>
        <p:spPr bwMode="auto">
          <a:xfrm>
            <a:off x="1894948" y="2133656"/>
            <a:ext cx="5362239" cy="3819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456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Creación de BD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4115" y="2228003"/>
            <a:ext cx="5999238" cy="33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2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java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Esquema de seguridad: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3032" y="2035250"/>
            <a:ext cx="3181350" cy="448183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009215"/>
            <a:ext cx="2800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java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Esquema de Programación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4177" y="1987923"/>
            <a:ext cx="2973481" cy="45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Esquema de Matricula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1" y="1977502"/>
            <a:ext cx="4289611" cy="4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4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u="heavy" dirty="0"/>
              <a:t>Paquetes, clases y </a:t>
            </a:r>
            <a:r>
              <a:rPr lang="es-PE" b="1" u="heavy" dirty="0" smtClean="0"/>
              <a:t>métodos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45" y="2227263"/>
            <a:ext cx="3189248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7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Interfaces </a:t>
            </a:r>
            <a:r>
              <a:rPr lang="es-PE" b="1" dirty="0" smtClean="0"/>
              <a:t>graficas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i="1" dirty="0"/>
              <a:t>Login de usuario: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76750" y="2228003"/>
            <a:ext cx="29337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4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Interface de pagos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669" y="2639097"/>
            <a:ext cx="3724275" cy="28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Prototipo de funcionamiento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1115" y="2228003"/>
            <a:ext cx="573214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realización de este proyecto me ha permitido adquirir nuevos conocimientos, pasos y normas necesarios que se deben aplicar para el desarrollo de una aplicación de </a:t>
            </a:r>
            <a:r>
              <a:rPr lang="es-PE" dirty="0" smtClean="0"/>
              <a:t>escritorio.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En </a:t>
            </a:r>
            <a:r>
              <a:rPr lang="es-PE" dirty="0"/>
              <a:t>general el desarrollo de este proyecto ha permitido ampliar los conocimientos técnicos y poner en práctica todos los conocimientos teóricos adquiridos.</a:t>
            </a:r>
          </a:p>
        </p:txBody>
      </p:sp>
    </p:spTree>
    <p:extLst>
      <p:ext uri="{BB962C8B-B14F-4D97-AF65-F5344CB8AC3E}">
        <p14:creationId xmlns:p14="http://schemas.microsoft.com/office/powerpoint/2010/main" val="34214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i. INTRODUCCIÓN: continuación</a:t>
            </a:r>
            <a:endParaRPr lang="es-PE" dirty="0"/>
          </a:p>
        </p:txBody>
      </p:sp>
      <p:pic>
        <p:nvPicPr>
          <p:cNvPr id="5" name="Picture 2" descr="Resultado de imagen para sistemas antigu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r="8361"/>
          <a:stretch/>
        </p:blipFill>
        <p:spPr bwMode="auto">
          <a:xfrm>
            <a:off x="900954" y="2110370"/>
            <a:ext cx="3025588" cy="203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hojas de calcu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4" y="4262850"/>
            <a:ext cx="3025588" cy="17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para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4" y="1770803"/>
            <a:ext cx="4625788" cy="46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aplicativo informático moder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07" y="1983604"/>
            <a:ext cx="3411537" cy="25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5183717" y="4697978"/>
            <a:ext cx="35164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Times New Roman" panose="02020603050405020304" pitchFamily="18" charset="0"/>
                <a:ea typeface="SimSun" panose="02010600030101010101" pitchFamily="2" charset="-122"/>
              </a:rPr>
              <a:t> Es necesario entonces que los colegios tomen conciencia y que opten por un aplicativo informático que verdaderamente brinde soluciones a estos problemas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 rot="20108485">
            <a:off x="5126632" y="32275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seguro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6289210" y="426285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chemeClr val="accent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necesidades del usuario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456536" y="195035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ordenado</a:t>
            </a:r>
            <a:endParaRPr lang="es-PE" dirty="0">
              <a:solidFill>
                <a:srgbClr val="7030A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202139" y="196380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complemente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recomendaciones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recomienda añadir un módulo de anuncios</a:t>
            </a:r>
            <a:r>
              <a:rPr lang="es-PE" dirty="0" smtClean="0"/>
              <a:t>.</a:t>
            </a:r>
            <a:endParaRPr lang="es-PE" dirty="0"/>
          </a:p>
          <a:p>
            <a:r>
              <a:rPr lang="es-PE" dirty="0"/>
              <a:t>Del mismo modo se recomienda añadir un módulo de horario de clases y calendario académico</a:t>
            </a:r>
            <a:r>
              <a:rPr lang="es-PE" dirty="0" smtClean="0"/>
              <a:t>.</a:t>
            </a:r>
          </a:p>
          <a:p>
            <a:r>
              <a:rPr lang="es-PE"/>
              <a:t>También es recomendable añadir un módulo de evaluación y control de asistencia de docentes.</a:t>
            </a:r>
          </a:p>
          <a:p>
            <a:pPr marL="0" indent="0">
              <a:buNone/>
            </a:pPr>
            <a:endParaRPr lang="es-PE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97674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ii. Presentación de la empresa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El Colegio El alma del saber es un centro educativo particular fundado por la Institución Teresiana en 1950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heavy" dirty="0"/>
              <a:t>Misión</a:t>
            </a:r>
            <a:endParaRPr lang="es-PE" dirty="0"/>
          </a:p>
          <a:p>
            <a:r>
              <a:rPr lang="es-PE" dirty="0"/>
              <a:t>Busca formar personas autónomas, críticas, creativas, reflexivas, abiertas al diálogo y a lo diferente, comprometidas y solidarias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u="heavy" dirty="0"/>
              <a:t>Visión</a:t>
            </a:r>
            <a:endParaRPr lang="es-PE" dirty="0"/>
          </a:p>
          <a:p>
            <a:r>
              <a:rPr lang="es-PE" dirty="0"/>
              <a:t>Su finalidad es la promoción humana y la transformación social, desde la formación de ciudadanos ético democráticos.</a:t>
            </a:r>
          </a:p>
        </p:txBody>
      </p:sp>
    </p:spTree>
    <p:extLst>
      <p:ext uri="{BB962C8B-B14F-4D97-AF65-F5344CB8AC3E}">
        <p14:creationId xmlns:p14="http://schemas.microsoft.com/office/powerpoint/2010/main" val="286806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proyecto:  alcances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s-PE" b="1" u="heavy" dirty="0"/>
              <a:t>Alcances: </a:t>
            </a:r>
            <a:endParaRPr lang="es-PE" dirty="0"/>
          </a:p>
          <a:p>
            <a:pPr marL="324000" lvl="1" indent="0">
              <a:buNone/>
            </a:pPr>
            <a:r>
              <a:rPr lang="es-PE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</a:t>
            </a:r>
            <a:r>
              <a:rPr lang="es-PE" dirty="0" smtClean="0"/>
              <a:t> </a:t>
            </a:r>
            <a:r>
              <a:rPr lang="es-PE" dirty="0"/>
              <a:t>Educación Básica Regular.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Niveles de Primaria y Secundaria.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Periodos de evaluaciones bimestrales.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Turnos de mañana y tarde.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Días de clase de lunes a viernes o lunes a sábado.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Recaudación de pagos para las obligaciones de los alumnos a través de una o </a:t>
            </a:r>
            <a:r>
              <a:rPr lang="es-PE" dirty="0" smtClean="0"/>
              <a:t>	    más </a:t>
            </a:r>
            <a:r>
              <a:rPr lang="es-PE" dirty="0"/>
              <a:t>entidades bancarias.</a:t>
            </a:r>
          </a:p>
          <a:p>
            <a:pPr marL="32400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8874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proyecto: Criterios técnicos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s-PE" b="1" u="heavy" dirty="0"/>
              <a:t>Criterios técnicos: </a:t>
            </a:r>
            <a:r>
              <a:rPr lang="es-PE" dirty="0"/>
              <a:t>	</a:t>
            </a:r>
            <a:endParaRPr lang="es-PE" dirty="0" smtClean="0"/>
          </a:p>
          <a:p>
            <a:pPr marL="324000" lvl="1" indent="0">
              <a:buNone/>
            </a:pPr>
            <a:r>
              <a:rPr lang="es-PE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</a:t>
            </a:r>
            <a:r>
              <a:rPr lang="es-PE" dirty="0" smtClean="0"/>
              <a:t> </a:t>
            </a:r>
            <a:r>
              <a:rPr lang="es-PE" dirty="0"/>
              <a:t>Implementación en arquitectura 3 capas.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Implementación en plataforma de escritorio.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Empleo de tecnología Java como lenguaje de desarrollo.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Utilización de MySQL como motor de base de datos.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Utilización de una metodología orientada a objetos.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</a:t>
            </a:r>
            <a:r>
              <a:rPr lang="es-PE" dirty="0" smtClean="0"/>
              <a:t> </a:t>
            </a:r>
            <a:r>
              <a:rPr lang="es-PE" dirty="0"/>
              <a:t>Utilización de la notación UML.</a:t>
            </a:r>
          </a:p>
          <a:p>
            <a:pPr marL="32400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71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proyecto: capa de diseño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Capa de diseño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04765" y="1952201"/>
            <a:ext cx="4235824" cy="41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proyecto:  req. Del negocio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s-PE" b="1" u="heavy" dirty="0"/>
              <a:t>Requerimientos del </a:t>
            </a:r>
            <a:r>
              <a:rPr lang="es-PE" b="1" u="heavy" dirty="0" smtClean="0"/>
              <a:t>negocio</a:t>
            </a:r>
          </a:p>
          <a:p>
            <a:pPr marL="324000" lvl="1" indent="0">
              <a:buNone/>
            </a:pPr>
            <a:endParaRPr lang="es-PE" dirty="0"/>
          </a:p>
          <a:p>
            <a:pPr marL="324000" lvl="1" indent="0">
              <a:buNone/>
            </a:pPr>
            <a:r>
              <a:rPr lang="es-PE" b="1" i="1" dirty="0"/>
              <a:t>Control de cuota de ingreso:</a:t>
            </a:r>
            <a:endParaRPr lang="es-PE" dirty="0"/>
          </a:p>
          <a:p>
            <a:pPr marL="324000" lvl="1" indent="0" algn="just">
              <a:buNone/>
            </a:pPr>
            <a:r>
              <a:rPr lang="es-PE" dirty="0" smtClean="0"/>
              <a:t>	Actualmente </a:t>
            </a:r>
            <a:r>
              <a:rPr lang="es-PE" dirty="0"/>
              <a:t>el control de cuota de ingreso se realiza en archivo plano, lo que permitirá </a:t>
            </a:r>
            <a:r>
              <a:rPr lang="es-PE" dirty="0" smtClean="0"/>
              <a:t>	el </a:t>
            </a:r>
            <a:r>
              <a:rPr lang="es-PE" dirty="0"/>
              <a:t>sistema a implementar será llevar un mejor control de las cuotas de ingreso de cada </a:t>
            </a:r>
            <a:r>
              <a:rPr lang="es-PE" dirty="0" smtClean="0"/>
              <a:t>	alumno </a:t>
            </a:r>
            <a:r>
              <a:rPr lang="es-PE" dirty="0"/>
              <a:t>en una base de datos sin tener datos repetitivos y por ende confusión al </a:t>
            </a:r>
            <a:r>
              <a:rPr lang="es-PE" dirty="0" smtClean="0"/>
              <a:t>	momento </a:t>
            </a:r>
            <a:r>
              <a:rPr lang="es-PE" dirty="0"/>
              <a:t>de realizar la matrícula.</a:t>
            </a:r>
          </a:p>
          <a:p>
            <a:pPr marL="32400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0490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iii. Desarrollo del </a:t>
            </a:r>
            <a:r>
              <a:rPr lang="es-PE" dirty="0"/>
              <a:t>proyecto: req. Del negocio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s-PE" b="1" u="heavy" dirty="0"/>
              <a:t>Requerimientos del </a:t>
            </a:r>
            <a:r>
              <a:rPr lang="es-PE" b="1" u="heavy" dirty="0" smtClean="0"/>
              <a:t>negocio</a:t>
            </a:r>
          </a:p>
          <a:p>
            <a:pPr marL="324000" lvl="1" indent="0">
              <a:buNone/>
            </a:pPr>
            <a:endParaRPr lang="es-PE" b="1" i="1" u="heavy" dirty="0"/>
          </a:p>
          <a:p>
            <a:pPr marL="324000" lvl="1" indent="0">
              <a:buNone/>
            </a:pPr>
            <a:r>
              <a:rPr lang="es-PE" b="1" i="1" dirty="0" smtClean="0"/>
              <a:t>Control </a:t>
            </a:r>
            <a:r>
              <a:rPr lang="es-PE" b="1" i="1" dirty="0"/>
              <a:t>de matrícula: </a:t>
            </a: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	</a:t>
            </a:r>
            <a:r>
              <a:rPr lang="es-PE" sz="1600" dirty="0"/>
              <a:t>Actualmente el proceso de matrículas del centro de informática es manual los alumnos </a:t>
            </a:r>
            <a:r>
              <a:rPr lang="es-PE" sz="1600" dirty="0" smtClean="0"/>
              <a:t>	que </a:t>
            </a:r>
            <a:r>
              <a:rPr lang="es-PE" sz="1600" dirty="0"/>
              <a:t>llegan a matricularse en sus respectivos cursos tienen que hacer una larga cola, </a:t>
            </a:r>
            <a:r>
              <a:rPr lang="es-PE" sz="1600" dirty="0" smtClean="0"/>
              <a:t>	posteriormente </a:t>
            </a:r>
            <a:r>
              <a:rPr lang="es-PE" sz="1600" dirty="0"/>
              <a:t>al llegar con la secretaria el proceso de inscripción se realiza en Excel y </a:t>
            </a:r>
            <a:r>
              <a:rPr lang="es-PE" sz="1600" dirty="0" smtClean="0"/>
              <a:t>	demora </a:t>
            </a:r>
            <a:r>
              <a:rPr lang="es-PE" sz="1600" dirty="0"/>
              <a:t>por cada alumno.</a:t>
            </a:r>
          </a:p>
          <a:p>
            <a:pPr marL="32400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376971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252</TotalTime>
  <Words>460</Words>
  <Application>Microsoft Office PowerPoint</Application>
  <PresentationFormat>Presentación en pantalla (4:3)</PresentationFormat>
  <Paragraphs>89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SimSun</vt:lpstr>
      <vt:lpstr>Gill Sans MT</vt:lpstr>
      <vt:lpstr>Symbol</vt:lpstr>
      <vt:lpstr>Times New Roman</vt:lpstr>
      <vt:lpstr>Wingdings 2</vt:lpstr>
      <vt:lpstr>Dividendo</vt:lpstr>
      <vt:lpstr>Análisis y diseño orientado a objetos</vt:lpstr>
      <vt:lpstr> 1. INTRODUCCIÓN. </vt:lpstr>
      <vt:lpstr>i. INTRODUCCIÓN: continuación</vt:lpstr>
      <vt:lpstr>ii. Presentación de la empresa</vt:lpstr>
      <vt:lpstr>iii. Desarrollo del proyecto:  alcances</vt:lpstr>
      <vt:lpstr>iii. Desarrollo del proyecto: Criterios técnicos</vt:lpstr>
      <vt:lpstr>iii. Desarrollo del proyecto: capa de diseño</vt:lpstr>
      <vt:lpstr>iii. Desarrollo del proyecto:  req. Del negocio</vt:lpstr>
      <vt:lpstr>iii. Desarrollo del proyecto: req. Del negocio</vt:lpstr>
      <vt:lpstr>iii. Desarrollo del proyecto: req. Del negocio</vt:lpstr>
      <vt:lpstr>iii. Desarrollo del proyecto: actores</vt:lpstr>
      <vt:lpstr>iii. Desarrollo del proyecto: caso de uso</vt:lpstr>
      <vt:lpstr>iii. Desarrollo del proyecto: caso de uso</vt:lpstr>
      <vt:lpstr>iii. Desarrollo del proyecto: diagrama de secuencia</vt:lpstr>
      <vt:lpstr>iii. Desarrollo del proyecto: caso de uso</vt:lpstr>
      <vt:lpstr>iii. Desarrollo del proyecto: diagrama de secuencia</vt:lpstr>
      <vt:lpstr>Modelo conceptual de base de datos</vt:lpstr>
      <vt:lpstr>Esquema de Programación:</vt:lpstr>
      <vt:lpstr>Esquema de Seguridad:</vt:lpstr>
      <vt:lpstr>Esquema de Matricula:</vt:lpstr>
      <vt:lpstr>Código</vt:lpstr>
      <vt:lpstr>Código java</vt:lpstr>
      <vt:lpstr>Código java</vt:lpstr>
      <vt:lpstr>Presentación de PowerPoint</vt:lpstr>
      <vt:lpstr>Paquetes, clases y métodos</vt:lpstr>
      <vt:lpstr>Interfaces graficas</vt:lpstr>
      <vt:lpstr>Presentación de PowerPoint</vt:lpstr>
      <vt:lpstr>Prototipo de funcionamiento</vt:lpstr>
      <vt:lpstr>Conclusiones</vt:lpstr>
      <vt:lpstr>recomendaciones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Conservación de la energía mecánica</dc:title>
  <dc:creator>Jarek Moromizato</dc:creator>
  <cp:lastModifiedBy>Luigui Salazar</cp:lastModifiedBy>
  <cp:revision>47</cp:revision>
  <dcterms:created xsi:type="dcterms:W3CDTF">2017-07-03T12:32:44Z</dcterms:created>
  <dcterms:modified xsi:type="dcterms:W3CDTF">2017-10-25T00:59:00Z</dcterms:modified>
</cp:coreProperties>
</file>