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9"/>
  </p:notesMasterIdLst>
  <p:sldIdLst>
    <p:sldId id="256" r:id="rId2"/>
    <p:sldId id="257" r:id="rId3"/>
    <p:sldId id="258" r:id="rId4"/>
    <p:sldId id="283" r:id="rId5"/>
    <p:sldId id="259" r:id="rId6"/>
    <p:sldId id="260" r:id="rId7"/>
    <p:sldId id="266" r:id="rId8"/>
    <p:sldId id="261" r:id="rId9"/>
    <p:sldId id="262" r:id="rId10"/>
    <p:sldId id="263"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xing" initials="T"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EA45D-6C5D-4C57-B190-B5A73714226B}" type="datetimeFigureOut">
              <a:rPr lang="es-PE" smtClean="0"/>
              <a:t>06/10/2016</a:t>
            </a:fld>
            <a:endParaRPr lang="es-PE"/>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6EB76-C463-4E1B-AD10-65F97C624E77}" type="slidenum">
              <a:rPr lang="es-PE" smtClean="0"/>
              <a:t>‹Nº›</a:t>
            </a:fld>
            <a:endParaRPr lang="es-PE"/>
          </a:p>
        </p:txBody>
      </p:sp>
    </p:spTree>
    <p:extLst>
      <p:ext uri="{BB962C8B-B14F-4D97-AF65-F5344CB8AC3E}">
        <p14:creationId xmlns:p14="http://schemas.microsoft.com/office/powerpoint/2010/main" val="300898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D3C6EB76-C463-4E1B-AD10-65F97C624E77}" type="slidenum">
              <a:rPr lang="es-PE" smtClean="0"/>
              <a:t>1</a:t>
            </a:fld>
            <a:endParaRPr lang="es-PE"/>
          </a:p>
        </p:txBody>
      </p:sp>
    </p:spTree>
    <p:extLst>
      <p:ext uri="{BB962C8B-B14F-4D97-AF65-F5344CB8AC3E}">
        <p14:creationId xmlns:p14="http://schemas.microsoft.com/office/powerpoint/2010/main" val="127111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redondeado"/>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Título"/>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p>
            <a:fld id="{4AAD347D-5ACD-4C99-B74B-A9C85AD731AF}" type="datetimeFigureOut">
              <a:rPr lang="en-US" smtClean="0"/>
              <a:t>10/6/2016</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11" name="10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670560" y="4983480"/>
            <a:ext cx="10911840" cy="1051560"/>
          </a:xfrm>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70560" y="530352"/>
            <a:ext cx="10911840" cy="4187952"/>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09A250-FF31-4206-8172-F9D3106AACB1}" type="datetimeFigureOut">
              <a:rPr lang="en-US" smtClean="0"/>
              <a:t>10/6/2016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533405"/>
            <a:ext cx="2641600" cy="5257799"/>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711200" y="533403"/>
            <a:ext cx="7924800" cy="5257801"/>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09A250-FF31-4206-8172-F9D3106AACB1}" type="datetimeFigureOut">
              <a:rPr lang="en-US" smtClean="0"/>
              <a:t>10/6/2016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70560" y="4983480"/>
            <a:ext cx="10911840" cy="105156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670560" y="530352"/>
            <a:ext cx="10911840" cy="41879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09A250-FF31-4206-8172-F9D3106AACB1}" type="datetimeFigureOut">
              <a:rPr lang="en-US" smtClean="0"/>
              <a:t>10/6/2016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redondeado"/>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796027F-7875-4030-9381-8BD8C4F21935}" type="datetimeFigureOut">
              <a:rPr lang="en-US" smtClean="0"/>
              <a:t>10/6/2016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796027F-7875-4030-9381-8BD8C4F21935}" type="datetimeFigureOut">
              <a:rPr lang="en-US" smtClean="0"/>
              <a:t>10/6/2016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70560" y="4983480"/>
            <a:ext cx="1091184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9796027F-7875-4030-9381-8BD8C4F21935}" type="datetimeFigureOut">
              <a:rPr lang="en-US" smtClean="0"/>
              <a:t>10/6/2016</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AAD347D-5ACD-4C99-B74B-A9C85AD731AF}" type="datetimeFigureOut">
              <a:rPr lang="en-US" smtClean="0"/>
              <a:t>10/6/2016</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4509A250-FF31-4206-8172-F9D3106AACB1}" type="datetimeFigureOut">
              <a:rPr lang="en-US" smtClean="0"/>
              <a:t>10/6/2016</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09A250-FF31-4206-8172-F9D3106AACB1}" type="datetimeFigureOut">
              <a:rPr lang="en-US" smtClean="0"/>
              <a:t>10/6/2016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dondear rectángulo de esquina sencilla"/>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09A250-FF31-4206-8172-F9D3106AACB1}" type="datetimeFigureOut">
              <a:rPr lang="en-US" smtClean="0"/>
              <a:t>10/6/2016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sp>
        <p:nvSpPr>
          <p:cNvPr id="3" name="2 Marcador de posición de imagen"/>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redondeado"/>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Marcador de título"/>
          <p:cNvSpPr>
            <a:spLocks noGrp="1"/>
          </p:cNvSpPr>
          <p:nvPr>
            <p:ph type="title"/>
          </p:nvPr>
        </p:nvSpPr>
        <p:spPr>
          <a:xfrm>
            <a:off x="670560" y="4985590"/>
            <a:ext cx="10911840" cy="105156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AAD347D-5ACD-4C99-B74B-A9C85AD731AF}" type="datetimeFigureOut">
              <a:rPr lang="en-US" smtClean="0"/>
              <a:t>10/6/2016</a:t>
            </a:fld>
            <a:endParaRPr lang="en-US" dirty="0"/>
          </a:p>
        </p:txBody>
      </p:sp>
      <p:sp>
        <p:nvSpPr>
          <p:cNvPr id="18" name="17 Marcador de pie de página"/>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4 Marcador de número de diapositiva"/>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02111984F565}" type="slidenum">
              <a:rPr lang="en-US" smtClean="0"/>
              <a:t>‹Nº›</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a:t>ALTA DISPONIBILIDAD</a:t>
            </a:r>
          </a:p>
        </p:txBody>
      </p:sp>
      <p:sp>
        <p:nvSpPr>
          <p:cNvPr id="3" name="Subtítulo 2"/>
          <p:cNvSpPr>
            <a:spLocks noGrp="1"/>
          </p:cNvSpPr>
          <p:nvPr>
            <p:ph type="subTitle" idx="1"/>
          </p:nvPr>
        </p:nvSpPr>
        <p:spPr/>
        <p:txBody>
          <a:bodyPr/>
          <a:lstStyle/>
          <a:p>
            <a:r>
              <a:rPr lang="es-MX" dirty="0" smtClean="0"/>
              <a:t>Con SQL Server</a:t>
            </a:r>
          </a:p>
          <a:p>
            <a:endParaRPr lang="es-MX" dirty="0"/>
          </a:p>
        </p:txBody>
      </p:sp>
      <p:pic>
        <p:nvPicPr>
          <p:cNvPr id="4" name="3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
        <p:nvSpPr>
          <p:cNvPr id="5" name="4 CuadroTexto"/>
          <p:cNvSpPr txBox="1"/>
          <p:nvPr/>
        </p:nvSpPr>
        <p:spPr>
          <a:xfrm>
            <a:off x="968826" y="5323116"/>
            <a:ext cx="2146742" cy="830997"/>
          </a:xfrm>
          <a:prstGeom prst="rect">
            <a:avLst/>
          </a:prstGeom>
          <a:noFill/>
        </p:spPr>
        <p:txBody>
          <a:bodyPr wrap="none" rtlCol="0">
            <a:spAutoFit/>
          </a:bodyPr>
          <a:lstStyle/>
          <a:p>
            <a:r>
              <a:rPr lang="es-PE" sz="1600" dirty="0" smtClean="0"/>
              <a:t>Integrantes: </a:t>
            </a:r>
          </a:p>
          <a:p>
            <a:r>
              <a:rPr lang="es-PE" sz="1600" dirty="0" smtClean="0"/>
              <a:t>Alicia </a:t>
            </a:r>
            <a:r>
              <a:rPr lang="es-PE" sz="1600" dirty="0" err="1" smtClean="0"/>
              <a:t>Villón</a:t>
            </a:r>
            <a:r>
              <a:rPr lang="es-PE" sz="1600" dirty="0" smtClean="0"/>
              <a:t> </a:t>
            </a:r>
          </a:p>
          <a:p>
            <a:r>
              <a:rPr lang="es-PE" sz="1600" dirty="0" smtClean="0"/>
              <a:t>Elmer Santisteban </a:t>
            </a:r>
            <a:endParaRPr lang="es-PE" sz="1600" dirty="0"/>
          </a:p>
        </p:txBody>
      </p:sp>
    </p:spTree>
    <p:extLst>
      <p:ext uri="{BB962C8B-B14F-4D97-AF65-F5344CB8AC3E}">
        <p14:creationId xmlns:p14="http://schemas.microsoft.com/office/powerpoint/2010/main" val="1159197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2099086" y="2099746"/>
            <a:ext cx="6803571" cy="3699827"/>
          </a:xfrm>
          <a:prstGeom prst="rect">
            <a:avLst/>
          </a:prstGeom>
        </p:spPr>
      </p:pic>
      <p:sp>
        <p:nvSpPr>
          <p:cNvPr id="4" name="Título 1"/>
          <p:cNvSpPr txBox="1">
            <a:spLocks/>
          </p:cNvSpPr>
          <p:nvPr/>
        </p:nvSpPr>
        <p:spPr>
          <a:xfrm>
            <a:off x="798511" y="80699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3200" b="1" dirty="0" smtClean="0">
                <a:solidFill>
                  <a:schemeClr val="accent1"/>
                </a:solidFill>
              </a:rPr>
              <a:t>CONFIGURACIÓN </a:t>
            </a:r>
            <a:r>
              <a:rPr lang="es-PE" sz="3200" b="1" dirty="0">
                <a:solidFill>
                  <a:schemeClr val="accent1"/>
                </a:solidFill>
              </a:rPr>
              <a:t>DE TRASVASE DE REGISTRO </a:t>
            </a:r>
            <a:r>
              <a:rPr lang="es-PE" sz="3200" dirty="0">
                <a:solidFill>
                  <a:prstClr val="white"/>
                </a:solidFill>
              </a:rPr>
              <a:t/>
            </a:r>
            <a:br>
              <a:rPr lang="es-PE" sz="3200" dirty="0">
                <a:solidFill>
                  <a:prstClr val="white"/>
                </a:solidFill>
              </a:rPr>
            </a:br>
            <a:endParaRPr lang="es-MX" sz="3200" dirty="0"/>
          </a:p>
        </p:txBody>
      </p:sp>
      <p:pic>
        <p:nvPicPr>
          <p:cNvPr id="6" name="5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3996545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1162588"/>
            <a:ext cx="10911840" cy="1051560"/>
          </a:xfrm>
        </p:spPr>
        <p:txBody>
          <a:bodyPr>
            <a:noAutofit/>
          </a:bodyPr>
          <a:lstStyle/>
          <a:p>
            <a:r>
              <a:rPr lang="es-MX" sz="3200" b="1" dirty="0"/>
              <a:t>CREACIÓN DE REFLEJO DE BASE DE DATOS (MIRROR).</a:t>
            </a:r>
            <a:br>
              <a:rPr lang="es-MX" sz="3200" b="1" dirty="0"/>
            </a:br>
            <a:endParaRPr lang="es-MX" sz="2400" b="1" dirty="0"/>
          </a:p>
        </p:txBody>
      </p:sp>
      <p:sp>
        <p:nvSpPr>
          <p:cNvPr id="3" name="Marcador de contenido 2"/>
          <p:cNvSpPr>
            <a:spLocks noGrp="1"/>
          </p:cNvSpPr>
          <p:nvPr>
            <p:ph idx="1"/>
          </p:nvPr>
        </p:nvSpPr>
        <p:spPr>
          <a:xfrm>
            <a:off x="562174" y="2032196"/>
            <a:ext cx="10737197" cy="4187952"/>
          </a:xfrm>
        </p:spPr>
        <p:txBody>
          <a:bodyPr>
            <a:normAutofit/>
          </a:bodyPr>
          <a:lstStyle/>
          <a:p>
            <a:pPr algn="just"/>
            <a:r>
              <a:rPr lang="es-MX" sz="2400" dirty="0"/>
              <a:t>Solución de software para incrementar la disponibilidad de la base de </a:t>
            </a:r>
            <a:r>
              <a:rPr lang="es-MX" sz="2400" dirty="0" smtClean="0"/>
              <a:t>datos.</a:t>
            </a:r>
            <a:endParaRPr lang="es-MX" sz="2400" dirty="0"/>
          </a:p>
          <a:p>
            <a:pPr algn="just"/>
            <a:r>
              <a:rPr lang="es-MX" sz="2400" dirty="0"/>
              <a:t>Mejora </a:t>
            </a:r>
            <a:r>
              <a:rPr lang="es-MX" sz="2400" dirty="0" smtClean="0"/>
              <a:t>el </a:t>
            </a:r>
            <a:r>
              <a:rPr lang="es-MX" sz="2400" dirty="0"/>
              <a:t>nivel de disponibilidad que tenían las versiones anteriores de SQL Server y provee una alternativa fácil a clúster.</a:t>
            </a:r>
          </a:p>
          <a:p>
            <a:pPr algn="just"/>
            <a:r>
              <a:rPr lang="es-MX" sz="2400" dirty="0"/>
              <a:t>Provee una solución tolerante a fallas casi instantánea para las bases de datos.</a:t>
            </a:r>
          </a:p>
          <a:p>
            <a:pPr algn="just"/>
            <a:r>
              <a:rPr lang="es-MX" sz="2400" dirty="0"/>
              <a:t>Permite mantener una copia actualizada de una base de datos en un servidor aparte para conmutación en caso de falla del servidor </a:t>
            </a:r>
            <a:r>
              <a:rPr lang="es-MX" sz="2400" dirty="0" smtClean="0"/>
              <a:t>principal.</a:t>
            </a:r>
            <a:endParaRPr lang="es-MX" sz="24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428502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696484"/>
            <a:ext cx="10911840" cy="1051560"/>
          </a:xfrm>
        </p:spPr>
        <p:txBody>
          <a:bodyPr>
            <a:normAutofit fontScale="90000"/>
          </a:bodyPr>
          <a:lstStyle/>
          <a:p>
            <a:r>
              <a:rPr lang="es-MX" dirty="0" smtClean="0"/>
              <a:t>¿CÓMO </a:t>
            </a:r>
            <a:r>
              <a:rPr lang="es-MX" dirty="0"/>
              <a:t>FUNCIONA REFLEJO DE BASE DE </a:t>
            </a:r>
            <a:r>
              <a:rPr lang="es-MX" dirty="0" smtClean="0"/>
              <a:t>DATOS?</a:t>
            </a:r>
            <a:endParaRPr lang="es-MX" dirty="0"/>
          </a:p>
        </p:txBody>
      </p:sp>
      <p:sp>
        <p:nvSpPr>
          <p:cNvPr id="3" name="Marcador de contenido 2"/>
          <p:cNvSpPr>
            <a:spLocks noGrp="1"/>
          </p:cNvSpPr>
          <p:nvPr>
            <p:ph idx="1"/>
          </p:nvPr>
        </p:nvSpPr>
        <p:spPr>
          <a:xfrm>
            <a:off x="580799" y="1667803"/>
            <a:ext cx="6278148" cy="4460854"/>
          </a:xfrm>
        </p:spPr>
        <p:txBody>
          <a:bodyPr>
            <a:noAutofit/>
          </a:bodyPr>
          <a:lstStyle/>
          <a:p>
            <a:pPr algn="just"/>
            <a:r>
              <a:rPr lang="es-MX" sz="1600" dirty="0"/>
              <a:t>Mantiene un servidor secundario en </a:t>
            </a:r>
            <a:r>
              <a:rPr lang="es-MX" sz="1600" dirty="0" err="1"/>
              <a:t>standby</a:t>
            </a:r>
            <a:r>
              <a:rPr lang="es-MX" sz="1600" dirty="0"/>
              <a:t>, el cual tiene un copia de la base de datos principal</a:t>
            </a:r>
            <a:r>
              <a:rPr lang="es-MX" sz="1600" dirty="0" smtClean="0"/>
              <a:t>.</a:t>
            </a:r>
          </a:p>
          <a:p>
            <a:pPr marL="0" indent="0" algn="just">
              <a:buNone/>
            </a:pPr>
            <a:endParaRPr lang="es-MX" sz="1600" dirty="0"/>
          </a:p>
          <a:p>
            <a:pPr algn="just"/>
            <a:r>
              <a:rPr lang="es-MX" sz="1600" dirty="0"/>
              <a:t>Si el servidor principal falla, las aplicaciones </a:t>
            </a:r>
            <a:r>
              <a:rPr lang="es-MX" sz="1600" dirty="0" err="1"/>
              <a:t>redireccionan</a:t>
            </a:r>
            <a:r>
              <a:rPr lang="es-MX" sz="1600" dirty="0"/>
              <a:t> al servidor en secundario</a:t>
            </a:r>
            <a:r>
              <a:rPr lang="es-MX" sz="1600" dirty="0" smtClean="0"/>
              <a:t>.</a:t>
            </a:r>
          </a:p>
          <a:p>
            <a:pPr algn="just"/>
            <a:endParaRPr lang="es-MX" sz="1600" dirty="0"/>
          </a:p>
          <a:p>
            <a:pPr algn="just"/>
            <a:r>
              <a:rPr lang="es-MX" sz="1600" dirty="0"/>
              <a:t>La conmutación es instantánea en solo unos segundos</a:t>
            </a:r>
            <a:r>
              <a:rPr lang="es-MX" sz="1600" dirty="0" smtClean="0"/>
              <a:t>.</a:t>
            </a:r>
          </a:p>
          <a:p>
            <a:pPr algn="just"/>
            <a:endParaRPr lang="es-MX" sz="1600" dirty="0"/>
          </a:p>
          <a:p>
            <a:pPr algn="just"/>
            <a:r>
              <a:rPr lang="es-MX" sz="1600" dirty="0"/>
              <a:t>Los servidores que tienen estas bases de datos principal y reflejo se los llama </a:t>
            </a:r>
            <a:r>
              <a:rPr lang="es-MX" sz="1600" dirty="0" err="1"/>
              <a:t>partner</a:t>
            </a:r>
            <a:r>
              <a:rPr lang="es-MX" sz="1600" dirty="0"/>
              <a:t> servers</a:t>
            </a:r>
            <a:r>
              <a:rPr lang="es-MX" sz="1600" dirty="0" smtClean="0"/>
              <a:t>.</a:t>
            </a:r>
          </a:p>
          <a:p>
            <a:pPr algn="just"/>
            <a:endParaRPr lang="es-MX" sz="1600" dirty="0"/>
          </a:p>
          <a:p>
            <a:pPr algn="just"/>
            <a:r>
              <a:rPr lang="es-MX" sz="1600" dirty="0"/>
              <a:t>En el caso de falla del servidor principal, la sesión del cliente será perdida. El cliente intentara reconectarse al servidor principal. Pero si falla, automáticamente </a:t>
            </a:r>
            <a:r>
              <a:rPr lang="es-MX" sz="1600" dirty="0" err="1"/>
              <a:t>redireccionará</a:t>
            </a:r>
            <a:r>
              <a:rPr lang="es-MX" sz="1600" dirty="0"/>
              <a:t> la conexión al servidor </a:t>
            </a:r>
            <a:r>
              <a:rPr lang="es-MX" sz="1600" dirty="0" smtClean="0"/>
              <a:t>reflejo.</a:t>
            </a:r>
            <a:endParaRPr lang="es-MX" sz="1600" dirty="0"/>
          </a:p>
        </p:txBody>
      </p:sp>
      <p:pic>
        <p:nvPicPr>
          <p:cNvPr id="4" name="Imagen 3"/>
          <p:cNvPicPr>
            <a:picLocks noChangeAspect="1"/>
          </p:cNvPicPr>
          <p:nvPr/>
        </p:nvPicPr>
        <p:blipFill>
          <a:blip r:embed="rId2"/>
          <a:stretch>
            <a:fillRect/>
          </a:stretch>
        </p:blipFill>
        <p:spPr>
          <a:xfrm>
            <a:off x="7146235" y="1592252"/>
            <a:ext cx="3634823" cy="4057743"/>
          </a:xfrm>
          <a:prstGeom prst="rect">
            <a:avLst/>
          </a:prstGeom>
        </p:spPr>
      </p:pic>
      <p:pic>
        <p:nvPicPr>
          <p:cNvPr id="5" name="4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0048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17473"/>
            <a:ext cx="10911840" cy="1051560"/>
          </a:xfrm>
        </p:spPr>
        <p:txBody>
          <a:bodyPr>
            <a:normAutofit fontScale="90000"/>
          </a:bodyPr>
          <a:lstStyle/>
          <a:p>
            <a:r>
              <a:rPr lang="es-MX" dirty="0"/>
              <a:t>FORTALEZAS Y DEBILIDADES DE REFLEJO</a:t>
            </a:r>
          </a:p>
        </p:txBody>
      </p:sp>
      <p:sp>
        <p:nvSpPr>
          <p:cNvPr id="3" name="Marcador de contenido 2"/>
          <p:cNvSpPr>
            <a:spLocks noGrp="1"/>
          </p:cNvSpPr>
          <p:nvPr>
            <p:ph idx="1"/>
          </p:nvPr>
        </p:nvSpPr>
        <p:spPr>
          <a:xfrm>
            <a:off x="539931" y="1673353"/>
            <a:ext cx="10911840" cy="4187952"/>
          </a:xfrm>
        </p:spPr>
        <p:txBody>
          <a:bodyPr>
            <a:noAutofit/>
          </a:bodyPr>
          <a:lstStyle/>
          <a:p>
            <a:pPr marL="0" indent="0" algn="just">
              <a:buNone/>
            </a:pPr>
            <a:r>
              <a:rPr lang="es-MX" sz="2000" b="1" dirty="0"/>
              <a:t>Fortalezas </a:t>
            </a:r>
          </a:p>
          <a:p>
            <a:pPr algn="just"/>
            <a:r>
              <a:rPr lang="es-MX" sz="2000" dirty="0"/>
              <a:t>Fallo de base de datos y cliente rápido y automático.</a:t>
            </a:r>
          </a:p>
          <a:p>
            <a:pPr algn="just"/>
            <a:r>
              <a:rPr lang="es-MX" sz="2000" dirty="0"/>
              <a:t>No muy complicado de configurar y administrar.</a:t>
            </a:r>
          </a:p>
          <a:p>
            <a:pPr algn="just"/>
            <a:r>
              <a:rPr lang="es-MX" sz="2000" dirty="0"/>
              <a:t>No se requiere HW </a:t>
            </a:r>
            <a:r>
              <a:rPr lang="es-MX" sz="2000" dirty="0" smtClean="0"/>
              <a:t>especial.</a:t>
            </a:r>
            <a:endParaRPr lang="es-MX" sz="2000" dirty="0"/>
          </a:p>
          <a:p>
            <a:pPr algn="just"/>
            <a:endParaRPr lang="es-MX" sz="2000" dirty="0"/>
          </a:p>
          <a:p>
            <a:pPr marL="0" indent="0" algn="just">
              <a:buNone/>
            </a:pPr>
            <a:r>
              <a:rPr lang="es-MX" sz="2000" b="1" dirty="0"/>
              <a:t>Debilidades.</a:t>
            </a:r>
          </a:p>
          <a:p>
            <a:pPr algn="just"/>
            <a:r>
              <a:rPr lang="es-MX" sz="2000" dirty="0" smtClean="0"/>
              <a:t>Requiere </a:t>
            </a:r>
            <a:r>
              <a:rPr lang="es-MX" sz="2000" dirty="0"/>
              <a:t>tres servidores en el modo de alta disponibilidad.</a:t>
            </a:r>
          </a:p>
          <a:p>
            <a:pPr algn="just"/>
            <a:r>
              <a:rPr lang="es-MX" sz="2000" dirty="0"/>
              <a:t>No se puede consultar la base de datos reflejada.</a:t>
            </a:r>
          </a:p>
          <a:p>
            <a:pPr algn="just"/>
            <a:r>
              <a:rPr lang="es-MX" sz="2000" dirty="0"/>
              <a:t>Configuración por base de datos.</a:t>
            </a:r>
          </a:p>
          <a:p>
            <a:pPr algn="just"/>
            <a:r>
              <a:rPr lang="es-MX" sz="2000" dirty="0"/>
              <a:t>No protege bases de datos del </a:t>
            </a:r>
            <a:r>
              <a:rPr lang="es-MX" sz="2000" dirty="0" smtClean="0"/>
              <a:t>sistema.</a:t>
            </a:r>
            <a:endParaRPr lang="es-MX" sz="20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668557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670755"/>
            <a:ext cx="10911840" cy="1051560"/>
          </a:xfrm>
        </p:spPr>
        <p:txBody>
          <a:bodyPr>
            <a:noAutofit/>
          </a:bodyPr>
          <a:lstStyle/>
          <a:p>
            <a:r>
              <a:rPr lang="es-MX" sz="3200" b="1" dirty="0" smtClean="0"/>
              <a:t>REPLICACIÓN TRANSACCIONAL</a:t>
            </a:r>
            <a:r>
              <a:rPr lang="es-MX" sz="3200" dirty="0" smtClean="0"/>
              <a:t>.</a:t>
            </a:r>
            <a:br>
              <a:rPr lang="es-MX" sz="3200" dirty="0" smtClean="0"/>
            </a:br>
            <a:endParaRPr lang="es-MX" sz="2400" dirty="0"/>
          </a:p>
        </p:txBody>
      </p:sp>
      <p:pic>
        <p:nvPicPr>
          <p:cNvPr id="1026" name="Picture 2" descr="Qué es replicación transaccional?&#10;&#10;&#10;&#10;&#10;Los cambios son aplicados a los&#10;suscriptores poco después de&#10;que ocurren&#10;El proce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0374" t="15413" r="2155" b="3488"/>
          <a:stretch/>
        </p:blipFill>
        <p:spPr bwMode="auto">
          <a:xfrm>
            <a:off x="8621486" y="1298431"/>
            <a:ext cx="2677885" cy="4351564"/>
          </a:xfrm>
          <a:prstGeom prst="rect">
            <a:avLst/>
          </a:prstGeom>
          <a:noFill/>
          <a:extLst>
            <a:ext uri="{909E8E84-426E-40DD-AFC4-6F175D3DCCD1}">
              <a14:hiddenFill xmlns:a14="http://schemas.microsoft.com/office/drawing/2010/main">
                <a:solidFill>
                  <a:srgbClr val="FFFFFF"/>
                </a:solidFill>
              </a14:hiddenFill>
            </a:ext>
          </a:extLst>
        </p:spPr>
      </p:pic>
      <p:pic>
        <p:nvPicPr>
          <p:cNvPr id="6" name="5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
        <p:nvSpPr>
          <p:cNvPr id="7" name="2 Marcador de contenido"/>
          <p:cNvSpPr txBox="1">
            <a:spLocks/>
          </p:cNvSpPr>
          <p:nvPr/>
        </p:nvSpPr>
        <p:spPr>
          <a:xfrm>
            <a:off x="627490" y="1462043"/>
            <a:ext cx="10911840" cy="4187952"/>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defTabSz="914400"/>
            <a:r>
              <a:rPr lang="es-PE" sz="2000" dirty="0" smtClean="0"/>
              <a:t>Los cambios son aplicados a los suscriptores poco después </a:t>
            </a:r>
          </a:p>
          <a:p>
            <a:pPr marL="0" indent="0" defTabSz="914400">
              <a:buNone/>
            </a:pPr>
            <a:r>
              <a:rPr lang="es-PE" sz="2000" dirty="0"/>
              <a:t> </a:t>
            </a:r>
            <a:r>
              <a:rPr lang="es-PE" sz="2000" dirty="0" smtClean="0"/>
              <a:t>  de que ocurren. </a:t>
            </a:r>
          </a:p>
          <a:p>
            <a:pPr defTabSz="914400"/>
            <a:endParaRPr lang="es-PE" sz="2000" dirty="0" smtClean="0"/>
          </a:p>
          <a:p>
            <a:pPr defTabSz="914400"/>
            <a:r>
              <a:rPr lang="es-PE" sz="2000" dirty="0" smtClean="0"/>
              <a:t>El proceso implica</a:t>
            </a:r>
            <a:r>
              <a:rPr lang="es-PE" sz="2400" dirty="0" smtClean="0"/>
              <a:t>: </a:t>
            </a:r>
          </a:p>
          <a:p>
            <a:pPr marL="0" indent="0" defTabSz="914400">
              <a:buFont typeface="Wingdings 2"/>
              <a:buNone/>
            </a:pPr>
            <a:r>
              <a:rPr lang="es-PE" sz="2000" dirty="0" smtClean="0"/>
              <a:t>	Tomar una instantánea inicial de los datos 	        	</a:t>
            </a:r>
          </a:p>
          <a:p>
            <a:pPr marL="0" indent="0" defTabSz="914400">
              <a:buFont typeface="Wingdings 2"/>
              <a:buNone/>
            </a:pPr>
            <a:r>
              <a:rPr lang="es-PE" sz="2000" dirty="0"/>
              <a:t>	</a:t>
            </a:r>
            <a:r>
              <a:rPr lang="es-PE" sz="2000" dirty="0" smtClean="0"/>
              <a:t>Cambios en los datos son enviados al suscriptor  </a:t>
            </a:r>
            <a:br>
              <a:rPr lang="es-PE" sz="2000" dirty="0" smtClean="0"/>
            </a:br>
            <a:r>
              <a:rPr lang="es-PE" sz="2000" dirty="0" smtClean="0"/>
              <a:t>       	conforme ocurren. </a:t>
            </a:r>
          </a:p>
          <a:p>
            <a:pPr defTabSz="914400"/>
            <a:r>
              <a:rPr lang="es-PE" sz="2000" dirty="0" smtClean="0"/>
              <a:t>Los cambios son aplicados en el suscriptor en el mismo </a:t>
            </a:r>
          </a:p>
          <a:p>
            <a:pPr marL="0" indent="0" defTabSz="914400">
              <a:buNone/>
            </a:pPr>
            <a:r>
              <a:rPr lang="es-PE" sz="2000" dirty="0" smtClean="0"/>
              <a:t>   orden en el que ocurren.</a:t>
            </a:r>
          </a:p>
          <a:p>
            <a:pPr marL="0" indent="0" defTabSz="914400">
              <a:buFont typeface="Wingdings 2"/>
              <a:buNone/>
            </a:pPr>
            <a:endParaRPr lang="es-PE" sz="2000" dirty="0" smtClean="0"/>
          </a:p>
          <a:p>
            <a:pPr defTabSz="914400"/>
            <a:endParaRPr lang="es-PE" sz="2000" dirty="0"/>
          </a:p>
        </p:txBody>
      </p:sp>
    </p:spTree>
    <p:extLst>
      <p:ext uri="{BB962C8B-B14F-4D97-AF65-F5344CB8AC3E}">
        <p14:creationId xmlns:p14="http://schemas.microsoft.com/office/powerpoint/2010/main" val="2124539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504756" cy="1400530"/>
          </a:xfrm>
        </p:spPr>
        <p:txBody>
          <a:bodyPr>
            <a:normAutofit/>
          </a:bodyPr>
          <a:lstStyle/>
          <a:p>
            <a:r>
              <a:rPr lang="es-PE" sz="3200" dirty="0" smtClean="0"/>
              <a:t>¿CÓMO FUNCIONA REPLICACIÓN TRANSACCIONAL PUNTO A PUNTO?</a:t>
            </a:r>
            <a:endParaRPr lang="es-MX" sz="3200" dirty="0"/>
          </a:p>
        </p:txBody>
      </p:sp>
      <p:sp>
        <p:nvSpPr>
          <p:cNvPr id="3" name="Marcador de contenido 2"/>
          <p:cNvSpPr>
            <a:spLocks noGrp="1"/>
          </p:cNvSpPr>
          <p:nvPr>
            <p:ph idx="1"/>
          </p:nvPr>
        </p:nvSpPr>
        <p:spPr>
          <a:xfrm>
            <a:off x="581296" y="1996729"/>
            <a:ext cx="8946541" cy="4195481"/>
          </a:xfrm>
        </p:spPr>
        <p:txBody>
          <a:bodyPr>
            <a:normAutofit/>
          </a:bodyPr>
          <a:lstStyle/>
          <a:p>
            <a:r>
              <a:rPr lang="es-PE" sz="2600" dirty="0"/>
              <a:t>Opción configurable como parte de replicación </a:t>
            </a:r>
            <a:r>
              <a:rPr lang="es-PE" sz="2600" dirty="0" smtClean="0"/>
              <a:t>transaccional, típicamente </a:t>
            </a:r>
            <a:r>
              <a:rPr lang="es-PE" sz="2600" dirty="0"/>
              <a:t>usado con servidores </a:t>
            </a:r>
            <a:r>
              <a:rPr lang="es-PE" sz="2600" dirty="0" smtClean="0"/>
              <a:t>autónomos. </a:t>
            </a:r>
          </a:p>
          <a:p>
            <a:r>
              <a:rPr lang="es-PE" sz="2600" dirty="0" smtClean="0"/>
              <a:t>Los </a:t>
            </a:r>
            <a:r>
              <a:rPr lang="es-PE" sz="2600" dirty="0"/>
              <a:t>conflictos son detectados pero necesitan ser </a:t>
            </a:r>
            <a:r>
              <a:rPr lang="es-PE" sz="2600" dirty="0" smtClean="0"/>
              <a:t>evitados. </a:t>
            </a:r>
          </a:p>
          <a:p>
            <a:pPr marL="0" indent="0">
              <a:buNone/>
            </a:pPr>
            <a:endParaRPr lang="es-PE" sz="2600" dirty="0"/>
          </a:p>
          <a:p>
            <a:pPr marL="0" indent="0">
              <a:buNone/>
            </a:pPr>
            <a:endParaRPr lang="es-MX" sz="2600" dirty="0"/>
          </a:p>
        </p:txBody>
      </p:sp>
      <p:pic>
        <p:nvPicPr>
          <p:cNvPr id="2050" name="Picture 2" descr="Cómo funciona replicación transaccional punto a&#10;punto?&#10;&#10;&#10;&#10;Opción configurable como parte de replicación&#10;transaccional&#10;Tí..."/>
          <p:cNvPicPr>
            <a:picLocks noChangeAspect="1" noChangeArrowheads="1"/>
          </p:cNvPicPr>
          <p:nvPr/>
        </p:nvPicPr>
        <p:blipFill rotWithShape="1">
          <a:blip r:embed="rId2">
            <a:extLst>
              <a:ext uri="{28A0092B-C50C-407E-A947-70E740481C1C}">
                <a14:useLocalDpi xmlns:a14="http://schemas.microsoft.com/office/drawing/2010/main" val="0"/>
              </a:ext>
            </a:extLst>
          </a:blip>
          <a:srcRect l="8599" t="42554" r="17857" b="14209"/>
          <a:stretch/>
        </p:blipFill>
        <p:spPr bwMode="auto">
          <a:xfrm>
            <a:off x="3573744" y="4029795"/>
            <a:ext cx="4927876" cy="2175062"/>
          </a:xfrm>
          <a:prstGeom prst="rect">
            <a:avLst/>
          </a:prstGeom>
          <a:noFill/>
          <a:extLst>
            <a:ext uri="{909E8E84-426E-40DD-AFC4-6F175D3DCCD1}">
              <a14:hiddenFill xmlns:a14="http://schemas.microsoft.com/office/drawing/2010/main">
                <a:solidFill>
                  <a:srgbClr val="FFFFFF"/>
                </a:solidFill>
              </a14:hiddenFill>
            </a:ext>
          </a:extLst>
        </p:spPr>
      </p:pic>
      <p:pic>
        <p:nvPicPr>
          <p:cNvPr id="5" name="4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80901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75821"/>
            <a:ext cx="10490956" cy="1400530"/>
          </a:xfrm>
        </p:spPr>
        <p:txBody>
          <a:bodyPr/>
          <a:lstStyle/>
          <a:p>
            <a:r>
              <a:rPr lang="es-PE" dirty="0" smtClean="0"/>
              <a:t>FORTALEZA Y DEBILIDADES DE REPLICACIÓN</a:t>
            </a:r>
            <a:endParaRPr lang="es-MX" dirty="0"/>
          </a:p>
        </p:txBody>
      </p:sp>
      <p:sp>
        <p:nvSpPr>
          <p:cNvPr id="3" name="Marcador de contenido 2"/>
          <p:cNvSpPr>
            <a:spLocks noGrp="1"/>
          </p:cNvSpPr>
          <p:nvPr>
            <p:ph idx="1"/>
          </p:nvPr>
        </p:nvSpPr>
        <p:spPr>
          <a:xfrm>
            <a:off x="570410" y="1829474"/>
            <a:ext cx="10304419" cy="4327334"/>
          </a:xfrm>
        </p:spPr>
        <p:txBody>
          <a:bodyPr>
            <a:noAutofit/>
          </a:bodyPr>
          <a:lstStyle/>
          <a:p>
            <a:pPr marL="0" indent="0">
              <a:buNone/>
            </a:pPr>
            <a:r>
              <a:rPr lang="es-PE" sz="2000" b="1" dirty="0"/>
              <a:t>Fortalezas </a:t>
            </a:r>
            <a:endParaRPr lang="es-PE" sz="2000" b="1" dirty="0" smtClean="0"/>
          </a:p>
          <a:p>
            <a:r>
              <a:rPr lang="es-PE" sz="2000" dirty="0" smtClean="0"/>
              <a:t>Maduro </a:t>
            </a:r>
            <a:r>
              <a:rPr lang="es-PE" sz="2000" dirty="0"/>
              <a:t>y estable Opciones flexibles de </a:t>
            </a:r>
            <a:r>
              <a:rPr lang="es-PE" sz="2000" dirty="0" smtClean="0"/>
              <a:t>configuración. </a:t>
            </a:r>
          </a:p>
          <a:p>
            <a:r>
              <a:rPr lang="es-PE" sz="2000" dirty="0" smtClean="0"/>
              <a:t>No </a:t>
            </a:r>
            <a:r>
              <a:rPr lang="es-PE" sz="2000" dirty="0"/>
              <a:t>requiere de HW </a:t>
            </a:r>
            <a:r>
              <a:rPr lang="es-PE" sz="2000" dirty="0" smtClean="0"/>
              <a:t>especial. </a:t>
            </a:r>
          </a:p>
          <a:p>
            <a:r>
              <a:rPr lang="es-PE" sz="2000" dirty="0" smtClean="0"/>
              <a:t>Puede </a:t>
            </a:r>
            <a:r>
              <a:rPr lang="es-PE" sz="2000" dirty="0"/>
              <a:t>descentralizar los centros de </a:t>
            </a:r>
            <a:r>
              <a:rPr lang="es-PE" sz="2000" dirty="0" smtClean="0"/>
              <a:t>datos. </a:t>
            </a:r>
          </a:p>
          <a:p>
            <a:r>
              <a:rPr lang="es-PE" sz="2000" dirty="0" smtClean="0"/>
              <a:t>Las </a:t>
            </a:r>
            <a:r>
              <a:rPr lang="es-PE" sz="2000" dirty="0"/>
              <a:t>bases de datos secundarias pueden ser consultadas y </a:t>
            </a:r>
            <a:r>
              <a:rPr lang="es-PE" sz="2000" dirty="0" smtClean="0"/>
              <a:t>modificadas. </a:t>
            </a:r>
          </a:p>
          <a:p>
            <a:pPr marL="0" indent="0">
              <a:buNone/>
            </a:pPr>
            <a:r>
              <a:rPr lang="es-PE" sz="2000" b="1" dirty="0" smtClean="0"/>
              <a:t>Debilidades </a:t>
            </a:r>
          </a:p>
          <a:p>
            <a:r>
              <a:rPr lang="es-PE" sz="2000" dirty="0" smtClean="0"/>
              <a:t>Fallo </a:t>
            </a:r>
            <a:r>
              <a:rPr lang="es-PE" sz="2000" dirty="0"/>
              <a:t>de cliente de forma </a:t>
            </a:r>
            <a:r>
              <a:rPr lang="es-PE" sz="2000" dirty="0" smtClean="0"/>
              <a:t>manual. </a:t>
            </a:r>
          </a:p>
          <a:p>
            <a:r>
              <a:rPr lang="es-PE" sz="2000" dirty="0" smtClean="0"/>
              <a:t>Protege </a:t>
            </a:r>
            <a:r>
              <a:rPr lang="es-PE" sz="2000" dirty="0"/>
              <a:t>solo datos, no protege esquemas ni </a:t>
            </a:r>
            <a:r>
              <a:rPr lang="es-PE" sz="2000" dirty="0" smtClean="0"/>
              <a:t>tablas. </a:t>
            </a:r>
          </a:p>
          <a:p>
            <a:r>
              <a:rPr lang="es-PE" sz="2000" dirty="0" smtClean="0"/>
              <a:t>Puede </a:t>
            </a:r>
            <a:r>
              <a:rPr lang="es-PE" sz="2000" dirty="0"/>
              <a:t>ser difícil </a:t>
            </a:r>
            <a:r>
              <a:rPr lang="es-PE" sz="2000" dirty="0" smtClean="0"/>
              <a:t>reparar. </a:t>
            </a:r>
          </a:p>
          <a:p>
            <a:r>
              <a:rPr lang="es-PE" sz="2000" dirty="0" smtClean="0"/>
              <a:t>Configuración </a:t>
            </a:r>
            <a:r>
              <a:rPr lang="es-PE" sz="2000" dirty="0"/>
              <a:t>por base de </a:t>
            </a:r>
            <a:r>
              <a:rPr lang="es-PE" sz="2000" dirty="0" smtClean="0"/>
              <a:t>datos.</a:t>
            </a:r>
          </a:p>
          <a:p>
            <a:r>
              <a:rPr lang="es-PE" sz="2000" dirty="0" smtClean="0"/>
              <a:t>Conflictos </a:t>
            </a:r>
            <a:r>
              <a:rPr lang="es-PE" sz="2000" dirty="0"/>
              <a:t>de </a:t>
            </a:r>
            <a:r>
              <a:rPr lang="es-PE" sz="2000" dirty="0" smtClean="0"/>
              <a:t>datos. </a:t>
            </a:r>
            <a:endParaRPr lang="es-MX" sz="20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199136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814258"/>
            <a:ext cx="10911840" cy="1051560"/>
          </a:xfrm>
        </p:spPr>
        <p:txBody>
          <a:bodyPr>
            <a:normAutofit fontScale="90000"/>
          </a:bodyPr>
          <a:lstStyle/>
          <a:p>
            <a:r>
              <a:rPr lang="es-MX" dirty="0" smtClean="0"/>
              <a:t>CONFIGURACIÓN DE REPLICACIÓN PUNTO A PUNTO</a:t>
            </a:r>
            <a:endParaRPr lang="es-MX" dirty="0"/>
          </a:p>
        </p:txBody>
      </p:sp>
      <p:pic>
        <p:nvPicPr>
          <p:cNvPr id="3074" name="Picture 2" descr="Cómo configurar replicación punto a punto&#10;Configurar la distribución en los servidores&#10;Crear una publicación en el primer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796" t="24540" r="5474" b="34787"/>
          <a:stretch/>
        </p:blipFill>
        <p:spPr bwMode="auto">
          <a:xfrm>
            <a:off x="2116493" y="2209555"/>
            <a:ext cx="6986472" cy="2578813"/>
          </a:xfrm>
          <a:prstGeom prst="rect">
            <a:avLst/>
          </a:prstGeom>
          <a:noFill/>
          <a:extLst>
            <a:ext uri="{909E8E84-426E-40DD-AFC4-6F175D3DCCD1}">
              <a14:hiddenFill xmlns:a14="http://schemas.microsoft.com/office/drawing/2010/main">
                <a:solidFill>
                  <a:srgbClr val="FFFFFF"/>
                </a:solidFill>
              </a14:hiddenFill>
            </a:ext>
          </a:extLst>
        </p:spPr>
      </p:pic>
      <p:pic>
        <p:nvPicPr>
          <p:cNvPr id="4" name="3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555329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02617"/>
            <a:ext cx="10911840" cy="1051560"/>
          </a:xfrm>
        </p:spPr>
        <p:txBody>
          <a:bodyPr>
            <a:normAutofit/>
          </a:bodyPr>
          <a:lstStyle/>
          <a:p>
            <a:r>
              <a:rPr lang="es-PE" sz="3200" dirty="0" smtClean="0"/>
              <a:t>CONSIDERACIONES</a:t>
            </a:r>
            <a:endParaRPr lang="es-PE" sz="3200" dirty="0"/>
          </a:p>
        </p:txBody>
      </p:sp>
      <p:sp>
        <p:nvSpPr>
          <p:cNvPr id="3" name="Marcador de contenido 2"/>
          <p:cNvSpPr>
            <a:spLocks noGrp="1"/>
          </p:cNvSpPr>
          <p:nvPr>
            <p:ph idx="1"/>
          </p:nvPr>
        </p:nvSpPr>
        <p:spPr>
          <a:xfrm>
            <a:off x="562174" y="1405642"/>
            <a:ext cx="10398751" cy="4187952"/>
          </a:xfrm>
        </p:spPr>
        <p:txBody>
          <a:bodyPr>
            <a:noAutofit/>
          </a:bodyPr>
          <a:lstStyle/>
          <a:p>
            <a:r>
              <a:rPr lang="es-PE" sz="2100" dirty="0"/>
              <a:t>Replicación transaccional punto a punto solo disponible en edición </a:t>
            </a:r>
            <a:r>
              <a:rPr lang="es-PE" sz="2100" dirty="0" smtClean="0"/>
              <a:t>Enterprise.</a:t>
            </a:r>
          </a:p>
          <a:p>
            <a:endParaRPr lang="es-PE" sz="2100" dirty="0" smtClean="0"/>
          </a:p>
          <a:p>
            <a:r>
              <a:rPr lang="es-PE" sz="2100" dirty="0" smtClean="0"/>
              <a:t>Idealmente </a:t>
            </a:r>
            <a:r>
              <a:rPr lang="es-PE" sz="2100" dirty="0"/>
              <a:t>los servidores que conforman cada nodo deben ser </a:t>
            </a:r>
            <a:r>
              <a:rPr lang="es-PE" sz="2100" dirty="0" smtClean="0"/>
              <a:t>idénticos.</a:t>
            </a:r>
          </a:p>
          <a:p>
            <a:endParaRPr lang="es-PE" sz="2100" dirty="0" smtClean="0"/>
          </a:p>
          <a:p>
            <a:r>
              <a:rPr lang="es-PE" sz="2100" dirty="0" smtClean="0"/>
              <a:t>Se </a:t>
            </a:r>
            <a:r>
              <a:rPr lang="es-PE" sz="2100" dirty="0"/>
              <a:t>recomienda que cada nodo tenga su base de datos de publicación, para eliminar un único punto de </a:t>
            </a:r>
            <a:r>
              <a:rPr lang="es-PE" sz="2100" dirty="0" smtClean="0"/>
              <a:t>falla.</a:t>
            </a:r>
          </a:p>
          <a:p>
            <a:endParaRPr lang="es-PE" sz="2100" dirty="0" smtClean="0"/>
          </a:p>
          <a:p>
            <a:r>
              <a:rPr lang="es-PE" sz="2100" dirty="0" smtClean="0"/>
              <a:t>Un </a:t>
            </a:r>
            <a:r>
              <a:rPr lang="es-PE" sz="2100" dirty="0"/>
              <a:t>objeto puede estar incluido en una sola publicación transaccional punto a </a:t>
            </a:r>
            <a:r>
              <a:rPr lang="es-PE" sz="2100" dirty="0" smtClean="0"/>
              <a:t>punto.</a:t>
            </a:r>
          </a:p>
          <a:p>
            <a:endParaRPr lang="es-PE" sz="2100" dirty="0" smtClean="0"/>
          </a:p>
          <a:p>
            <a:r>
              <a:rPr lang="es-PE" sz="2100" dirty="0" smtClean="0"/>
              <a:t>No </a:t>
            </a:r>
            <a:r>
              <a:rPr lang="es-PE" sz="2100" dirty="0"/>
              <a:t>es recomendable usar columnas de identidad. Manualmente se deben reasignar rangos de </a:t>
            </a:r>
            <a:r>
              <a:rPr lang="es-PE" sz="2100" dirty="0" smtClean="0"/>
              <a:t>semilla</a:t>
            </a:r>
            <a:r>
              <a:rPr lang="es-PE" sz="2100" dirty="0" smtClean="0"/>
              <a:t>.</a:t>
            </a:r>
            <a:endParaRPr lang="es-PE" sz="21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4147128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24388"/>
            <a:ext cx="10911840" cy="1051560"/>
          </a:xfrm>
        </p:spPr>
        <p:txBody>
          <a:bodyPr>
            <a:normAutofit/>
          </a:bodyPr>
          <a:lstStyle/>
          <a:p>
            <a:r>
              <a:rPr lang="es-PE" sz="3200" b="1" dirty="0"/>
              <a:t>CLÚSTER PARA TOLERANCIA A FALLOS</a:t>
            </a:r>
          </a:p>
        </p:txBody>
      </p:sp>
      <p:sp>
        <p:nvSpPr>
          <p:cNvPr id="3" name="Marcador de contenido 2"/>
          <p:cNvSpPr>
            <a:spLocks noGrp="1"/>
          </p:cNvSpPr>
          <p:nvPr>
            <p:ph idx="1"/>
          </p:nvPr>
        </p:nvSpPr>
        <p:spPr>
          <a:xfrm>
            <a:off x="580798" y="1536393"/>
            <a:ext cx="10577059" cy="4568100"/>
          </a:xfrm>
        </p:spPr>
        <p:txBody>
          <a:bodyPr>
            <a:normAutofit fontScale="55000" lnSpcReduction="20000"/>
          </a:bodyPr>
          <a:lstStyle/>
          <a:p>
            <a:r>
              <a:rPr lang="es-ES" dirty="0" smtClean="0"/>
              <a:t>Reserva </a:t>
            </a:r>
            <a:r>
              <a:rPr lang="es-ES" dirty="0"/>
              <a:t>en caliente </a:t>
            </a:r>
            <a:r>
              <a:rPr lang="es-ES" dirty="0" smtClean="0"/>
              <a:t>(</a:t>
            </a:r>
            <a:r>
              <a:rPr lang="es-PE" dirty="0" smtClean="0"/>
              <a:t>Hot </a:t>
            </a:r>
            <a:r>
              <a:rPr lang="es-PE" dirty="0" err="1" smtClean="0"/>
              <a:t>Standby</a:t>
            </a:r>
            <a:r>
              <a:rPr lang="es-PE" dirty="0" smtClean="0"/>
              <a:t>).  </a:t>
            </a:r>
          </a:p>
          <a:p>
            <a:endParaRPr lang="es-PE" dirty="0" smtClean="0"/>
          </a:p>
          <a:p>
            <a:r>
              <a:rPr lang="es-PE" dirty="0" smtClean="0"/>
              <a:t>Soporte </a:t>
            </a:r>
            <a:r>
              <a:rPr lang="es-PE" dirty="0"/>
              <a:t>de servidor completo y alta disponibilidad en caso de falla de hardware o para por </a:t>
            </a:r>
            <a:r>
              <a:rPr lang="es-PE" dirty="0" smtClean="0"/>
              <a:t>mantenimiento. </a:t>
            </a:r>
          </a:p>
          <a:p>
            <a:endParaRPr lang="es-PE" dirty="0" smtClean="0"/>
          </a:p>
          <a:p>
            <a:r>
              <a:rPr lang="es-PE" dirty="0" smtClean="0"/>
              <a:t>En </a:t>
            </a:r>
            <a:r>
              <a:rPr lang="es-PE" dirty="0"/>
              <a:t>caso de falla, el sistema operativo y SQL Server trabajan juntos para proveer un sistema automatizado para fallas</a:t>
            </a:r>
            <a:r>
              <a:rPr lang="es-PE" dirty="0" smtClean="0"/>
              <a:t>.</a:t>
            </a:r>
          </a:p>
          <a:p>
            <a:endParaRPr lang="es-PE" dirty="0" smtClean="0"/>
          </a:p>
          <a:p>
            <a:r>
              <a:rPr lang="es-PE" dirty="0"/>
              <a:t>Combinación de uno o más nodos (servidores) con almacenamiento de disco compartidos (SAN</a:t>
            </a:r>
            <a:r>
              <a:rPr lang="es-PE" dirty="0" smtClean="0"/>
              <a:t>). </a:t>
            </a:r>
          </a:p>
          <a:p>
            <a:endParaRPr lang="es-PE" dirty="0" smtClean="0"/>
          </a:p>
          <a:p>
            <a:r>
              <a:rPr lang="es-PE" dirty="0" smtClean="0"/>
              <a:t>Servidor </a:t>
            </a:r>
            <a:r>
              <a:rPr lang="es-PE" dirty="0"/>
              <a:t>virtual : combinación de recursos, junto con sus nombres de red y dirección </a:t>
            </a:r>
            <a:r>
              <a:rPr lang="es-PE" dirty="0" smtClean="0"/>
              <a:t>IP.  </a:t>
            </a:r>
          </a:p>
          <a:p>
            <a:pPr marL="0" indent="0">
              <a:buNone/>
            </a:pPr>
            <a:endParaRPr lang="es-PE" dirty="0" smtClean="0"/>
          </a:p>
          <a:p>
            <a:r>
              <a:rPr lang="es-PE" dirty="0" smtClean="0"/>
              <a:t>Los </a:t>
            </a:r>
            <a:r>
              <a:rPr lang="es-PE" dirty="0"/>
              <a:t>clientes se conectan a un servidor virtual alojado en uno de los nodos del </a:t>
            </a:r>
            <a:r>
              <a:rPr lang="es-PE" dirty="0" smtClean="0"/>
              <a:t>clúster. </a:t>
            </a:r>
          </a:p>
          <a:p>
            <a:endParaRPr lang="es-PE" dirty="0" smtClean="0"/>
          </a:p>
          <a:p>
            <a:r>
              <a:rPr lang="es-PE" dirty="0" smtClean="0"/>
              <a:t>El </a:t>
            </a:r>
            <a:r>
              <a:rPr lang="es-PE" dirty="0"/>
              <a:t>servidor virtual SQL aparece en una red como si fuese una sola computadora, pero provee tolerancia a fallas a nivel de instancia de un nodo hacia otro, cuando alguno de ellos deja de estar </a:t>
            </a:r>
            <a:r>
              <a:rPr lang="es-PE" dirty="0" smtClean="0"/>
              <a:t>disponible. </a:t>
            </a:r>
          </a:p>
          <a:p>
            <a:pPr marL="0" indent="0">
              <a:buNone/>
            </a:pPr>
            <a:endParaRPr lang="es-PE" dirty="0"/>
          </a:p>
          <a:p>
            <a:r>
              <a:rPr lang="es-PE" dirty="0" smtClean="0"/>
              <a:t>Cuando </a:t>
            </a:r>
            <a:r>
              <a:rPr lang="es-PE" dirty="0"/>
              <a:t>se configura clúster, solo se puede tener una instancia de SQL Server en el servidor </a:t>
            </a:r>
            <a:r>
              <a:rPr lang="es-PE" dirty="0" smtClean="0"/>
              <a:t>virtual.</a:t>
            </a:r>
            <a:endParaRPr lang="es-PE"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3117615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0743" y="550628"/>
            <a:ext cx="10911840" cy="1051560"/>
          </a:xfrm>
        </p:spPr>
        <p:txBody>
          <a:bodyPr/>
          <a:lstStyle/>
          <a:p>
            <a:r>
              <a:rPr lang="es-MX" dirty="0"/>
              <a:t>DEFINICIÓN:</a:t>
            </a:r>
          </a:p>
        </p:txBody>
      </p:sp>
      <p:sp>
        <p:nvSpPr>
          <p:cNvPr id="3" name="Marcador de contenido 2"/>
          <p:cNvSpPr>
            <a:spLocks noGrp="1"/>
          </p:cNvSpPr>
          <p:nvPr>
            <p:ph idx="1"/>
          </p:nvPr>
        </p:nvSpPr>
        <p:spPr>
          <a:xfrm>
            <a:off x="660621" y="1663413"/>
            <a:ext cx="10497236" cy="4187952"/>
          </a:xfrm>
        </p:spPr>
        <p:txBody>
          <a:bodyPr>
            <a:normAutofit/>
          </a:bodyPr>
          <a:lstStyle/>
          <a:p>
            <a:pPr algn="just"/>
            <a:r>
              <a:rPr lang="es-MX" sz="2400" dirty="0"/>
              <a:t>Solución para minimizar o mitigar el impacto de paradas de sistemas. </a:t>
            </a:r>
          </a:p>
          <a:p>
            <a:pPr algn="just"/>
            <a:endParaRPr lang="es-MX" sz="2400" dirty="0"/>
          </a:p>
          <a:p>
            <a:pPr algn="just"/>
            <a:r>
              <a:rPr lang="es-MX" sz="2400" dirty="0"/>
              <a:t>Técnicas y herramientas para incrementar la disponibilidad de los sistemas.</a:t>
            </a:r>
          </a:p>
          <a:p>
            <a:pPr marL="0" indent="0" algn="just">
              <a:buNone/>
            </a:pPr>
            <a:endParaRPr lang="es-MX" sz="2400" dirty="0" smtClean="0"/>
          </a:p>
          <a:p>
            <a:pPr algn="just"/>
            <a:r>
              <a:rPr lang="es-MX" sz="2400" dirty="0" smtClean="0"/>
              <a:t>Idealmente</a:t>
            </a:r>
            <a:r>
              <a:rPr lang="es-MX" sz="2400" dirty="0"/>
              <a:t>, un sistema de base de datos debería estar disponible las 24 horas del día, cada día. </a:t>
            </a:r>
          </a:p>
          <a:p>
            <a:pPr marL="0" indent="0" algn="just">
              <a:buNone/>
            </a:pPr>
            <a:endParaRPr lang="es-MX" sz="2400" dirty="0" smtClean="0"/>
          </a:p>
          <a:p>
            <a:pPr algn="just"/>
            <a:r>
              <a:rPr lang="es-MX" sz="2400" dirty="0" smtClean="0"/>
              <a:t>Implica </a:t>
            </a:r>
            <a:r>
              <a:rPr lang="es-MX" sz="2400" dirty="0"/>
              <a:t>redundancia de algún tipo </a:t>
            </a:r>
          </a:p>
        </p:txBody>
      </p:sp>
      <p:pic>
        <p:nvPicPr>
          <p:cNvPr id="5" name="4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3846146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13503"/>
            <a:ext cx="10911840" cy="1051560"/>
          </a:xfrm>
        </p:spPr>
        <p:txBody>
          <a:bodyPr>
            <a:normAutofit/>
          </a:bodyPr>
          <a:lstStyle/>
          <a:p>
            <a:r>
              <a:rPr lang="es-PE" sz="3200" dirty="0" smtClean="0"/>
              <a:t>¿CÓMO FUNCIONA?</a:t>
            </a:r>
            <a:endParaRPr lang="es-PE" sz="3200" dirty="0"/>
          </a:p>
        </p:txBody>
      </p:sp>
      <p:pic>
        <p:nvPicPr>
          <p:cNvPr id="4098" name="Picture 2" descr="Cómo funciona clúster para tolerancia a fallos?&#10;&#10;&#10;Múltiples nodos&#10;(hasta 8)&#10;&#10;&#10;&#10;Requisitos&#10;especiales de&#10;almacenamiento&#10;&#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809" t="18172"/>
          <a:stretch/>
        </p:blipFill>
        <p:spPr bwMode="auto">
          <a:xfrm>
            <a:off x="2179467" y="1480176"/>
            <a:ext cx="7006975" cy="4522257"/>
          </a:xfrm>
          <a:prstGeom prst="rect">
            <a:avLst/>
          </a:prstGeom>
          <a:noFill/>
          <a:extLst>
            <a:ext uri="{909E8E84-426E-40DD-AFC4-6F175D3DCCD1}">
              <a14:hiddenFill xmlns:a14="http://schemas.microsoft.com/office/drawing/2010/main">
                <a:solidFill>
                  <a:srgbClr val="FFFFFF"/>
                </a:solidFill>
              </a14:hiddenFill>
            </a:ext>
          </a:extLst>
        </p:spPr>
      </p:pic>
      <p:pic>
        <p:nvPicPr>
          <p:cNvPr id="4" name="3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2279887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13508"/>
            <a:ext cx="10911840" cy="1051560"/>
          </a:xfrm>
        </p:spPr>
        <p:txBody>
          <a:bodyPr>
            <a:normAutofit fontScale="90000"/>
          </a:bodyPr>
          <a:lstStyle/>
          <a:p>
            <a:r>
              <a:rPr lang="es-PE" dirty="0" smtClean="0"/>
              <a:t>FORTALEZAS Y DEBILIDADES DE CLÚSTER</a:t>
            </a:r>
            <a:endParaRPr lang="es-PE" dirty="0"/>
          </a:p>
        </p:txBody>
      </p:sp>
      <p:sp>
        <p:nvSpPr>
          <p:cNvPr id="3" name="Marcador de contenido 2"/>
          <p:cNvSpPr>
            <a:spLocks noGrp="1"/>
          </p:cNvSpPr>
          <p:nvPr>
            <p:ph idx="1"/>
          </p:nvPr>
        </p:nvSpPr>
        <p:spPr>
          <a:xfrm>
            <a:off x="570410" y="1633512"/>
            <a:ext cx="8946541" cy="4195481"/>
          </a:xfrm>
        </p:spPr>
        <p:txBody>
          <a:bodyPr>
            <a:normAutofit/>
          </a:bodyPr>
          <a:lstStyle/>
          <a:p>
            <a:pPr marL="0" indent="0">
              <a:buNone/>
            </a:pPr>
            <a:r>
              <a:rPr lang="es-PE" sz="2000" b="1" dirty="0" smtClean="0"/>
              <a:t>Fortalezas  </a:t>
            </a:r>
          </a:p>
          <a:p>
            <a:r>
              <a:rPr lang="es-PE" sz="2000" dirty="0" smtClean="0"/>
              <a:t>Estable y maduro. </a:t>
            </a:r>
          </a:p>
          <a:p>
            <a:r>
              <a:rPr lang="es-PE" sz="2000" dirty="0" smtClean="0"/>
              <a:t>Protege la instancia completa y </a:t>
            </a:r>
            <a:r>
              <a:rPr lang="es-PE" sz="2000" dirty="0" err="1" smtClean="0"/>
              <a:t>BDs</a:t>
            </a:r>
            <a:r>
              <a:rPr lang="es-PE" sz="2000" dirty="0" smtClean="0"/>
              <a:t> del sistema. </a:t>
            </a:r>
          </a:p>
          <a:p>
            <a:r>
              <a:rPr lang="es-PE" sz="2000" dirty="0" smtClean="0"/>
              <a:t>Más fácil de instalar con la herramienta Windows </a:t>
            </a:r>
            <a:r>
              <a:rPr lang="es-PE" sz="2000" dirty="0" err="1" smtClean="0"/>
              <a:t>Cluster</a:t>
            </a:r>
            <a:r>
              <a:rPr lang="es-PE" sz="2000" dirty="0" smtClean="0"/>
              <a:t> </a:t>
            </a:r>
            <a:r>
              <a:rPr lang="es-PE" sz="2000" dirty="0" err="1" smtClean="0"/>
              <a:t>Validation</a:t>
            </a:r>
            <a:r>
              <a:rPr lang="es-PE" sz="2000" dirty="0" smtClean="0"/>
              <a:t>.</a:t>
            </a:r>
          </a:p>
          <a:p>
            <a:endParaRPr lang="es-PE" sz="2000" dirty="0"/>
          </a:p>
          <a:p>
            <a:pPr marL="0" indent="0">
              <a:buNone/>
            </a:pPr>
            <a:r>
              <a:rPr lang="es-PE" sz="2000" b="1" dirty="0" smtClean="0"/>
              <a:t>Debilidades</a:t>
            </a:r>
          </a:p>
          <a:p>
            <a:r>
              <a:rPr lang="es-PE" sz="2000" dirty="0" smtClean="0"/>
              <a:t>Requerimientos especiales de HW. </a:t>
            </a:r>
          </a:p>
          <a:p>
            <a:r>
              <a:rPr lang="es-PE" sz="2000" dirty="0" smtClean="0"/>
              <a:t>Costoso. </a:t>
            </a:r>
          </a:p>
          <a:p>
            <a:r>
              <a:rPr lang="es-PE" sz="2000" dirty="0" smtClean="0"/>
              <a:t>Requiere mayor conocimiento y experiencia.</a:t>
            </a:r>
          </a:p>
          <a:p>
            <a:r>
              <a:rPr lang="es-PE" sz="2000" dirty="0" smtClean="0"/>
              <a:t>No duplica datos de bases de datos; clúster debe ser combinado con otra tecnología de AD que duplique los datos.</a:t>
            </a:r>
            <a:endParaRPr lang="es-PE" sz="20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4063614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35280"/>
            <a:ext cx="10911840" cy="1051560"/>
          </a:xfrm>
        </p:spPr>
        <p:txBody>
          <a:bodyPr>
            <a:normAutofit/>
          </a:bodyPr>
          <a:lstStyle/>
          <a:p>
            <a:r>
              <a:rPr lang="es-PE" sz="3200" dirty="0"/>
              <a:t>ALTA DISPONIBILIDAD CON </a:t>
            </a:r>
            <a:r>
              <a:rPr lang="es-PE" sz="3200" dirty="0" smtClean="0"/>
              <a:t>ALWAYS ON</a:t>
            </a:r>
            <a:endParaRPr lang="es-PE" sz="3200" dirty="0"/>
          </a:p>
        </p:txBody>
      </p:sp>
      <p:sp>
        <p:nvSpPr>
          <p:cNvPr id="3" name="Marcador de contenido 2"/>
          <p:cNvSpPr>
            <a:spLocks noGrp="1"/>
          </p:cNvSpPr>
          <p:nvPr>
            <p:ph idx="1"/>
          </p:nvPr>
        </p:nvSpPr>
        <p:spPr>
          <a:xfrm>
            <a:off x="561703" y="1482364"/>
            <a:ext cx="10911840" cy="4187952"/>
          </a:xfrm>
        </p:spPr>
        <p:txBody>
          <a:bodyPr>
            <a:normAutofit fontScale="92500" lnSpcReduction="10000"/>
          </a:bodyPr>
          <a:lstStyle/>
          <a:p>
            <a:endParaRPr lang="es-PE" dirty="0" smtClean="0"/>
          </a:p>
          <a:p>
            <a:r>
              <a:rPr lang="es-PE" dirty="0" smtClean="0"/>
              <a:t>Nueva </a:t>
            </a:r>
            <a:r>
              <a:rPr lang="es-PE" dirty="0"/>
              <a:t>característica en SQL Server </a:t>
            </a:r>
            <a:r>
              <a:rPr lang="es-PE" dirty="0" smtClean="0"/>
              <a:t>2012. </a:t>
            </a:r>
          </a:p>
          <a:p>
            <a:pPr marL="0" indent="0">
              <a:buNone/>
            </a:pPr>
            <a:endParaRPr lang="es-PE" dirty="0" smtClean="0"/>
          </a:p>
          <a:p>
            <a:r>
              <a:rPr lang="es-PE" dirty="0" smtClean="0"/>
              <a:t>Ambiente </a:t>
            </a:r>
            <a:r>
              <a:rPr lang="es-PE" dirty="0"/>
              <a:t>tolerante a fallos para bases de </a:t>
            </a:r>
            <a:r>
              <a:rPr lang="es-PE" dirty="0" smtClean="0"/>
              <a:t>datos. </a:t>
            </a:r>
          </a:p>
          <a:p>
            <a:pPr marL="0" indent="0">
              <a:buNone/>
            </a:pPr>
            <a:endParaRPr lang="es-PE" dirty="0" smtClean="0"/>
          </a:p>
          <a:p>
            <a:r>
              <a:rPr lang="es-PE" dirty="0" smtClean="0"/>
              <a:t>Combina </a:t>
            </a:r>
            <a:r>
              <a:rPr lang="es-PE" dirty="0"/>
              <a:t>reflejo, trasvase, </a:t>
            </a:r>
            <a:r>
              <a:rPr lang="es-PE" dirty="0" smtClean="0"/>
              <a:t>réplica.  </a:t>
            </a:r>
          </a:p>
          <a:p>
            <a:pPr marL="0" indent="0">
              <a:buNone/>
            </a:pPr>
            <a:endParaRPr lang="es-PE" dirty="0" smtClean="0"/>
          </a:p>
          <a:p>
            <a:r>
              <a:rPr lang="es-PE" dirty="0" smtClean="0"/>
              <a:t>Conmutación </a:t>
            </a:r>
            <a:r>
              <a:rPr lang="es-PE" dirty="0"/>
              <a:t>planeada o </a:t>
            </a:r>
            <a:r>
              <a:rPr lang="es-PE" dirty="0" smtClean="0"/>
              <a:t>automática. </a:t>
            </a:r>
          </a:p>
          <a:p>
            <a:pPr marL="0" indent="0">
              <a:buNone/>
            </a:pPr>
            <a:endParaRPr lang="es-PE" dirty="0" smtClean="0"/>
          </a:p>
          <a:p>
            <a:r>
              <a:rPr lang="es-PE" dirty="0" smtClean="0"/>
              <a:t>Opciones </a:t>
            </a:r>
            <a:r>
              <a:rPr lang="es-PE" dirty="0"/>
              <a:t>para pérdida o no de datos en caso de </a:t>
            </a:r>
            <a:r>
              <a:rPr lang="es-PE" dirty="0" smtClean="0"/>
              <a:t>falla.</a:t>
            </a:r>
            <a:endParaRPr lang="es-PE"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3220213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5718" y="324392"/>
            <a:ext cx="10911840" cy="1051560"/>
          </a:xfrm>
        </p:spPr>
        <p:txBody>
          <a:bodyPr>
            <a:normAutofit/>
          </a:bodyPr>
          <a:lstStyle/>
          <a:p>
            <a:r>
              <a:rPr lang="es-PE" sz="3200" dirty="0" smtClean="0"/>
              <a:t>¿CÓMO FUNCIONA?</a:t>
            </a:r>
            <a:endParaRPr lang="es-PE" sz="3200" dirty="0"/>
          </a:p>
        </p:txBody>
      </p:sp>
      <p:pic>
        <p:nvPicPr>
          <p:cNvPr id="5122" name="Picture 2" descr="Cómo funciona AlwaysOn&#10;&#10;&#10;&#10;&#10;&#10;&#10;&#10;&#10;Conjunto de réplicas&#10;primarias de lectura y&#10;escritura&#10;Conjunto de hasta 4&#10;réplicas secu..."/>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259" t="18172" b="8367"/>
          <a:stretch/>
        </p:blipFill>
        <p:spPr bwMode="auto">
          <a:xfrm>
            <a:off x="1727916" y="1528000"/>
            <a:ext cx="7767264" cy="4474433"/>
          </a:xfrm>
          <a:prstGeom prst="rect">
            <a:avLst/>
          </a:prstGeom>
          <a:noFill/>
          <a:extLst>
            <a:ext uri="{909E8E84-426E-40DD-AFC4-6F175D3DCCD1}">
              <a14:hiddenFill xmlns:a14="http://schemas.microsoft.com/office/drawing/2010/main">
                <a:solidFill>
                  <a:srgbClr val="FFFFFF"/>
                </a:solidFill>
              </a14:hiddenFill>
            </a:ext>
          </a:extLst>
        </p:spPr>
      </p:pic>
      <p:pic>
        <p:nvPicPr>
          <p:cNvPr id="4" name="3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51363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24389"/>
            <a:ext cx="10911840" cy="1051560"/>
          </a:xfrm>
        </p:spPr>
        <p:txBody>
          <a:bodyPr>
            <a:normAutofit fontScale="90000"/>
          </a:bodyPr>
          <a:lstStyle/>
          <a:p>
            <a:r>
              <a:rPr lang="es-PE" dirty="0" smtClean="0"/>
              <a:t>FORTALEZAS Y DEBILIDADES DE ALWAYS ON</a:t>
            </a:r>
            <a:endParaRPr lang="es-PE" dirty="0"/>
          </a:p>
        </p:txBody>
      </p:sp>
      <p:sp>
        <p:nvSpPr>
          <p:cNvPr id="3" name="Marcador de contenido 2"/>
          <p:cNvSpPr>
            <a:spLocks noGrp="1"/>
          </p:cNvSpPr>
          <p:nvPr>
            <p:ph idx="1"/>
          </p:nvPr>
        </p:nvSpPr>
        <p:spPr>
          <a:xfrm>
            <a:off x="551290" y="1575378"/>
            <a:ext cx="10911840" cy="4187952"/>
          </a:xfrm>
        </p:spPr>
        <p:txBody>
          <a:bodyPr>
            <a:normAutofit/>
          </a:bodyPr>
          <a:lstStyle/>
          <a:p>
            <a:pPr marL="0" indent="0">
              <a:buNone/>
            </a:pPr>
            <a:r>
              <a:rPr lang="es-PE" sz="2400" b="1" dirty="0" smtClean="0"/>
              <a:t>Fortalezas</a:t>
            </a:r>
          </a:p>
          <a:p>
            <a:r>
              <a:rPr lang="es-PE" sz="2400" dirty="0" smtClean="0"/>
              <a:t>Fallo </a:t>
            </a:r>
            <a:r>
              <a:rPr lang="es-PE" sz="2400" dirty="0"/>
              <a:t>automático de base de datos y cliente de forma </a:t>
            </a:r>
            <a:r>
              <a:rPr lang="es-PE" sz="2400" dirty="0" smtClean="0"/>
              <a:t>automática.</a:t>
            </a:r>
          </a:p>
          <a:p>
            <a:r>
              <a:rPr lang="es-PE" sz="2400" dirty="0" smtClean="0"/>
              <a:t>Configuración flexible </a:t>
            </a:r>
            <a:r>
              <a:rPr lang="es-PE" sz="2400" dirty="0"/>
              <a:t>con múltiples réplicas para </a:t>
            </a:r>
            <a:r>
              <a:rPr lang="es-PE" sz="2400" dirty="0" smtClean="0"/>
              <a:t>fallo. </a:t>
            </a:r>
          </a:p>
          <a:p>
            <a:r>
              <a:rPr lang="es-PE" sz="2400" dirty="0" smtClean="0"/>
              <a:t>Acceso </a:t>
            </a:r>
            <a:r>
              <a:rPr lang="es-PE" sz="2400" dirty="0"/>
              <a:t>de solo lectura a las </a:t>
            </a:r>
            <a:r>
              <a:rPr lang="es-PE" sz="2400" dirty="0" smtClean="0"/>
              <a:t>réplicas. </a:t>
            </a:r>
          </a:p>
          <a:p>
            <a:r>
              <a:rPr lang="es-PE" sz="2400" dirty="0" smtClean="0"/>
              <a:t>Se </a:t>
            </a:r>
            <a:r>
              <a:rPr lang="es-PE" sz="2400" dirty="0"/>
              <a:t>puede respaldar réplicas para descargar </a:t>
            </a:r>
            <a:r>
              <a:rPr lang="es-PE" sz="2400" dirty="0" smtClean="0"/>
              <a:t>trabajo. </a:t>
            </a:r>
          </a:p>
          <a:p>
            <a:r>
              <a:rPr lang="es-PE" sz="2400" dirty="0" smtClean="0"/>
              <a:t>No </a:t>
            </a:r>
            <a:r>
              <a:rPr lang="es-PE" sz="2400" dirty="0"/>
              <a:t>se requiere HW </a:t>
            </a:r>
            <a:r>
              <a:rPr lang="es-PE" sz="2400" dirty="0" smtClean="0"/>
              <a:t>especial. </a:t>
            </a:r>
          </a:p>
          <a:p>
            <a:pPr marL="0" indent="0">
              <a:buNone/>
            </a:pPr>
            <a:endParaRPr lang="es-PE" sz="2400" dirty="0" smtClean="0"/>
          </a:p>
          <a:p>
            <a:pPr marL="0" indent="0">
              <a:buNone/>
            </a:pPr>
            <a:r>
              <a:rPr lang="es-PE" sz="2400" b="1" dirty="0" smtClean="0"/>
              <a:t>Debilidades  </a:t>
            </a:r>
          </a:p>
          <a:p>
            <a:r>
              <a:rPr lang="es-PE" sz="2400" dirty="0" smtClean="0"/>
              <a:t>Complejo </a:t>
            </a:r>
            <a:r>
              <a:rPr lang="es-PE" sz="2400" dirty="0"/>
              <a:t>de </a:t>
            </a:r>
            <a:r>
              <a:rPr lang="es-PE" sz="2400" dirty="0" smtClean="0"/>
              <a:t>implementar.</a:t>
            </a:r>
            <a:endParaRPr lang="es-PE" sz="24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531046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803373"/>
            <a:ext cx="10911840" cy="1051560"/>
          </a:xfrm>
        </p:spPr>
        <p:txBody>
          <a:bodyPr>
            <a:normAutofit fontScale="90000"/>
          </a:bodyPr>
          <a:lstStyle/>
          <a:p>
            <a:r>
              <a:rPr lang="es-PE" dirty="0" smtClean="0"/>
              <a:t>CONFIGURACIÓN</a:t>
            </a:r>
            <a:br>
              <a:rPr lang="es-PE" dirty="0" smtClean="0"/>
            </a:br>
            <a:endParaRPr lang="es-PE" dirty="0"/>
          </a:p>
        </p:txBody>
      </p:sp>
      <p:pic>
        <p:nvPicPr>
          <p:cNvPr id="6146" name="Picture 2" descr="Cómo configurar grupos de disponibilidad&#10;Habilitar QlwaysOn en cada instancia&#10;Iniciar el asistente para nuevo grupo de al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796" t="24539" r="6209" b="13019"/>
          <a:stretch/>
        </p:blipFill>
        <p:spPr bwMode="auto">
          <a:xfrm>
            <a:off x="2743444" y="1615978"/>
            <a:ext cx="6289395" cy="3595956"/>
          </a:xfrm>
          <a:prstGeom prst="rect">
            <a:avLst/>
          </a:prstGeom>
          <a:noFill/>
          <a:extLst>
            <a:ext uri="{909E8E84-426E-40DD-AFC4-6F175D3DCCD1}">
              <a14:hiddenFill xmlns:a14="http://schemas.microsoft.com/office/drawing/2010/main">
                <a:solidFill>
                  <a:srgbClr val="FFFFFF"/>
                </a:solidFill>
              </a14:hiddenFill>
            </a:ext>
          </a:extLst>
        </p:spPr>
      </p:pic>
      <p:pic>
        <p:nvPicPr>
          <p:cNvPr id="4" name="3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3866730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302617"/>
            <a:ext cx="10911840" cy="1051560"/>
          </a:xfrm>
        </p:spPr>
        <p:txBody>
          <a:bodyPr>
            <a:normAutofit/>
          </a:bodyPr>
          <a:lstStyle/>
          <a:p>
            <a:r>
              <a:rPr lang="es-PE" sz="3200" dirty="0" smtClean="0"/>
              <a:t>CONSIDERACIONES</a:t>
            </a:r>
            <a:endParaRPr lang="es-PE" sz="3200" dirty="0"/>
          </a:p>
        </p:txBody>
      </p:sp>
      <p:sp>
        <p:nvSpPr>
          <p:cNvPr id="3" name="Marcador de contenido 2"/>
          <p:cNvSpPr>
            <a:spLocks noGrp="1"/>
          </p:cNvSpPr>
          <p:nvPr>
            <p:ph idx="1"/>
          </p:nvPr>
        </p:nvSpPr>
        <p:spPr>
          <a:xfrm>
            <a:off x="562174" y="1520962"/>
            <a:ext cx="10196870" cy="4187952"/>
          </a:xfrm>
        </p:spPr>
        <p:txBody>
          <a:bodyPr/>
          <a:lstStyle/>
          <a:p>
            <a:endParaRPr lang="es-PE" dirty="0" smtClean="0"/>
          </a:p>
          <a:p>
            <a:pPr algn="just"/>
            <a:r>
              <a:rPr lang="es-PE" dirty="0" smtClean="0"/>
              <a:t>Cada </a:t>
            </a:r>
            <a:r>
              <a:rPr lang="es-PE" dirty="0"/>
              <a:t>servidor que contiene un grupo de disponibilidad debe ser un nodo de conmutación por error de Windows (ediciones Enterprise y </a:t>
            </a:r>
            <a:r>
              <a:rPr lang="es-PE" dirty="0" err="1"/>
              <a:t>Datacenter</a:t>
            </a:r>
            <a:r>
              <a:rPr lang="es-PE" dirty="0" smtClean="0"/>
              <a:t>). </a:t>
            </a:r>
          </a:p>
          <a:p>
            <a:pPr marL="0" indent="0">
              <a:buNone/>
            </a:pPr>
            <a:endParaRPr lang="es-PE" dirty="0" smtClean="0"/>
          </a:p>
          <a:p>
            <a:r>
              <a:rPr lang="es-PE" dirty="0" smtClean="0"/>
              <a:t>Todas </a:t>
            </a:r>
            <a:r>
              <a:rPr lang="es-PE" dirty="0"/>
              <a:t>las instancias deben tener la misma </a:t>
            </a:r>
            <a:r>
              <a:rPr lang="es-PE" dirty="0" smtClean="0"/>
              <a:t>intercalación.</a:t>
            </a:r>
            <a:endParaRPr lang="es-PE"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222246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0192" y="324389"/>
            <a:ext cx="10911840" cy="1051560"/>
          </a:xfrm>
        </p:spPr>
        <p:txBody>
          <a:bodyPr>
            <a:normAutofit/>
          </a:bodyPr>
          <a:lstStyle/>
          <a:p>
            <a:r>
              <a:rPr lang="es-PE" sz="3200" dirty="0" smtClean="0"/>
              <a:t>CONMUTACIÓN DE ALWAYS ON</a:t>
            </a:r>
            <a:endParaRPr lang="es-PE" sz="3200" dirty="0"/>
          </a:p>
        </p:txBody>
      </p:sp>
      <p:sp>
        <p:nvSpPr>
          <p:cNvPr id="3" name="Marcador de contenido 2"/>
          <p:cNvSpPr>
            <a:spLocks noGrp="1"/>
          </p:cNvSpPr>
          <p:nvPr>
            <p:ph idx="1"/>
          </p:nvPr>
        </p:nvSpPr>
        <p:spPr>
          <a:xfrm>
            <a:off x="561703" y="1614447"/>
            <a:ext cx="10911840" cy="4187952"/>
          </a:xfrm>
        </p:spPr>
        <p:txBody>
          <a:bodyPr>
            <a:normAutofit fontScale="92500" lnSpcReduction="20000"/>
          </a:bodyPr>
          <a:lstStyle/>
          <a:p>
            <a:pPr algn="just"/>
            <a:r>
              <a:rPr lang="es-PE" sz="2400" dirty="0" smtClean="0"/>
              <a:t>Tres </a:t>
            </a:r>
            <a:r>
              <a:rPr lang="es-PE" sz="2400" dirty="0"/>
              <a:t>modos de </a:t>
            </a:r>
            <a:r>
              <a:rPr lang="es-PE" sz="2400" dirty="0" smtClean="0"/>
              <a:t>conmutación: </a:t>
            </a:r>
          </a:p>
          <a:p>
            <a:pPr lvl="1" algn="just"/>
            <a:r>
              <a:rPr lang="es-PE" sz="2000" dirty="0"/>
              <a:t>Automática (sin pérdida de datos) </a:t>
            </a:r>
            <a:endParaRPr lang="es-PE" sz="2000" dirty="0" smtClean="0"/>
          </a:p>
          <a:p>
            <a:pPr lvl="1" algn="just"/>
            <a:r>
              <a:rPr lang="es-PE" sz="2000" dirty="0" smtClean="0"/>
              <a:t>Planeada </a:t>
            </a:r>
            <a:r>
              <a:rPr lang="es-PE" sz="2000" dirty="0"/>
              <a:t>manual (sin pérdida de datos) </a:t>
            </a:r>
            <a:endParaRPr lang="es-PE" sz="2000" dirty="0" smtClean="0"/>
          </a:p>
          <a:p>
            <a:pPr lvl="1" algn="just"/>
            <a:r>
              <a:rPr lang="es-PE" sz="2000" dirty="0" smtClean="0"/>
              <a:t>Forzada </a:t>
            </a:r>
            <a:r>
              <a:rPr lang="es-PE" sz="2000" dirty="0"/>
              <a:t>manual (con posible pérdida de datos</a:t>
            </a:r>
            <a:r>
              <a:rPr lang="es-PE" sz="2000" dirty="0" smtClean="0"/>
              <a:t>)</a:t>
            </a:r>
          </a:p>
          <a:p>
            <a:pPr lvl="1" algn="just"/>
            <a:endParaRPr lang="es-PE" sz="2000" dirty="0" smtClean="0"/>
          </a:p>
          <a:p>
            <a:pPr algn="just"/>
            <a:r>
              <a:rPr lang="es-PE" sz="2400" dirty="0" smtClean="0"/>
              <a:t>Esto </a:t>
            </a:r>
            <a:r>
              <a:rPr lang="es-PE" sz="2400" dirty="0"/>
              <a:t>dependerá de la conexión de la </a:t>
            </a:r>
            <a:r>
              <a:rPr lang="es-PE" sz="2400" dirty="0" smtClean="0"/>
              <a:t>réplica.</a:t>
            </a:r>
          </a:p>
          <a:p>
            <a:pPr algn="just"/>
            <a:endParaRPr lang="es-PE" sz="2400" dirty="0" smtClean="0"/>
          </a:p>
          <a:p>
            <a:pPr algn="just"/>
            <a:r>
              <a:rPr lang="es-PE" sz="2400" dirty="0" smtClean="0"/>
              <a:t>Replica </a:t>
            </a:r>
            <a:r>
              <a:rPr lang="es-PE" sz="2400" dirty="0"/>
              <a:t>de actualización síncrona </a:t>
            </a:r>
            <a:endParaRPr lang="es-PE" sz="2400" dirty="0" smtClean="0"/>
          </a:p>
          <a:p>
            <a:pPr algn="just"/>
            <a:endParaRPr lang="es-PE" sz="2400" dirty="0" smtClean="0"/>
          </a:p>
          <a:p>
            <a:pPr algn="just"/>
            <a:r>
              <a:rPr lang="es-PE" sz="2400" dirty="0" smtClean="0"/>
              <a:t>En </a:t>
            </a:r>
            <a:r>
              <a:rPr lang="es-PE" sz="2400" dirty="0"/>
              <a:t>la conmutación, la réplica de destino toma el rol de replica primaria, recupera la base de datos y la pone en </a:t>
            </a:r>
            <a:r>
              <a:rPr lang="es-PE" sz="2400" dirty="0" smtClean="0"/>
              <a:t>línea. </a:t>
            </a:r>
          </a:p>
          <a:p>
            <a:pPr algn="just"/>
            <a:endParaRPr lang="es-PE" sz="2400" dirty="0" smtClean="0"/>
          </a:p>
          <a:p>
            <a:pPr algn="just"/>
            <a:r>
              <a:rPr lang="es-PE" sz="2400" dirty="0" smtClean="0"/>
              <a:t>La </a:t>
            </a:r>
            <a:r>
              <a:rPr lang="es-PE" sz="2400" dirty="0"/>
              <a:t>replica primaria inicial, si se recupera, cambia a rol </a:t>
            </a:r>
            <a:r>
              <a:rPr lang="es-PE" sz="2400" dirty="0" smtClean="0"/>
              <a:t>secundario.</a:t>
            </a:r>
            <a:endParaRPr lang="es-PE" sz="24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195651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550628"/>
            <a:ext cx="10911840" cy="1051560"/>
          </a:xfrm>
        </p:spPr>
        <p:txBody>
          <a:bodyPr>
            <a:normAutofit fontScale="90000"/>
          </a:bodyPr>
          <a:lstStyle/>
          <a:p>
            <a:r>
              <a:rPr lang="es-PE" b="1" dirty="0" smtClean="0"/>
              <a:t>¿CÓMO MEDIMOS LA DISPONIBILIDAD?</a:t>
            </a:r>
            <a:br>
              <a:rPr lang="es-PE" b="1" dirty="0" smtClean="0"/>
            </a:br>
            <a:r>
              <a:rPr lang="es-PE" b="1" dirty="0" smtClean="0"/>
              <a:t>(SLA)</a:t>
            </a:r>
            <a:endParaRPr lang="es-MX" b="1" dirty="0"/>
          </a:p>
        </p:txBody>
      </p:sp>
      <p:sp>
        <p:nvSpPr>
          <p:cNvPr id="3" name="2 Marcador de contenido"/>
          <p:cNvSpPr>
            <a:spLocks noGrp="1"/>
          </p:cNvSpPr>
          <p:nvPr>
            <p:ph idx="1"/>
          </p:nvPr>
        </p:nvSpPr>
        <p:spPr>
          <a:xfrm>
            <a:off x="577795" y="1541555"/>
            <a:ext cx="10911840" cy="4187952"/>
          </a:xfrm>
        </p:spPr>
        <p:txBody>
          <a:bodyPr>
            <a:normAutofit fontScale="62500" lnSpcReduction="20000"/>
          </a:bodyPr>
          <a:lstStyle/>
          <a:p>
            <a:pPr algn="just"/>
            <a:endParaRPr lang="es-PE" dirty="0" smtClean="0"/>
          </a:p>
          <a:p>
            <a:pPr algn="just"/>
            <a:r>
              <a:rPr lang="es-PE" dirty="0" smtClean="0"/>
              <a:t>Para </a:t>
            </a:r>
            <a:r>
              <a:rPr lang="es-PE" dirty="0"/>
              <a:t>sistemas con mayor criticidad como una red de cajeros automáticos se tienen niveles de servicio que alcanzan las 24 horas al día, los 365 días del año. Así entonces, suponiendo un sistema con un SLA de 24×365 podríamos calcular su disponibilidad de la siguiente manera: </a:t>
            </a:r>
          </a:p>
          <a:p>
            <a:pPr marL="0" indent="0" algn="just">
              <a:buNone/>
            </a:pPr>
            <a:endParaRPr lang="es-PE" dirty="0" smtClean="0"/>
          </a:p>
          <a:p>
            <a:pPr marL="0" indent="0" algn="just">
              <a:buNone/>
            </a:pPr>
            <a:r>
              <a:rPr lang="es-PE" dirty="0"/>
              <a:t>	</a:t>
            </a:r>
            <a:r>
              <a:rPr lang="es-PE" dirty="0" smtClean="0"/>
              <a:t>	Disponibilidad </a:t>
            </a:r>
            <a:r>
              <a:rPr lang="es-PE" dirty="0"/>
              <a:t>= ((A – B)/A) x 100 por ciento) </a:t>
            </a:r>
          </a:p>
          <a:p>
            <a:pPr marL="0" indent="0" algn="just">
              <a:buNone/>
            </a:pPr>
            <a:r>
              <a:rPr lang="es-PE" dirty="0"/>
              <a:t> </a:t>
            </a:r>
            <a:r>
              <a:rPr lang="es-PE" dirty="0" smtClean="0"/>
              <a:t>  </a:t>
            </a:r>
          </a:p>
          <a:p>
            <a:pPr marL="0" indent="0" algn="just">
              <a:buNone/>
            </a:pPr>
            <a:r>
              <a:rPr lang="es-PE" dirty="0" smtClean="0"/>
              <a:t>Donde:</a:t>
            </a:r>
          </a:p>
          <a:p>
            <a:pPr marL="0" indent="0" algn="just">
              <a:buNone/>
            </a:pPr>
            <a:r>
              <a:rPr lang="es-PE" dirty="0" smtClean="0"/>
              <a:t> </a:t>
            </a:r>
            <a:endParaRPr lang="es-PE" dirty="0"/>
          </a:p>
          <a:p>
            <a:pPr marL="0" indent="0" algn="just">
              <a:buNone/>
            </a:pPr>
            <a:r>
              <a:rPr lang="es-PE" b="1" dirty="0" smtClean="0"/>
              <a:t>    A</a:t>
            </a:r>
            <a:r>
              <a:rPr lang="es-PE" dirty="0" smtClean="0"/>
              <a:t> </a:t>
            </a:r>
            <a:r>
              <a:rPr lang="es-PE" dirty="0"/>
              <a:t>= Horas comprometidas de disponibilidad: 24 x 365 = 8,760 Horas/año. </a:t>
            </a:r>
          </a:p>
          <a:p>
            <a:pPr marL="0" indent="0" algn="just">
              <a:buNone/>
            </a:pPr>
            <a:r>
              <a:rPr lang="es-PE" b="1" dirty="0"/>
              <a:t> </a:t>
            </a:r>
            <a:r>
              <a:rPr lang="es-PE" b="1" dirty="0" smtClean="0"/>
              <a:t>   B</a:t>
            </a:r>
            <a:r>
              <a:rPr lang="es-PE" dirty="0" smtClean="0"/>
              <a:t> </a:t>
            </a:r>
            <a:r>
              <a:rPr lang="es-PE" dirty="0"/>
              <a:t>= Número de horas fuera de línea (Horas de "caída del sistema" durante el tiempo de </a:t>
            </a:r>
            <a:r>
              <a:rPr lang="es-PE" dirty="0" smtClean="0"/>
              <a:t>        </a:t>
            </a:r>
            <a:br>
              <a:rPr lang="es-PE" dirty="0" smtClean="0"/>
            </a:br>
            <a:r>
              <a:rPr lang="es-PE" dirty="0" smtClean="0"/>
              <a:t>    disponibilidad </a:t>
            </a:r>
            <a:r>
              <a:rPr lang="es-PE" dirty="0"/>
              <a:t>comprometido). Por ejemplo: 15 horas por falla en un disco; 9 horas por </a:t>
            </a:r>
            <a:r>
              <a:rPr lang="es-PE" dirty="0" smtClean="0"/>
              <a:t>   </a:t>
            </a:r>
            <a:br>
              <a:rPr lang="es-PE" dirty="0" smtClean="0"/>
            </a:br>
            <a:r>
              <a:rPr lang="es-PE" dirty="0" smtClean="0"/>
              <a:t>    mantenimiento </a:t>
            </a:r>
            <a:r>
              <a:rPr lang="es-PE" dirty="0"/>
              <a:t>preventivo no </a:t>
            </a:r>
            <a:r>
              <a:rPr lang="es-PE" dirty="0" smtClean="0"/>
              <a:t>planeado, así </a:t>
            </a:r>
            <a:r>
              <a:rPr lang="es-PE" dirty="0"/>
              <a:t>entonces: </a:t>
            </a:r>
            <a:endParaRPr lang="es-PE" dirty="0" smtClean="0"/>
          </a:p>
          <a:p>
            <a:pPr algn="just"/>
            <a:endParaRPr lang="es-PE" dirty="0"/>
          </a:p>
          <a:p>
            <a:pPr marL="0" indent="0" algn="just">
              <a:buNone/>
            </a:pPr>
            <a:r>
              <a:rPr lang="es-PE" dirty="0" smtClean="0"/>
              <a:t>	Disponibilidad </a:t>
            </a:r>
            <a:r>
              <a:rPr lang="es-PE" dirty="0"/>
              <a:t>= ((8,760 – 24)/8,760) x 100 por ciento) = 99.726% </a:t>
            </a:r>
          </a:p>
          <a:p>
            <a:pPr algn="just"/>
            <a:endParaRPr lang="es-PE"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cxnSp>
        <p:nvCxnSpPr>
          <p:cNvPr id="6" name="5 Conector angular"/>
          <p:cNvCxnSpPr/>
          <p:nvPr/>
        </p:nvCxnSpPr>
        <p:spPr>
          <a:xfrm rot="10800000" flipV="1">
            <a:off x="4430333" y="3271234"/>
            <a:ext cx="605308" cy="412124"/>
          </a:xfrm>
          <a:prstGeom prst="bentConnector3">
            <a:avLst>
              <a:gd name="adj1" fmla="val 1064"/>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591368" y="3544859"/>
            <a:ext cx="1838965" cy="276999"/>
          </a:xfrm>
          <a:prstGeom prst="rect">
            <a:avLst/>
          </a:prstGeom>
          <a:noFill/>
        </p:spPr>
        <p:txBody>
          <a:bodyPr wrap="none" rtlCol="0">
            <a:spAutoFit/>
          </a:bodyPr>
          <a:lstStyle/>
          <a:p>
            <a:r>
              <a:rPr lang="es-PE" sz="1200" dirty="0" smtClean="0">
                <a:solidFill>
                  <a:schemeClr val="accent4"/>
                </a:solidFill>
              </a:rPr>
              <a:t>Tiempo de uso actual</a:t>
            </a:r>
            <a:endParaRPr lang="es-PE" sz="1200" dirty="0">
              <a:solidFill>
                <a:schemeClr val="accent4"/>
              </a:solidFill>
            </a:endParaRPr>
          </a:p>
        </p:txBody>
      </p:sp>
      <p:cxnSp>
        <p:nvCxnSpPr>
          <p:cNvPr id="30" name="29 Conector angular"/>
          <p:cNvCxnSpPr/>
          <p:nvPr/>
        </p:nvCxnSpPr>
        <p:spPr>
          <a:xfrm>
            <a:off x="5642021" y="3271233"/>
            <a:ext cx="453982" cy="412127"/>
          </a:xfrm>
          <a:prstGeom prst="bentConnector3">
            <a:avLst>
              <a:gd name="adj1" fmla="val -2453"/>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029893" y="3508204"/>
            <a:ext cx="2076722" cy="276999"/>
          </a:xfrm>
          <a:prstGeom prst="rect">
            <a:avLst/>
          </a:prstGeom>
          <a:noFill/>
        </p:spPr>
        <p:txBody>
          <a:bodyPr wrap="none" rtlCol="0">
            <a:spAutoFit/>
          </a:bodyPr>
          <a:lstStyle/>
          <a:p>
            <a:r>
              <a:rPr lang="es-PE" sz="1200" dirty="0" smtClean="0">
                <a:solidFill>
                  <a:schemeClr val="accent4"/>
                </a:solidFill>
              </a:rPr>
              <a:t>Tiempo de uso esperado</a:t>
            </a:r>
            <a:endParaRPr lang="es-PE" sz="1200" dirty="0">
              <a:solidFill>
                <a:schemeClr val="accent4"/>
              </a:solidFill>
            </a:endParaRPr>
          </a:p>
        </p:txBody>
      </p:sp>
    </p:spTree>
    <p:extLst>
      <p:ext uri="{BB962C8B-B14F-4D97-AF65-F5344CB8AC3E}">
        <p14:creationId xmlns:p14="http://schemas.microsoft.com/office/powerpoint/2010/main" val="4246122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0560" y="550686"/>
            <a:ext cx="10911840" cy="1051560"/>
          </a:xfrm>
        </p:spPr>
        <p:txBody>
          <a:bodyPr>
            <a:normAutofit fontScale="90000"/>
          </a:bodyPr>
          <a:lstStyle/>
          <a:p>
            <a:r>
              <a:rPr lang="es-PE" b="1" dirty="0" smtClean="0"/>
              <a:t>¿CÓMO MEDIMOS LA DISPONIBILIDAD?</a:t>
            </a:r>
            <a:br>
              <a:rPr lang="es-PE" b="1" dirty="0" smtClean="0"/>
            </a:br>
            <a:r>
              <a:rPr lang="es-PE" dirty="0"/>
              <a:t>(</a:t>
            </a:r>
            <a:r>
              <a:rPr lang="es-PE" b="1" dirty="0" smtClean="0"/>
              <a:t>SLA)</a:t>
            </a:r>
            <a:endParaRPr lang="es-PE" dirty="0"/>
          </a:p>
        </p:txBody>
      </p:sp>
      <p:sp>
        <p:nvSpPr>
          <p:cNvPr id="3" name="2 Marcador de contenido"/>
          <p:cNvSpPr>
            <a:spLocks noGrp="1"/>
          </p:cNvSpPr>
          <p:nvPr>
            <p:ph idx="1"/>
          </p:nvPr>
        </p:nvSpPr>
        <p:spPr>
          <a:xfrm>
            <a:off x="556660" y="1859544"/>
            <a:ext cx="4614054" cy="4195481"/>
          </a:xfrm>
        </p:spPr>
        <p:txBody>
          <a:bodyPr>
            <a:normAutofit fontScale="70000" lnSpcReduction="20000"/>
          </a:bodyPr>
          <a:lstStyle/>
          <a:p>
            <a:pPr algn="just"/>
            <a:r>
              <a:rPr lang="es-PE" dirty="0" smtClean="0"/>
              <a:t>La </a:t>
            </a:r>
            <a:r>
              <a:rPr lang="es-PE" dirty="0"/>
              <a:t>complejidad del </a:t>
            </a:r>
            <a:r>
              <a:rPr lang="es-PE" dirty="0" smtClean="0"/>
              <a:t>sistema.</a:t>
            </a:r>
          </a:p>
          <a:p>
            <a:pPr marL="0" indent="0" algn="just">
              <a:buNone/>
            </a:pPr>
            <a:endParaRPr lang="es-PE" dirty="0" smtClean="0"/>
          </a:p>
          <a:p>
            <a:pPr algn="just"/>
            <a:r>
              <a:rPr lang="es-PE" dirty="0" smtClean="0"/>
              <a:t>La </a:t>
            </a:r>
            <a:r>
              <a:rPr lang="es-PE" dirty="0"/>
              <a:t>severidad del problema. </a:t>
            </a:r>
            <a:endParaRPr lang="es-PE" dirty="0" smtClean="0"/>
          </a:p>
          <a:p>
            <a:pPr algn="just"/>
            <a:endParaRPr lang="es-PE" dirty="0" smtClean="0"/>
          </a:p>
          <a:p>
            <a:pPr algn="just"/>
            <a:r>
              <a:rPr lang="es-PE" dirty="0" smtClean="0"/>
              <a:t>La </a:t>
            </a:r>
            <a:r>
              <a:rPr lang="es-PE" dirty="0"/>
              <a:t>disponibilidad del personal de soporte. </a:t>
            </a:r>
            <a:endParaRPr lang="es-PE" dirty="0" smtClean="0"/>
          </a:p>
          <a:p>
            <a:pPr marL="0" indent="0" algn="just">
              <a:buNone/>
            </a:pPr>
            <a:endParaRPr lang="es-PE" dirty="0" smtClean="0"/>
          </a:p>
          <a:p>
            <a:pPr algn="just"/>
            <a:r>
              <a:rPr lang="es-PE" dirty="0" smtClean="0"/>
              <a:t>La </a:t>
            </a:r>
            <a:r>
              <a:rPr lang="es-PE" dirty="0"/>
              <a:t>madurez en materia de administración del sistema y sus operaciones. </a:t>
            </a:r>
            <a:endParaRPr lang="es-PE" dirty="0" smtClean="0"/>
          </a:p>
          <a:p>
            <a:pPr marL="0" indent="0" algn="just">
              <a:buNone/>
            </a:pPr>
            <a:endParaRPr lang="es-PE" dirty="0" smtClean="0"/>
          </a:p>
          <a:p>
            <a:pPr algn="just"/>
            <a:r>
              <a:rPr lang="es-PE" dirty="0" smtClean="0"/>
              <a:t>Otros </a:t>
            </a:r>
            <a:r>
              <a:rPr lang="es-PE" dirty="0"/>
              <a:t>factores técnicos o de gestión: falta de refacciones, fallas en la cadena de escalamiento,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964" y="1671871"/>
            <a:ext cx="401002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4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282205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530750"/>
            <a:ext cx="10911840" cy="1051560"/>
          </a:xfrm>
        </p:spPr>
        <p:txBody>
          <a:bodyPr>
            <a:normAutofit fontScale="90000"/>
          </a:bodyPr>
          <a:lstStyle/>
          <a:p>
            <a:r>
              <a:rPr lang="es-MX" b="1" dirty="0"/>
              <a:t>TECNOLOGÍAS DE ALTA DISPONIBILIDAD </a:t>
            </a:r>
          </a:p>
        </p:txBody>
      </p:sp>
      <p:sp>
        <p:nvSpPr>
          <p:cNvPr id="3" name="Marcador de contenido 2"/>
          <p:cNvSpPr>
            <a:spLocks noGrp="1"/>
          </p:cNvSpPr>
          <p:nvPr>
            <p:ph idx="1"/>
          </p:nvPr>
        </p:nvSpPr>
        <p:spPr>
          <a:xfrm>
            <a:off x="576538" y="1595718"/>
            <a:ext cx="9618028" cy="4195481"/>
          </a:xfrm>
        </p:spPr>
        <p:txBody>
          <a:bodyPr>
            <a:noAutofit/>
          </a:bodyPr>
          <a:lstStyle/>
          <a:p>
            <a:pPr marL="0" indent="0" algn="just">
              <a:buNone/>
            </a:pPr>
            <a:r>
              <a:rPr lang="es-MX" sz="2400" dirty="0"/>
              <a:t>SQL Server ofrece varias opciones para crear alta disponibilidad para un servidor o una base de datos. Entre las opciones de alta disponibilidad figuran las siguientes:</a:t>
            </a:r>
          </a:p>
          <a:p>
            <a:pPr algn="just"/>
            <a:endParaRPr lang="es-MX" sz="2400" dirty="0"/>
          </a:p>
          <a:p>
            <a:pPr algn="just"/>
            <a:r>
              <a:rPr lang="es-MX" sz="2400" dirty="0"/>
              <a:t>Trasvase de </a:t>
            </a:r>
            <a:r>
              <a:rPr lang="es-MX" sz="2400" dirty="0" smtClean="0"/>
              <a:t>registros.</a:t>
            </a:r>
            <a:endParaRPr lang="es-MX" sz="2400" dirty="0"/>
          </a:p>
          <a:p>
            <a:pPr algn="just"/>
            <a:r>
              <a:rPr lang="es-MX" sz="2400" dirty="0"/>
              <a:t>Creación de reflejo de base de datos (</a:t>
            </a:r>
            <a:r>
              <a:rPr lang="es-MX" sz="2400" dirty="0" err="1"/>
              <a:t>Mirror</a:t>
            </a:r>
            <a:r>
              <a:rPr lang="es-MX" sz="2400" dirty="0"/>
              <a:t>).</a:t>
            </a:r>
          </a:p>
          <a:p>
            <a:pPr algn="just"/>
            <a:r>
              <a:rPr lang="es-MX" sz="2400" dirty="0"/>
              <a:t>Replicación transaccional.</a:t>
            </a:r>
          </a:p>
          <a:p>
            <a:pPr algn="just"/>
            <a:r>
              <a:rPr lang="es-MX" sz="2400" dirty="0"/>
              <a:t>Grupos de disponibilidad </a:t>
            </a:r>
            <a:r>
              <a:rPr lang="es-MX" sz="2400" dirty="0" err="1" smtClean="0"/>
              <a:t>AlwaysOn</a:t>
            </a:r>
            <a:r>
              <a:rPr lang="es-MX" sz="2400" dirty="0" smtClean="0"/>
              <a:t>.</a:t>
            </a:r>
            <a:endParaRPr lang="es-MX" sz="2400" dirty="0"/>
          </a:p>
          <a:p>
            <a:pPr algn="just"/>
            <a:r>
              <a:rPr lang="es-MX" sz="2400" dirty="0"/>
              <a:t>Instancias de clúster de conmutación por error de </a:t>
            </a:r>
            <a:r>
              <a:rPr lang="es-MX" sz="2400" dirty="0" err="1"/>
              <a:t>AlwaysOn</a:t>
            </a:r>
            <a:r>
              <a:rPr lang="es-MX" sz="2400" dirty="0"/>
              <a:t>.</a:t>
            </a:r>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901094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530750"/>
            <a:ext cx="10911840" cy="1051560"/>
          </a:xfrm>
        </p:spPr>
        <p:txBody>
          <a:bodyPr>
            <a:normAutofit fontScale="90000"/>
          </a:bodyPr>
          <a:lstStyle/>
          <a:p>
            <a:r>
              <a:rPr lang="es-MX" b="1" dirty="0"/>
              <a:t>TECNOLOGÍAS DE ALTA DISPONIBILIDAD </a:t>
            </a:r>
          </a:p>
        </p:txBody>
      </p:sp>
      <p:pic>
        <p:nvPicPr>
          <p:cNvPr id="4" name="Marcador de contenido 3"/>
          <p:cNvPicPr>
            <a:picLocks noGrp="1" noChangeAspect="1"/>
          </p:cNvPicPr>
          <p:nvPr>
            <p:ph idx="1"/>
          </p:nvPr>
        </p:nvPicPr>
        <p:blipFill>
          <a:blip r:embed="rId2"/>
          <a:stretch>
            <a:fillRect/>
          </a:stretch>
        </p:blipFill>
        <p:spPr>
          <a:xfrm>
            <a:off x="2547584" y="1992726"/>
            <a:ext cx="6795676" cy="3210645"/>
          </a:xfrm>
        </p:spPr>
      </p:pic>
      <p:pic>
        <p:nvPicPr>
          <p:cNvPr id="5" name="4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2177813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540689"/>
            <a:ext cx="10911840" cy="1051560"/>
          </a:xfrm>
        </p:spPr>
        <p:txBody>
          <a:bodyPr>
            <a:normAutofit/>
          </a:bodyPr>
          <a:lstStyle/>
          <a:p>
            <a:r>
              <a:rPr lang="es-MX" sz="3200" b="1" dirty="0"/>
              <a:t>TRASVASE DE REGISTROS</a:t>
            </a:r>
          </a:p>
        </p:txBody>
      </p:sp>
      <p:sp>
        <p:nvSpPr>
          <p:cNvPr id="3" name="Marcador de contenido 2"/>
          <p:cNvSpPr>
            <a:spLocks noGrp="1"/>
          </p:cNvSpPr>
          <p:nvPr>
            <p:ph idx="1"/>
          </p:nvPr>
        </p:nvSpPr>
        <p:spPr>
          <a:xfrm>
            <a:off x="567857" y="1556274"/>
            <a:ext cx="10084309" cy="4187952"/>
          </a:xfrm>
        </p:spPr>
        <p:txBody>
          <a:bodyPr>
            <a:noAutofit/>
          </a:bodyPr>
          <a:lstStyle/>
          <a:p>
            <a:pPr algn="just"/>
            <a:endParaRPr lang="es-MX" sz="2000" dirty="0" smtClean="0"/>
          </a:p>
          <a:p>
            <a:pPr algn="just"/>
            <a:r>
              <a:rPr lang="es-MX" sz="2000" dirty="0" smtClean="0"/>
              <a:t>Datos </a:t>
            </a:r>
            <a:r>
              <a:rPr lang="es-MX" sz="2000" dirty="0"/>
              <a:t>que puede ser traídos online en caso de falla del sistema</a:t>
            </a:r>
            <a:r>
              <a:rPr lang="es-MX" sz="2000" dirty="0" smtClean="0"/>
              <a:t>.</a:t>
            </a:r>
          </a:p>
          <a:p>
            <a:pPr algn="just"/>
            <a:endParaRPr lang="es-MX" sz="2000" dirty="0"/>
          </a:p>
          <a:p>
            <a:pPr algn="just"/>
            <a:r>
              <a:rPr lang="es-PE" sz="2000" dirty="0"/>
              <a:t>El trasvase de registros permite enviar automáticamente copias de seguridad del registro de transacciones desde una base de datos principal de una instancia del servidor principal a una o varias bases de datos secundarias en instancias independientes del servidor secundario </a:t>
            </a:r>
            <a:r>
              <a:rPr lang="es-PE" sz="2000" dirty="0" smtClean="0"/>
              <a:t>.</a:t>
            </a:r>
          </a:p>
          <a:p>
            <a:pPr algn="just"/>
            <a:endParaRPr lang="es-PE" sz="2000" dirty="0" smtClean="0"/>
          </a:p>
          <a:p>
            <a:pPr algn="just"/>
            <a:r>
              <a:rPr lang="es-PE" sz="2000" dirty="0"/>
              <a:t>Las copias de seguridad del registro de transacciones se aplican a cada una de las bases de datos secundarias de forma individual.</a:t>
            </a:r>
            <a:endParaRPr lang="es-PE" sz="2000" dirty="0" smtClean="0"/>
          </a:p>
          <a:p>
            <a:pPr algn="just"/>
            <a:endParaRPr lang="es-PE" sz="2000" dirty="0"/>
          </a:p>
          <a:p>
            <a:pPr algn="just"/>
            <a:r>
              <a:rPr lang="es-MX" sz="2000" dirty="0" smtClean="0"/>
              <a:t>Este es un costo relativamente bajo a la solución de la disponibilidad de datos.</a:t>
            </a:r>
            <a:endParaRPr lang="es-MX" sz="2000"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401878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550628"/>
            <a:ext cx="10911840" cy="1051560"/>
          </a:xfrm>
        </p:spPr>
        <p:txBody>
          <a:bodyPr>
            <a:normAutofit fontScale="90000"/>
          </a:bodyPr>
          <a:lstStyle/>
          <a:p>
            <a:r>
              <a:rPr lang="es-MX" dirty="0" smtClean="0"/>
              <a:t>¿COMO FUNCIONA TRASVACE DE REGISTROS?</a:t>
            </a:r>
            <a:endParaRPr lang="es-MX" dirty="0"/>
          </a:p>
        </p:txBody>
      </p:sp>
      <p:pic>
        <p:nvPicPr>
          <p:cNvPr id="4" name="Marcador de contenido 3"/>
          <p:cNvPicPr>
            <a:picLocks noGrp="1" noChangeAspect="1"/>
          </p:cNvPicPr>
          <p:nvPr>
            <p:ph idx="1"/>
          </p:nvPr>
        </p:nvPicPr>
        <p:blipFill>
          <a:blip r:embed="rId2"/>
          <a:stretch>
            <a:fillRect/>
          </a:stretch>
        </p:blipFill>
        <p:spPr>
          <a:xfrm>
            <a:off x="2312527" y="1856159"/>
            <a:ext cx="6634162" cy="4060107"/>
          </a:xfrm>
          <a:prstGeom prst="rect">
            <a:avLst/>
          </a:prstGeom>
        </p:spPr>
      </p:pic>
      <p:sp>
        <p:nvSpPr>
          <p:cNvPr id="5" name="CuadroTexto 4"/>
          <p:cNvSpPr txBox="1"/>
          <p:nvPr/>
        </p:nvSpPr>
        <p:spPr>
          <a:xfrm>
            <a:off x="6829897" y="2012275"/>
            <a:ext cx="5362103" cy="369332"/>
          </a:xfrm>
          <a:prstGeom prst="rect">
            <a:avLst/>
          </a:prstGeom>
          <a:noFill/>
        </p:spPr>
        <p:txBody>
          <a:bodyPr wrap="square" rtlCol="0">
            <a:spAutoFit/>
          </a:bodyPr>
          <a:lstStyle/>
          <a:p>
            <a:pPr algn="just"/>
            <a:r>
              <a:rPr lang="es-ES" dirty="0"/>
              <a:t> </a:t>
            </a:r>
            <a:endParaRPr lang="es-MX" dirty="0"/>
          </a:p>
        </p:txBody>
      </p:sp>
      <p:pic>
        <p:nvPicPr>
          <p:cNvPr id="6" name="5 Imagen" descr="C:\Users\jcamusr\Escritorio\800px-UCSU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1006630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490" y="814251"/>
            <a:ext cx="10911840" cy="1051560"/>
          </a:xfrm>
        </p:spPr>
        <p:txBody>
          <a:bodyPr>
            <a:noAutofit/>
          </a:bodyPr>
          <a:lstStyle/>
          <a:p>
            <a:r>
              <a:rPr lang="es-PE" sz="3200" b="1" dirty="0" smtClean="0">
                <a:solidFill>
                  <a:schemeClr val="accent1"/>
                </a:solidFill>
              </a:rPr>
              <a:t/>
            </a:r>
            <a:br>
              <a:rPr lang="es-PE" sz="3200" b="1" dirty="0" smtClean="0">
                <a:solidFill>
                  <a:schemeClr val="accent1"/>
                </a:solidFill>
              </a:rPr>
            </a:br>
            <a:r>
              <a:rPr lang="es-PE" sz="3200" dirty="0" smtClean="0">
                <a:solidFill>
                  <a:schemeClr val="accent1"/>
                </a:solidFill>
              </a:rPr>
              <a:t/>
            </a:r>
            <a:br>
              <a:rPr lang="es-PE" sz="3200" dirty="0" smtClean="0">
                <a:solidFill>
                  <a:schemeClr val="accent1"/>
                </a:solidFill>
              </a:rPr>
            </a:br>
            <a:r>
              <a:rPr lang="es-PE" sz="3200" dirty="0" smtClean="0">
                <a:solidFill>
                  <a:schemeClr val="accent1"/>
                </a:solidFill>
              </a:rPr>
              <a:t/>
            </a:r>
            <a:br>
              <a:rPr lang="es-PE" sz="3200" dirty="0" smtClean="0">
                <a:solidFill>
                  <a:schemeClr val="accent1"/>
                </a:solidFill>
              </a:rPr>
            </a:br>
            <a:r>
              <a:rPr lang="es-PE" sz="3200" dirty="0" smtClean="0">
                <a:solidFill>
                  <a:schemeClr val="accent1"/>
                </a:solidFill>
              </a:rPr>
              <a:t/>
            </a:r>
            <a:br>
              <a:rPr lang="es-PE" sz="3200" dirty="0" smtClean="0">
                <a:solidFill>
                  <a:schemeClr val="accent1"/>
                </a:solidFill>
              </a:rPr>
            </a:br>
            <a:r>
              <a:rPr lang="es-PE" sz="3200" dirty="0" smtClean="0">
                <a:solidFill>
                  <a:schemeClr val="accent1"/>
                </a:solidFill>
              </a:rPr>
              <a:t/>
            </a:r>
            <a:br>
              <a:rPr lang="es-PE" sz="3200" dirty="0" smtClean="0">
                <a:solidFill>
                  <a:schemeClr val="accent1"/>
                </a:solidFill>
              </a:rPr>
            </a:br>
            <a:r>
              <a:rPr lang="es-PE" sz="3200" b="1" dirty="0" smtClean="0">
                <a:solidFill>
                  <a:schemeClr val="accent1"/>
                </a:solidFill>
              </a:rPr>
              <a:t>FORTALEZAS Y DEBILIDADES DE TRASVASE </a:t>
            </a:r>
            <a:r>
              <a:rPr lang="es-PE" sz="3200" dirty="0" smtClean="0">
                <a:solidFill>
                  <a:schemeClr val="accent1"/>
                </a:solidFill>
              </a:rPr>
              <a:t/>
            </a:r>
            <a:br>
              <a:rPr lang="es-PE" sz="3200" dirty="0" smtClean="0">
                <a:solidFill>
                  <a:schemeClr val="accent1"/>
                </a:solidFill>
              </a:rPr>
            </a:br>
            <a:endParaRPr lang="es-MX" sz="3200" dirty="0">
              <a:solidFill>
                <a:schemeClr val="accent1"/>
              </a:solidFill>
            </a:endParaRPr>
          </a:p>
        </p:txBody>
      </p:sp>
      <p:sp>
        <p:nvSpPr>
          <p:cNvPr id="3" name="Marcador de contenido 2"/>
          <p:cNvSpPr>
            <a:spLocks noGrp="1"/>
          </p:cNvSpPr>
          <p:nvPr>
            <p:ph idx="1"/>
          </p:nvPr>
        </p:nvSpPr>
        <p:spPr>
          <a:xfrm>
            <a:off x="569910" y="1572198"/>
            <a:ext cx="9404723" cy="4321378"/>
          </a:xfrm>
        </p:spPr>
        <p:txBody>
          <a:bodyPr>
            <a:normAutofit/>
          </a:bodyPr>
          <a:lstStyle/>
          <a:p>
            <a:pPr marL="0" lvl="0" indent="0" algn="just">
              <a:spcBef>
                <a:spcPts val="0"/>
              </a:spcBef>
              <a:buClrTx/>
              <a:buSzTx/>
              <a:buNone/>
            </a:pPr>
            <a:r>
              <a:rPr lang="es-PE" sz="1800" b="1" dirty="0">
                <a:ea typeface="+mn-ea"/>
                <a:cs typeface="+mn-cs"/>
              </a:rPr>
              <a:t>1.- </a:t>
            </a:r>
            <a:r>
              <a:rPr lang="es-PE" sz="1800" b="1" dirty="0" smtClean="0">
                <a:ea typeface="+mn-ea"/>
                <a:cs typeface="+mn-cs"/>
              </a:rPr>
              <a:t>Fortalezas</a:t>
            </a:r>
            <a:endParaRPr lang="es-PE" sz="1800" b="1" dirty="0">
              <a:ea typeface="+mn-ea"/>
              <a:cs typeface="+mn-cs"/>
            </a:endParaRPr>
          </a:p>
          <a:p>
            <a:pPr lvl="0" algn="just">
              <a:spcBef>
                <a:spcPts val="0"/>
              </a:spcBef>
              <a:buClrTx/>
              <a:buSzTx/>
              <a:buFont typeface="Arial" charset="0"/>
              <a:buChar char="•"/>
            </a:pPr>
            <a:r>
              <a:rPr lang="es-PE" sz="1800" dirty="0" smtClean="0">
                <a:ea typeface="+mn-ea"/>
                <a:cs typeface="+mn-cs"/>
              </a:rPr>
              <a:t>Maduro </a:t>
            </a:r>
            <a:r>
              <a:rPr lang="es-PE" sz="1800" dirty="0">
                <a:ea typeface="+mn-ea"/>
                <a:cs typeface="+mn-cs"/>
              </a:rPr>
              <a:t>y </a:t>
            </a:r>
            <a:r>
              <a:rPr lang="es-PE" sz="1800" dirty="0" smtClean="0">
                <a:ea typeface="+mn-ea"/>
                <a:cs typeface="+mn-cs"/>
              </a:rPr>
              <a:t>estable</a:t>
            </a:r>
            <a:r>
              <a:rPr lang="es-PE" sz="1800" dirty="0"/>
              <a:t>.</a:t>
            </a:r>
            <a:endParaRPr lang="es-PE" sz="1800" dirty="0">
              <a:ea typeface="+mn-ea"/>
              <a:cs typeface="+mn-cs"/>
            </a:endParaRPr>
          </a:p>
          <a:p>
            <a:pPr marL="285750" lvl="0" indent="-285750" algn="just">
              <a:spcBef>
                <a:spcPts val="0"/>
              </a:spcBef>
              <a:buClrTx/>
              <a:buSzTx/>
              <a:buFont typeface="Arial" panose="020B0604020202020204" pitchFamily="34" charset="0"/>
              <a:buChar char="•"/>
            </a:pPr>
            <a:r>
              <a:rPr lang="es-PE" sz="1800" dirty="0">
                <a:ea typeface="+mn-ea"/>
                <a:cs typeface="+mn-cs"/>
              </a:rPr>
              <a:t>Múltiples copias de trabajos de respaldo y restauración.</a:t>
            </a:r>
          </a:p>
          <a:p>
            <a:pPr marL="285750" lvl="0" indent="-285750" algn="just">
              <a:spcBef>
                <a:spcPts val="0"/>
              </a:spcBef>
              <a:buClrTx/>
              <a:buSzTx/>
              <a:buFont typeface="Wingdings" panose="05000000000000000000" pitchFamily="2" charset="2"/>
              <a:buChar char="§"/>
            </a:pPr>
            <a:r>
              <a:rPr lang="es-PE" sz="1800" dirty="0">
                <a:ea typeface="+mn-ea"/>
                <a:cs typeface="+mn-cs"/>
              </a:rPr>
              <a:t>Simple de configurar y gestionar .</a:t>
            </a:r>
          </a:p>
          <a:p>
            <a:pPr marL="285750" lvl="0" indent="-285750" algn="just">
              <a:spcBef>
                <a:spcPts val="0"/>
              </a:spcBef>
              <a:buClrTx/>
              <a:buSzTx/>
              <a:buFont typeface="Wingdings" panose="05000000000000000000" pitchFamily="2" charset="2"/>
              <a:buChar char="§"/>
            </a:pPr>
            <a:r>
              <a:rPr lang="es-PE" sz="1800" dirty="0">
                <a:ea typeface="+mn-ea"/>
                <a:cs typeface="+mn-cs"/>
              </a:rPr>
              <a:t>No requiere HW especial. </a:t>
            </a:r>
          </a:p>
          <a:p>
            <a:pPr marL="285750" lvl="0" indent="-285750" algn="just">
              <a:spcBef>
                <a:spcPts val="0"/>
              </a:spcBef>
              <a:buClrTx/>
              <a:buSzTx/>
              <a:buFont typeface="Wingdings" panose="05000000000000000000" pitchFamily="2" charset="2"/>
              <a:buChar char="§"/>
            </a:pPr>
            <a:r>
              <a:rPr lang="es-PE" sz="1800" dirty="0">
                <a:ea typeface="+mn-ea"/>
                <a:cs typeface="+mn-cs"/>
              </a:rPr>
              <a:t>Las bases de datos secundarias pueden ser consultadas pero no modificadas.</a:t>
            </a:r>
          </a:p>
          <a:p>
            <a:pPr marL="285750" lvl="0" indent="-285750" algn="just">
              <a:spcBef>
                <a:spcPts val="0"/>
              </a:spcBef>
              <a:buClrTx/>
              <a:buSzTx/>
              <a:buFont typeface="Wingdings" panose="05000000000000000000" pitchFamily="2" charset="2"/>
              <a:buChar char="§"/>
            </a:pPr>
            <a:r>
              <a:rPr lang="es-PE" sz="1800" dirty="0">
                <a:ea typeface="+mn-ea"/>
                <a:cs typeface="+mn-cs"/>
              </a:rPr>
              <a:t>Alertas en caso el trasvase no se complete en un umbral de tiempo.</a:t>
            </a:r>
          </a:p>
          <a:p>
            <a:pPr marL="285750" lvl="0" indent="-285750" algn="just">
              <a:spcBef>
                <a:spcPts val="0"/>
              </a:spcBef>
              <a:buClrTx/>
              <a:buSzTx/>
              <a:buFont typeface="Wingdings" panose="05000000000000000000" pitchFamily="2" charset="2"/>
              <a:buChar char="§"/>
            </a:pPr>
            <a:r>
              <a:rPr lang="es-PE" sz="1800" dirty="0">
                <a:ea typeface="+mn-ea"/>
                <a:cs typeface="+mn-cs"/>
              </a:rPr>
              <a:t>Alerta en caso el servidor principal deje de funcionar (monitor).</a:t>
            </a:r>
          </a:p>
          <a:p>
            <a:pPr marL="0" lvl="0" indent="0" algn="just">
              <a:spcBef>
                <a:spcPts val="0"/>
              </a:spcBef>
              <a:buClrTx/>
              <a:buSzTx/>
              <a:buNone/>
            </a:pPr>
            <a:endParaRPr lang="es-PE" sz="1800" dirty="0">
              <a:ea typeface="+mn-ea"/>
              <a:cs typeface="+mn-cs"/>
            </a:endParaRPr>
          </a:p>
          <a:p>
            <a:pPr marL="0" lvl="0" indent="0" algn="just">
              <a:spcBef>
                <a:spcPts val="0"/>
              </a:spcBef>
              <a:buClrTx/>
              <a:buSzTx/>
              <a:buNone/>
            </a:pPr>
            <a:r>
              <a:rPr lang="es-PE" sz="1800" b="1" dirty="0">
                <a:ea typeface="+mn-ea"/>
                <a:cs typeface="+mn-cs"/>
              </a:rPr>
              <a:t>2.- Debilidades </a:t>
            </a:r>
            <a:endParaRPr lang="es-PE" sz="1800" b="1" dirty="0">
              <a:ea typeface="+mn-ea"/>
              <a:cs typeface="+mn-cs"/>
              <a:sym typeface="Symbol" panose="05050102010706020507" pitchFamily="18" charset="2"/>
            </a:endParaRPr>
          </a:p>
          <a:p>
            <a:pPr marL="285750" lvl="0" indent="-285750" algn="just">
              <a:spcBef>
                <a:spcPts val="0"/>
              </a:spcBef>
              <a:buClrTx/>
              <a:buSzTx/>
              <a:buFont typeface="Arial" panose="020B0604020202020204" pitchFamily="34" charset="0"/>
              <a:buChar char="•"/>
            </a:pPr>
            <a:r>
              <a:rPr lang="es-PE" sz="1800" dirty="0" smtClean="0">
                <a:ea typeface="+mn-ea"/>
                <a:cs typeface="+mn-cs"/>
              </a:rPr>
              <a:t>Fallo </a:t>
            </a:r>
            <a:r>
              <a:rPr lang="es-PE" sz="1800" dirty="0">
                <a:ea typeface="+mn-ea"/>
                <a:cs typeface="+mn-cs"/>
              </a:rPr>
              <a:t>de cliente manual. </a:t>
            </a:r>
          </a:p>
          <a:p>
            <a:pPr marL="285750" lvl="0" indent="-285750" algn="just">
              <a:spcBef>
                <a:spcPts val="0"/>
              </a:spcBef>
              <a:buClrTx/>
              <a:buSzTx/>
              <a:buFont typeface="Arial" panose="020B0604020202020204" pitchFamily="34" charset="0"/>
              <a:buChar char="•"/>
            </a:pPr>
            <a:r>
              <a:rPr lang="es-PE" sz="1800" dirty="0">
                <a:ea typeface="+mn-ea"/>
                <a:cs typeface="+mn-cs"/>
              </a:rPr>
              <a:t>Configuración por base de datos.</a:t>
            </a:r>
          </a:p>
          <a:p>
            <a:pPr marL="285750" lvl="0" indent="-285750" algn="just">
              <a:spcBef>
                <a:spcPts val="0"/>
              </a:spcBef>
              <a:buClrTx/>
              <a:buSzTx/>
              <a:buFont typeface="Arial" panose="020B0604020202020204" pitchFamily="34" charset="0"/>
              <a:buChar char="•"/>
            </a:pPr>
            <a:r>
              <a:rPr lang="es-PE" sz="1800" dirty="0">
                <a:ea typeface="+mn-ea"/>
                <a:cs typeface="+mn-cs"/>
              </a:rPr>
              <a:t>No protege bases de datos del sistema.</a:t>
            </a:r>
            <a:endParaRPr lang="es-MX" sz="1800" dirty="0">
              <a:ea typeface="+mn-ea"/>
              <a:cs typeface="+mn-cs"/>
            </a:endParaRPr>
          </a:p>
          <a:p>
            <a:endParaRPr lang="es-MX" dirty="0"/>
          </a:p>
        </p:txBody>
      </p:sp>
      <p:pic>
        <p:nvPicPr>
          <p:cNvPr id="4" name="3 Imagen" descr="C:\Users\jcamusr\Escritorio\800px-UCSU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1381" y="5649995"/>
            <a:ext cx="1967949" cy="704876"/>
          </a:xfrm>
          <a:prstGeom prst="rect">
            <a:avLst/>
          </a:prstGeom>
          <a:noFill/>
          <a:ln>
            <a:noFill/>
          </a:ln>
        </p:spPr>
      </p:pic>
    </p:spTree>
    <p:extLst>
      <p:ext uri="{BB962C8B-B14F-4D97-AF65-F5344CB8AC3E}">
        <p14:creationId xmlns:p14="http://schemas.microsoft.com/office/powerpoint/2010/main" val="683372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609</TotalTime>
  <Words>1354</Words>
  <Application>Microsoft Office PowerPoint</Application>
  <PresentationFormat>Panorámica</PresentationFormat>
  <Paragraphs>203</Paragraphs>
  <Slides>27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Symbol</vt:lpstr>
      <vt:lpstr>Verdana</vt:lpstr>
      <vt:lpstr>Wingdings</vt:lpstr>
      <vt:lpstr>Wingdings 2</vt:lpstr>
      <vt:lpstr>Aspecto</vt:lpstr>
      <vt:lpstr>ALTA DISPONIBILIDAD</vt:lpstr>
      <vt:lpstr>DEFINICIÓN:</vt:lpstr>
      <vt:lpstr>¿CÓMO MEDIMOS LA DISPONIBILIDAD? (SLA)</vt:lpstr>
      <vt:lpstr>¿CÓMO MEDIMOS LA DISPONIBILIDAD? (SLA)</vt:lpstr>
      <vt:lpstr>TECNOLOGÍAS DE ALTA DISPONIBILIDAD </vt:lpstr>
      <vt:lpstr>TECNOLOGÍAS DE ALTA DISPONIBILIDAD </vt:lpstr>
      <vt:lpstr>TRASVASE DE REGISTROS</vt:lpstr>
      <vt:lpstr>¿COMO FUNCIONA TRASVACE DE REGISTROS?</vt:lpstr>
      <vt:lpstr>     FORTALEZAS Y DEBILIDADES DE TRASVASE  </vt:lpstr>
      <vt:lpstr>Presentación de PowerPoint</vt:lpstr>
      <vt:lpstr>CREACIÓN DE REFLEJO DE BASE DE DATOS (MIRROR). </vt:lpstr>
      <vt:lpstr>¿CÓMO FUNCIONA REFLEJO DE BASE DE DATOS?</vt:lpstr>
      <vt:lpstr>FORTALEZAS Y DEBILIDADES DE REFLEJO</vt:lpstr>
      <vt:lpstr>REPLICACIÓN TRANSACCIONAL. </vt:lpstr>
      <vt:lpstr>¿CÓMO FUNCIONA REPLICACIÓN TRANSACCIONAL PUNTO A PUNTO?</vt:lpstr>
      <vt:lpstr>FORTALEZA Y DEBILIDADES DE REPLICACIÓN</vt:lpstr>
      <vt:lpstr>CONFIGURACIÓN DE REPLICACIÓN PUNTO A PUNTO</vt:lpstr>
      <vt:lpstr>CONSIDERACIONES</vt:lpstr>
      <vt:lpstr>CLÚSTER PARA TOLERANCIA A FALLOS</vt:lpstr>
      <vt:lpstr>¿CÓMO FUNCIONA?</vt:lpstr>
      <vt:lpstr>FORTALEZAS Y DEBILIDADES DE CLÚSTER</vt:lpstr>
      <vt:lpstr>ALTA DISPONIBILIDAD CON ALWAYS ON</vt:lpstr>
      <vt:lpstr>¿CÓMO FUNCIONA?</vt:lpstr>
      <vt:lpstr>FORTALEZAS Y DEBILIDADES DE ALWAYS ON</vt:lpstr>
      <vt:lpstr>CONFIGURACIÓN </vt:lpstr>
      <vt:lpstr>CONSIDERACIONES</vt:lpstr>
      <vt:lpstr>CONMUTACIÓN DE ALWAYS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DISPONIBILIDAD</dc:title>
  <dc:creator>Tuxing</dc:creator>
  <cp:lastModifiedBy>Elmer</cp:lastModifiedBy>
  <cp:revision>50</cp:revision>
  <dcterms:created xsi:type="dcterms:W3CDTF">2016-09-30T21:07:28Z</dcterms:created>
  <dcterms:modified xsi:type="dcterms:W3CDTF">2016-10-06T20:33:45Z</dcterms:modified>
</cp:coreProperties>
</file>