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9" r:id="rId6"/>
    <p:sldId id="263" r:id="rId7"/>
    <p:sldId id="264" r:id="rId8"/>
    <p:sldId id="265" r:id="rId9"/>
    <p:sldId id="266" r:id="rId10"/>
    <p:sldId id="270" r:id="rId11"/>
    <p:sldId id="271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estion.pe/noticias-de-southern-peru-9135?href=nota_tag" TargetMode="External"/><Relationship Id="rId2" Type="http://schemas.openxmlformats.org/officeDocument/2006/relationships/hyperlink" Target="http://gestion.pe/noticias-de-cencosud-16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3579812"/>
            <a:ext cx="8144134" cy="1373070"/>
          </a:xfrm>
        </p:spPr>
        <p:txBody>
          <a:bodyPr/>
          <a:lstStyle/>
          <a:p>
            <a:r>
              <a:rPr lang="es-MX" b="1" dirty="0"/>
              <a:t>Inteligencia de Negocia en SQL Server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David </a:t>
            </a:r>
            <a:r>
              <a:rPr lang="es-PE" dirty="0" err="1" smtClean="0"/>
              <a:t>Bada</a:t>
            </a:r>
            <a:endParaRPr lang="es-PE" dirty="0" smtClean="0"/>
          </a:p>
          <a:p>
            <a:r>
              <a:rPr lang="es-PE" dirty="0" smtClean="0"/>
              <a:t>Sergio Acosta</a:t>
            </a:r>
          </a:p>
          <a:p>
            <a:r>
              <a:rPr lang="es-PE" dirty="0" smtClean="0"/>
              <a:t>Kevin Villanueva</a:t>
            </a:r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Etapas principales del </a:t>
            </a:r>
            <a:r>
              <a:rPr lang="es-ES" b="1" dirty="0" err="1"/>
              <a:t>Datamining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- Determinación de los objetivos</a:t>
            </a:r>
            <a:r>
              <a:rPr lang="es-ES" dirty="0">
                <a:effectLst/>
              </a:rPr>
              <a:t>. Trata de la delimitación de los objetivos que el cliente desea bajo la orientación del especialista en data </a:t>
            </a:r>
            <a:r>
              <a:rPr lang="es-ES" dirty="0" err="1">
                <a:effectLst/>
              </a:rPr>
              <a:t>mining</a:t>
            </a:r>
            <a:r>
              <a:rPr lang="es-ES" dirty="0">
                <a:effectLst/>
              </a:rPr>
              <a:t>.</a:t>
            </a:r>
            <a:endParaRPr lang="es-PE" dirty="0">
              <a:effectLst/>
            </a:endParaRPr>
          </a:p>
          <a:p>
            <a:r>
              <a:rPr lang="es-ES" dirty="0">
                <a:effectLst/>
              </a:rPr>
              <a:t> </a:t>
            </a: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- Procesamiento de los datos</a:t>
            </a:r>
            <a:r>
              <a:rPr lang="es-ES" dirty="0">
                <a:effectLst/>
              </a:rPr>
              <a:t>. Se refiere a la selección, la limpieza, el enriquecimiento, la reducción y la transformación de las bases de datos. Esta etapa consume generalmente alrededor del setenta por ciento del tiempo total de un proyecto de data </a:t>
            </a:r>
            <a:r>
              <a:rPr lang="es-ES" dirty="0" err="1">
                <a:effectLst/>
              </a:rPr>
              <a:t>mining</a:t>
            </a:r>
            <a:r>
              <a:rPr lang="es-ES" dirty="0">
                <a:effectLst/>
              </a:rPr>
              <a:t>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709613"/>
            <a:ext cx="10636250" cy="5637212"/>
          </a:xfrm>
        </p:spPr>
        <p:txBody>
          <a:bodyPr>
            <a:normAutofit/>
          </a:bodyPr>
          <a:lstStyle/>
          <a:p>
            <a:endParaRPr lang="es-ES" b="1" dirty="0" smtClean="0">
              <a:effectLst/>
            </a:endParaRPr>
          </a:p>
          <a:p>
            <a:endParaRPr lang="es-ES" b="1" dirty="0">
              <a:effectLst/>
            </a:endParaRPr>
          </a:p>
          <a:p>
            <a:r>
              <a:rPr lang="es-ES" b="1" dirty="0" smtClean="0">
                <a:effectLst/>
              </a:rPr>
              <a:t>- </a:t>
            </a:r>
            <a:r>
              <a:rPr lang="es-ES" b="1" dirty="0">
                <a:effectLst/>
              </a:rPr>
              <a:t>Determinación del modelo</a:t>
            </a:r>
            <a:r>
              <a:rPr lang="es-ES" dirty="0">
                <a:effectLst/>
              </a:rPr>
              <a:t>. Se comienza realizando unos análisis estadísticos de los datos, y después se lleva a cabo una visualización gráfica de los mismos para tener una primera aproximación. Según los objetivos planteados y la tarea que debe llevarse a cabo, pueden utilizarse algoritmos desarrollados en diferentes áreas de la Inteligencia Artificial.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 smtClean="0">
              <a:effectLst/>
            </a:endParaRP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- Análisis de los resultados</a:t>
            </a:r>
            <a:r>
              <a:rPr lang="es-ES" dirty="0">
                <a:effectLst/>
              </a:rPr>
              <a:t>. Verifica si los resultados obtenidos son coherentes y los coteja con los obtenidos por los análisis estadísticos y de visualización gráfica. El cliente determina si son novedosos y si le aportan un nuevo conocimiento que le permita considerar sus decisiones.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DATA WAREHOUSE (</a:t>
            </a:r>
            <a:r>
              <a:rPr lang="es-ES" b="1" dirty="0" err="1"/>
              <a:t>almacen</a:t>
            </a:r>
            <a:r>
              <a:rPr lang="es-ES" b="1" dirty="0"/>
              <a:t> de datos)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112" y="2056953"/>
            <a:ext cx="11038929" cy="4455813"/>
          </a:xfrm>
        </p:spPr>
        <p:txBody>
          <a:bodyPr/>
          <a:lstStyle/>
          <a:p>
            <a:r>
              <a:rPr lang="es-ES" dirty="0">
                <a:effectLst/>
              </a:rPr>
              <a:t>Un Data </a:t>
            </a:r>
            <a:r>
              <a:rPr lang="es-ES" dirty="0" err="1">
                <a:effectLst/>
              </a:rPr>
              <a:t>warehouse</a:t>
            </a:r>
            <a:r>
              <a:rPr lang="es-ES" dirty="0">
                <a:effectLst/>
              </a:rPr>
              <a:t> es una base de datos corporativa que se caracteriza por integrar y depurar información de una o más fuentes distintas, para luego procesarla permitiendo su análisis desde infinidad de perspectivas y con grandes velocidades de respuesta. La creación de un data </a:t>
            </a:r>
            <a:r>
              <a:rPr lang="es-ES" dirty="0" err="1">
                <a:effectLst/>
              </a:rPr>
              <a:t>warehouse</a:t>
            </a:r>
            <a:r>
              <a:rPr lang="es-ES" dirty="0">
                <a:effectLst/>
              </a:rPr>
              <a:t> representa en la mayoría de las ocasiones el primer paso, desde el punto de vista técnico, para implantar una solución completa y fiable de Business </a:t>
            </a:r>
            <a:r>
              <a:rPr lang="es-ES" dirty="0" err="1">
                <a:effectLst/>
              </a:rPr>
              <a:t>Intelligence</a:t>
            </a:r>
            <a:r>
              <a:rPr lang="es-ES" dirty="0">
                <a:effectLst/>
              </a:rPr>
              <a:t>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Imagen 3" descr="C:\Users\Eliot\Desktop\dw-componen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07" y="4096139"/>
            <a:ext cx="5828134" cy="263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sultado de imagen para uc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Características del Data </a:t>
            </a:r>
            <a:r>
              <a:rPr lang="es-ES" b="1" dirty="0" err="1"/>
              <a:t>Werehouse</a:t>
            </a:r>
            <a:r>
              <a:rPr lang="es-ES" b="1" dirty="0"/>
              <a:t> 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782" y="2206244"/>
            <a:ext cx="11029598" cy="4353176"/>
          </a:xfrm>
        </p:spPr>
        <p:txBody>
          <a:bodyPr>
            <a:normAutofit/>
          </a:bodyPr>
          <a:lstStyle/>
          <a:p>
            <a:r>
              <a:rPr lang="es-ES" b="1" dirty="0" smtClean="0">
                <a:effectLst/>
              </a:rPr>
              <a:t>Integrado -</a:t>
            </a:r>
            <a:r>
              <a:rPr lang="es-ES" dirty="0" smtClean="0">
                <a:effectLst/>
              </a:rPr>
              <a:t>El </a:t>
            </a:r>
            <a:r>
              <a:rPr lang="es-ES" dirty="0">
                <a:effectLst/>
              </a:rPr>
              <a:t>data </a:t>
            </a:r>
            <a:r>
              <a:rPr lang="es-ES" dirty="0" err="1">
                <a:effectLst/>
              </a:rPr>
              <a:t>warehouse</a:t>
            </a:r>
            <a:r>
              <a:rPr lang="es-ES" dirty="0">
                <a:effectLst/>
              </a:rPr>
              <a:t> debe integrarse en una estructura consistente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 err="1" smtClean="0">
                <a:effectLst/>
              </a:rPr>
              <a:t>Tematico</a:t>
            </a:r>
            <a:r>
              <a:rPr lang="es-ES" b="1" dirty="0" smtClean="0">
                <a:effectLst/>
              </a:rPr>
              <a:t> -</a:t>
            </a:r>
            <a:r>
              <a:rPr lang="es-ES" dirty="0" smtClean="0">
                <a:effectLst/>
              </a:rPr>
              <a:t>Los </a:t>
            </a:r>
            <a:r>
              <a:rPr lang="es-ES" dirty="0">
                <a:effectLst/>
              </a:rPr>
              <a:t>datos se organizan por temas para facilitar su acceso y entendimiento por parte de los usuarios finales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 err="1" smtClean="0">
                <a:effectLst/>
              </a:rPr>
              <a:t>Historico</a:t>
            </a:r>
            <a:r>
              <a:rPr lang="es-ES" b="1" dirty="0" smtClean="0">
                <a:effectLst/>
              </a:rPr>
              <a:t> -</a:t>
            </a:r>
            <a:r>
              <a:rPr lang="es-ES" dirty="0" smtClean="0">
                <a:effectLst/>
              </a:rPr>
              <a:t>La </a:t>
            </a:r>
            <a:r>
              <a:rPr lang="es-ES" dirty="0">
                <a:effectLst/>
              </a:rPr>
              <a:t>información almacenada en el data </a:t>
            </a:r>
            <a:r>
              <a:rPr lang="es-ES" dirty="0" err="1">
                <a:effectLst/>
              </a:rPr>
              <a:t>warehouse</a:t>
            </a:r>
            <a:r>
              <a:rPr lang="es-ES" dirty="0">
                <a:effectLst/>
              </a:rPr>
              <a:t> sirve, entre otras cosas, para realizar análisis de tendencias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No </a:t>
            </a:r>
            <a:r>
              <a:rPr lang="es-ES" b="1" dirty="0" err="1" smtClean="0">
                <a:effectLst/>
              </a:rPr>
              <a:t>Volatil</a:t>
            </a:r>
            <a:r>
              <a:rPr lang="es-ES" b="1" dirty="0" smtClean="0">
                <a:effectLst/>
              </a:rPr>
              <a:t> -</a:t>
            </a:r>
            <a:r>
              <a:rPr lang="es-ES" dirty="0" smtClean="0">
                <a:effectLst/>
              </a:rPr>
              <a:t>El </a:t>
            </a:r>
            <a:r>
              <a:rPr lang="es-ES" dirty="0">
                <a:effectLst/>
              </a:rPr>
              <a:t>almacén de información de un data </a:t>
            </a:r>
            <a:r>
              <a:rPr lang="es-ES" dirty="0" err="1">
                <a:effectLst/>
              </a:rPr>
              <a:t>warehouse</a:t>
            </a:r>
            <a:r>
              <a:rPr lang="es-ES" dirty="0">
                <a:effectLst/>
              </a:rPr>
              <a:t> existe para ser leído, pero no modificado 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Business </a:t>
            </a:r>
            <a:r>
              <a:rPr lang="es-ES" b="1" dirty="0" err="1"/>
              <a:t>Intelligence</a:t>
            </a:r>
            <a:r>
              <a:rPr lang="es-ES" b="1" dirty="0"/>
              <a:t> en los </a:t>
            </a:r>
            <a:r>
              <a:rPr lang="es-ES" b="1" dirty="0" smtClean="0"/>
              <a:t>diferentes departamentos </a:t>
            </a:r>
            <a:r>
              <a:rPr lang="es-ES" b="1" dirty="0"/>
              <a:t>de la empresa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241" y="2336872"/>
            <a:ext cx="10552922" cy="4129241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effectLst/>
              </a:rPr>
              <a:t>Departamento de marketing: 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El BI permite identificar de forma más precisa los segmentos de clientes y estudiar con mayor detalle su comportamiento. Para ello se pueden incluir análisis capaces de medir, por ejemplo, el impacto de los precios y las promociones en cada segmento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Departamento de compras: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El BI permite acceder a los datos del mercado, vinculándolos con la información básica necesaria para hallar las relaciones entre costo y beneficio. Al mismo tiempo, permite monitorizar la información de cada línea o cadena de producción, lo que puede ayudar a optimizar el volumen de las compras.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712788"/>
            <a:ext cx="10366375" cy="5668962"/>
          </a:xfrm>
        </p:spPr>
        <p:txBody>
          <a:bodyPr>
            <a:normAutofit/>
          </a:bodyPr>
          <a:lstStyle/>
          <a:p>
            <a:r>
              <a:rPr lang="es-ES" b="1" dirty="0">
                <a:effectLst/>
              </a:rPr>
              <a:t>Departamento de producción: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El BI proporciona un mecanismo que permite analizar el rendimiento de cualquier tipo de proceso productivo, ya que comprende desde el control de calidad y la administración de inventarios hasta la planificación y la historia de la </a:t>
            </a:r>
            <a:r>
              <a:rPr lang="es-ES" dirty="0" smtClean="0">
                <a:effectLst/>
              </a:rPr>
              <a:t>producción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Departamento de ventas: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El BI facilita la comprensión de las necesidades del cliente, así como responder a las nuevas oportunidades del mercado. También son posibles análisis de patrones de compra para aprovechar coyunturas de ventas con productos asociados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Departamento de finanzas: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El BI permite acceder a los datos de forma inmediata y en tiempo real, mejorando así ciertas operaciones, que suelen incluir presupuestos, proyecciones, control de gestión, tesorería, balances y cuentas de resultados.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1409700"/>
            <a:ext cx="10496550" cy="4525963"/>
          </a:xfrm>
        </p:spPr>
        <p:txBody>
          <a:bodyPr/>
          <a:lstStyle/>
          <a:p>
            <a:r>
              <a:rPr lang="es-ES" b="1" dirty="0">
                <a:effectLst/>
              </a:rPr>
              <a:t>Departamento de atención al cliente: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Aplicado a este ámbito, el BI permite evaluar con exactitud el valor de los segmentos del mercado y de los clientes individuales, además de ayudar a retener a los clientes más rentables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>
                <a:effectLst/>
              </a:rPr>
              <a:t>Departamento de recursos humano: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Obteniendo los datos precisos de la fuente adecuada, el BI permite analizar los parámetros que más pueden afectar al departamento: satisfacción de los empleados, ausentismo laboral, beneficio-hora/hombre… etc. 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45" y="15240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 de un cubo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37" y="2626122"/>
            <a:ext cx="5030014" cy="3979952"/>
          </a:xfrm>
        </p:spPr>
        <p:txBody>
          <a:bodyPr/>
          <a:lstStyle/>
          <a:p>
            <a:r>
              <a:rPr lang="es-PE" dirty="0" smtClean="0">
                <a:effectLst/>
              </a:rPr>
              <a:t>Es </a:t>
            </a:r>
            <a:r>
              <a:rPr lang="es-PE" dirty="0">
                <a:effectLst/>
              </a:rPr>
              <a:t>una estructura de datos organizada mediante </a:t>
            </a:r>
            <a:r>
              <a:rPr lang="es-PE" dirty="0" smtClean="0">
                <a:effectLst/>
              </a:rPr>
              <a:t>jerarquías.</a:t>
            </a:r>
            <a:endParaRPr lang="es-PE" dirty="0">
              <a:effectLst/>
            </a:endParaRPr>
          </a:p>
          <a:p>
            <a:endParaRPr lang="es-PE" dirty="0" smtClean="0"/>
          </a:p>
          <a:p>
            <a:r>
              <a:rPr lang="es-ES" dirty="0">
                <a:effectLst/>
              </a:rPr>
              <a:t>Agregar objetos a DSV haciendo doble clic en cada tabla o vista que necesite</a:t>
            </a:r>
          </a:p>
          <a:p>
            <a:endParaRPr lang="es-PE" dirty="0"/>
          </a:p>
        </p:txBody>
      </p:sp>
      <p:pic>
        <p:nvPicPr>
          <p:cNvPr id="4" name="Imagen 3" descr="C:\Documents and Settings\usrcabinaClaro\Escritorio\Dibujo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112938"/>
            <a:ext cx="6484776" cy="449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1258888"/>
            <a:ext cx="5888038" cy="4676775"/>
          </a:xfrm>
        </p:spPr>
        <p:txBody>
          <a:bodyPr>
            <a:normAutofit/>
          </a:bodyPr>
          <a:lstStyle/>
          <a:p>
            <a:r>
              <a:rPr lang="es-ES" dirty="0" smtClean="0">
                <a:effectLst/>
              </a:rPr>
              <a:t>Descripción de tabla utilizadas</a:t>
            </a:r>
          </a:p>
          <a:p>
            <a:endParaRPr lang="es-ES" dirty="0" smtClean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Para actualizar la propiedad </a:t>
            </a:r>
            <a:r>
              <a:rPr lang="es-ES" dirty="0" err="1">
                <a:effectLst/>
              </a:rPr>
              <a:t>KeyColumn</a:t>
            </a:r>
            <a:r>
              <a:rPr lang="es-ES" dirty="0">
                <a:effectLst/>
              </a:rPr>
              <a:t>, seleccione Mes en el panel Atributos en la izquierda. En la ventana Propiedades, haga clic en la propiedad </a:t>
            </a:r>
            <a:r>
              <a:rPr lang="es-ES" dirty="0" err="1">
                <a:effectLst/>
              </a:rPr>
              <a:t>KeyColumns</a:t>
            </a:r>
            <a:r>
              <a:rPr lang="es-ES" dirty="0">
                <a:effectLst/>
              </a:rPr>
              <a:t> y después en el botón de puntos suspensivos.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Imagen 3" descr="C:\Documents and Settings\usrcabinaClaro\Escritorio\Dibuj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37" y="1026367"/>
            <a:ext cx="2471995" cy="230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Documents and Settings\usrcabinaClaro\Escritorio\Dibujo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31" y="3439010"/>
            <a:ext cx="4808475" cy="30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Resultado de imagen para ucs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387350"/>
            <a:ext cx="4535488" cy="4978400"/>
          </a:xfrm>
        </p:spPr>
        <p:txBody>
          <a:bodyPr>
            <a:normAutofit/>
          </a:bodyPr>
          <a:lstStyle/>
          <a:p>
            <a:r>
              <a:rPr lang="es-ES" dirty="0" smtClean="0">
                <a:effectLst/>
              </a:rPr>
              <a:t>Atributos </a:t>
            </a:r>
            <a:r>
              <a:rPr lang="es-ES" dirty="0">
                <a:effectLst/>
              </a:rPr>
              <a:t>en el diseñador de dimensiones (tenga en cuenta que esta ficha solo está disponible si está usando </a:t>
            </a:r>
            <a:r>
              <a:rPr lang="es-ES" dirty="0" err="1">
                <a:effectLst/>
              </a:rPr>
              <a:t>Analysis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Services</a:t>
            </a:r>
            <a:r>
              <a:rPr lang="es-ES" dirty="0">
                <a:effectLst/>
              </a:rPr>
              <a:t> 2008). </a:t>
            </a:r>
            <a:endParaRPr lang="es-ES" dirty="0" smtClean="0">
              <a:effectLst/>
            </a:endParaRPr>
          </a:p>
          <a:p>
            <a:endParaRPr lang="es-ES" dirty="0" smtClean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 smtClean="0">
                <a:effectLst/>
              </a:rPr>
              <a:t>Cubo finalizado</a:t>
            </a:r>
            <a:endParaRPr lang="es-PE" dirty="0">
              <a:effectLst/>
            </a:endParaRP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 descr="C:\Documents and Settings\usrcabinaClaro\Escritorio\Dibujo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01" y="858150"/>
            <a:ext cx="5612130" cy="51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Documents and Settings\usrcabinaClaro\Escritorio\Dibujo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44" y="1948782"/>
            <a:ext cx="4998487" cy="372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Documents and Settings\usrcabinaClaro\Escritorio\Dibujo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" y="4611733"/>
            <a:ext cx="5612130" cy="168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Resultado de imagen para ucs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Inteligencia de Negocio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102" y="2336873"/>
            <a:ext cx="8211752" cy="3599316"/>
          </a:xfrm>
        </p:spPr>
        <p:txBody>
          <a:bodyPr/>
          <a:lstStyle/>
          <a:p>
            <a:endParaRPr lang="es-ES" dirty="0" smtClean="0">
              <a:effectLst/>
            </a:endParaRPr>
          </a:p>
          <a:p>
            <a:pPr algn="just"/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puede definir a Business </a:t>
            </a:r>
            <a:r>
              <a:rPr lang="es-ES" dirty="0" err="1">
                <a:effectLst/>
              </a:rPr>
              <a:t>Intelligence</a:t>
            </a:r>
            <a:r>
              <a:rPr lang="es-ES" dirty="0">
                <a:effectLst/>
              </a:rPr>
              <a:t> como el conjunto de metodologías, aplicaciones y tecnologías que permiten reunir, depurar y transformar datos de los sistemas transaccionales e información desestructurada (interna y externa a la compañía) en información estructurada, para su explotación directa (</a:t>
            </a:r>
            <a:r>
              <a:rPr lang="es-ES" dirty="0" err="1">
                <a:effectLst/>
              </a:rPr>
              <a:t>reporting</a:t>
            </a:r>
            <a:r>
              <a:rPr lang="es-ES" dirty="0">
                <a:effectLst/>
              </a:rPr>
              <a:t>, análisis OLTP / OLAP, alertas, etc.) o para su análisis y conversión en conocimiento, dando así soporte a la toma de decisiones sobre el negocio.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1026" name="Picture 2" descr="Resultado de imagen para business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92" y="3147269"/>
            <a:ext cx="2970180" cy="19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uc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Empresas que utilizan BI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3"/>
            <a:ext cx="6280316" cy="3599316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>
                <a:effectLst/>
                <a:hlinkClick r:id="rId2"/>
              </a:rPr>
              <a:t>Cencosud</a:t>
            </a:r>
            <a:r>
              <a:rPr lang="es-ES" b="1" dirty="0">
                <a:effectLst/>
              </a:rPr>
              <a:t> :</a:t>
            </a:r>
            <a:endParaRPr lang="es-PE" b="1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Un supermercado tipo </a:t>
            </a:r>
            <a:r>
              <a:rPr lang="es-ES" dirty="0">
                <a:effectLst/>
                <a:hlinkClick r:id="rId2"/>
              </a:rPr>
              <a:t>Cencosud</a:t>
            </a:r>
            <a:r>
              <a:rPr lang="es-ES" dirty="0">
                <a:effectLst/>
              </a:rPr>
              <a:t> maneja casi cuatro millones de transacciones diarias, equivale a más de 100 millones de transacciones al mes</a:t>
            </a:r>
            <a:r>
              <a:rPr lang="es-E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s-PE" dirty="0">
              <a:effectLst/>
            </a:endParaRPr>
          </a:p>
          <a:p>
            <a:r>
              <a:rPr lang="es-ES" b="1" dirty="0" err="1">
                <a:effectLst/>
                <a:hlinkClick r:id="rId3"/>
              </a:rPr>
              <a:t>Southern</a:t>
            </a:r>
            <a:r>
              <a:rPr lang="es-ES" b="1" dirty="0">
                <a:effectLst/>
                <a:hlinkClick r:id="rId3"/>
              </a:rPr>
              <a:t> Perú</a:t>
            </a:r>
            <a:r>
              <a:rPr lang="es-ES" b="1" dirty="0">
                <a:effectLst/>
              </a:rPr>
              <a:t>:</a:t>
            </a:r>
            <a:r>
              <a:rPr lang="es-ES" dirty="0">
                <a:effectLst/>
              </a:rPr>
              <a:t> maneja de manera muy precisa sus rubros tanto logísticos </a:t>
            </a:r>
            <a:r>
              <a:rPr lang="es-ES" dirty="0" smtClean="0">
                <a:effectLst/>
              </a:rPr>
              <a:t>los </a:t>
            </a:r>
            <a:r>
              <a:rPr lang="es-ES" dirty="0">
                <a:effectLst/>
              </a:rPr>
              <a:t>insumos que compran como la parte de mantenimiento. Una de las mayores palancas de valor dentro de una minera es el mantenimiento de sus equipos, anticipar cuando una máquina va a fallar, qué tipo de insumos pueden concentrar para disminuir </a:t>
            </a:r>
            <a:r>
              <a:rPr lang="es-ES" dirty="0" smtClean="0">
                <a:effectLst/>
              </a:rPr>
              <a:t>costos, además en la parte de información de datos maneja mucha data en línea.</a:t>
            </a:r>
          </a:p>
          <a:p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7" name="Imagen 6" descr="Resultado de imagen para cencosu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03" y="2571013"/>
            <a:ext cx="2409825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para Southern Perú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41" y="4460182"/>
            <a:ext cx="3581400" cy="96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Resultado de imagen para ucsu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Después de un de nuestro investigación realizada podemos concluir lo siguiente Inteligencia de Negocios en nuestras empresas</a:t>
            </a:r>
            <a:r>
              <a:rPr lang="es-ES" dirty="0" smtClean="0">
                <a:effectLst/>
              </a:rPr>
              <a:t>.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Es una herramienta ágil </a:t>
            </a:r>
            <a:r>
              <a:rPr lang="es-ES" dirty="0" smtClean="0">
                <a:effectLst/>
              </a:rPr>
              <a:t>y robusta.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Permite tener información al instante, la cual ayuda con la toma de decisiones de las empresas.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Control sobre el manejo de la data en la base de datos.</a:t>
            </a:r>
            <a:endParaRPr lang="es-PE" dirty="0">
              <a:effectLst/>
            </a:endParaRPr>
          </a:p>
          <a:p>
            <a:r>
              <a:rPr lang="es-PE" dirty="0" smtClean="0">
                <a:effectLst/>
              </a:rPr>
              <a:t>El </a:t>
            </a:r>
            <a:r>
              <a:rPr lang="es-PE" dirty="0">
                <a:effectLst/>
              </a:rPr>
              <a:t>usuario de negocio puede consultarlo con facilidad, incluso si se trata de un usuario con escasos o nulos conocimientos técnicos.</a:t>
            </a:r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7200" dirty="0" smtClean="0"/>
              <a:t>          GRACIAS.</a:t>
            </a:r>
            <a:endParaRPr lang="es-PE" sz="7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85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827873"/>
            <a:ext cx="10907485" cy="1080938"/>
          </a:xfrm>
        </p:spPr>
        <p:txBody>
          <a:bodyPr>
            <a:normAutofit fontScale="90000"/>
          </a:bodyPr>
          <a:lstStyle/>
          <a:p>
            <a:r>
              <a:rPr lang="es-ES" sz="3100" dirty="0"/>
              <a:t>Dentro de las organizaciones se pueden reconocer distintos </a:t>
            </a:r>
            <a:r>
              <a:rPr lang="es-ES" sz="3100" dirty="0" smtClean="0"/>
              <a:t/>
            </a:r>
            <a:br>
              <a:rPr lang="es-ES" sz="3100" dirty="0" smtClean="0"/>
            </a:br>
            <a:r>
              <a:rPr lang="es-ES" sz="3100" dirty="0" smtClean="0"/>
              <a:t>niveles </a:t>
            </a:r>
            <a:r>
              <a:rPr lang="es-ES" sz="3100" dirty="0"/>
              <a:t>de uso de los datos: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634301" y="2336800"/>
            <a:ext cx="5707373" cy="35988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Resultado de imagen para uc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088" y="818542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Características De Inteligencia De Negocia En </a:t>
            </a:r>
            <a:r>
              <a:rPr lang="es-ES" b="1" dirty="0" smtClean="0"/>
              <a:t>SQL </a:t>
            </a:r>
            <a:r>
              <a:rPr lang="es-ES" b="1" dirty="0"/>
              <a:t>Server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937916" cy="41105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dirty="0">
                <a:effectLst/>
              </a:rPr>
              <a:t>Accesibilidad a la </a:t>
            </a:r>
            <a:r>
              <a:rPr lang="es-ES" b="1" dirty="0" smtClean="0">
                <a:effectLst/>
              </a:rPr>
              <a:t>Información.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 smtClean="0">
                <a:effectLst/>
              </a:rPr>
              <a:t>   Deben </a:t>
            </a:r>
            <a:r>
              <a:rPr lang="es-ES" dirty="0">
                <a:effectLst/>
              </a:rPr>
              <a:t>garantizar el acceso de los usuarios a los datos.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 </a:t>
            </a:r>
            <a:endParaRPr lang="es-PE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>
                <a:effectLst/>
              </a:rPr>
              <a:t>Apoyo en la Toma de </a:t>
            </a:r>
            <a:r>
              <a:rPr lang="es-ES" b="1" dirty="0" smtClean="0">
                <a:effectLst/>
              </a:rPr>
              <a:t>Decisiones.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 smtClean="0">
                <a:effectLst/>
              </a:rPr>
              <a:t>   Se </a:t>
            </a:r>
            <a:r>
              <a:rPr lang="es-ES" dirty="0">
                <a:effectLst/>
              </a:rPr>
              <a:t>busca que los usuarios tengan acceso a herramientas de análisis que </a:t>
            </a:r>
            <a:endParaRPr lang="es-ES" dirty="0" smtClean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 </a:t>
            </a:r>
            <a:r>
              <a:rPr lang="es-ES" dirty="0" smtClean="0">
                <a:effectLst/>
              </a:rPr>
              <a:t>  les </a:t>
            </a:r>
            <a:r>
              <a:rPr lang="es-ES" dirty="0">
                <a:effectLst/>
              </a:rPr>
              <a:t>permitan seleccionar y manipular solo aquellos datos que les interesa.</a:t>
            </a:r>
            <a:endParaRPr lang="es-PE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>
                <a:effectLst/>
              </a:rPr>
              <a:t>Orientación al Usuario </a:t>
            </a:r>
            <a:r>
              <a:rPr lang="es-ES" b="1" dirty="0" smtClean="0">
                <a:effectLst/>
              </a:rPr>
              <a:t>Final.</a:t>
            </a:r>
            <a:endParaRPr lang="es-PE" dirty="0">
              <a:effectLst/>
            </a:endParaRPr>
          </a:p>
          <a:p>
            <a:pPr marL="0" indent="0">
              <a:buNone/>
            </a:pPr>
            <a:r>
              <a:rPr lang="es-ES" dirty="0" smtClean="0">
                <a:effectLst/>
              </a:rPr>
              <a:t>   Se busca independencia entre los conocimientos técnicos de los usuarios  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 </a:t>
            </a:r>
            <a:r>
              <a:rPr lang="es-ES" dirty="0" smtClean="0">
                <a:effectLst/>
              </a:rPr>
              <a:t>  y su capacidad para utilizar estas herramientas.</a:t>
            </a:r>
            <a:endParaRPr lang="es-PE" dirty="0" smtClean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Componentes de Inteligencia de negocio en SQL Server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Integration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b="1" dirty="0"/>
              <a:t>.</a:t>
            </a:r>
            <a:br>
              <a:rPr lang="es-ES" b="1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2370" y="2043404"/>
            <a:ext cx="10376455" cy="4432040"/>
          </a:xfrm>
        </p:spPr>
        <p:txBody>
          <a:bodyPr/>
          <a:lstStyle/>
          <a:p>
            <a:pPr lvl="0"/>
            <a:r>
              <a:rPr lang="es-ES" dirty="0">
                <a:effectLst/>
              </a:rPr>
              <a:t>R</a:t>
            </a:r>
            <a:r>
              <a:rPr lang="es-ES" dirty="0" smtClean="0">
                <a:effectLst/>
              </a:rPr>
              <a:t>ecuperar </a:t>
            </a:r>
            <a:r>
              <a:rPr lang="es-ES" dirty="0">
                <a:effectLst/>
              </a:rPr>
              <a:t>datos de casi cualquier fuente.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R</a:t>
            </a:r>
            <a:r>
              <a:rPr lang="es-ES" dirty="0" smtClean="0">
                <a:effectLst/>
              </a:rPr>
              <a:t>ealizar </a:t>
            </a:r>
            <a:r>
              <a:rPr lang="es-ES" dirty="0">
                <a:effectLst/>
              </a:rPr>
              <a:t>varias transformaciones en los datos; por ejemplo, convertir de un tipo a otro, convertir a mayúsculas o minúsculas, realizar cálculos, etc.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Cargar datos en casi cualquier fuente </a:t>
            </a:r>
            <a:endParaRPr lang="es-PE" dirty="0">
              <a:effectLst/>
            </a:endParaRPr>
          </a:p>
          <a:p>
            <a:pPr lvl="0"/>
            <a:r>
              <a:rPr lang="es-ES" dirty="0">
                <a:effectLst/>
              </a:rPr>
              <a:t>D</a:t>
            </a:r>
            <a:r>
              <a:rPr lang="es-ES" dirty="0" smtClean="0">
                <a:effectLst/>
              </a:rPr>
              <a:t>efinir </a:t>
            </a:r>
            <a:r>
              <a:rPr lang="es-ES" dirty="0">
                <a:effectLst/>
              </a:rPr>
              <a:t>un flujo de trabajo.</a:t>
            </a:r>
            <a:endParaRPr lang="es-PE" dirty="0">
              <a:effectLst/>
            </a:endParaRPr>
          </a:p>
          <a:p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35" y="3341719"/>
            <a:ext cx="5828718" cy="3342963"/>
          </a:xfrm>
          <a:prstGeom prst="rect">
            <a:avLst/>
          </a:prstGeom>
        </p:spPr>
      </p:pic>
      <p:pic>
        <p:nvPicPr>
          <p:cNvPr id="5" name="Picture 4" descr="Resultado de imagen para uc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Analysis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5088" y="2038294"/>
            <a:ext cx="10115198" cy="38773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>
                <a:effectLst/>
              </a:rPr>
              <a:t>E</a:t>
            </a:r>
            <a:r>
              <a:rPr lang="es-ES" dirty="0" smtClean="0">
                <a:effectLst/>
              </a:rPr>
              <a:t>s </a:t>
            </a:r>
            <a:r>
              <a:rPr lang="es-ES" dirty="0">
                <a:effectLst/>
              </a:rPr>
              <a:t>un motor de datos en línea analítica utilizada en apoyo a las decisiones y análisis de negocios, proporcionando los datos analíticos de los informes de negocio y las aplicaciones cliente como </a:t>
            </a:r>
            <a:r>
              <a:rPr lang="es-ES" dirty="0" err="1">
                <a:effectLst/>
              </a:rPr>
              <a:t>Power</a:t>
            </a:r>
            <a:r>
              <a:rPr lang="es-ES" dirty="0">
                <a:effectLst/>
              </a:rPr>
              <a:t> BI, Excel, informes de </a:t>
            </a:r>
            <a:r>
              <a:rPr lang="es-ES" dirty="0" err="1">
                <a:effectLst/>
              </a:rPr>
              <a:t>Reporting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Services</a:t>
            </a:r>
            <a:r>
              <a:rPr lang="es-ES" dirty="0">
                <a:effectLst/>
              </a:rPr>
              <a:t>, </a:t>
            </a:r>
            <a:r>
              <a:rPr lang="es-ES" dirty="0" smtClean="0">
                <a:effectLst/>
              </a:rPr>
              <a:t>y </a:t>
            </a:r>
            <a:r>
              <a:rPr lang="es-ES" dirty="0">
                <a:effectLst/>
              </a:rPr>
              <a:t>otras herramientas de visualización de datos.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/>
          <a:stretch/>
        </p:blipFill>
        <p:spPr>
          <a:xfrm>
            <a:off x="4861248" y="3651891"/>
            <a:ext cx="5962263" cy="3075481"/>
          </a:xfrm>
          <a:prstGeom prst="rect">
            <a:avLst/>
          </a:prstGeom>
        </p:spPr>
      </p:pic>
      <p:pic>
        <p:nvPicPr>
          <p:cNvPr id="5" name="Picture 4" descr="Resultado de imagen para uc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Reporting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b="1" dirty="0"/>
              <a:t>.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Microsoft SQL Server </a:t>
            </a:r>
            <a:r>
              <a:rPr lang="es-ES" dirty="0" err="1">
                <a:effectLst/>
              </a:rPr>
              <a:t>Reporting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Services</a:t>
            </a:r>
            <a:r>
              <a:rPr lang="es-ES" dirty="0">
                <a:effectLst/>
              </a:rPr>
              <a:t> (SSRS) es una plataforma que permite generar informes empresariales cuyo contenido se extrae de una variedad de orígenes de datos, publicar informes que se pueden ver en diversos formatos y administrar la seguridad y las suscripciones de manera centralizada.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DATA MINING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047" y="2336873"/>
            <a:ext cx="5981737" cy="4259870"/>
          </a:xfrm>
        </p:spPr>
        <p:txBody>
          <a:bodyPr/>
          <a:lstStyle/>
          <a:p>
            <a:r>
              <a:rPr lang="es-ES" dirty="0">
                <a:effectLst/>
              </a:rPr>
              <a:t>El </a:t>
            </a:r>
            <a:r>
              <a:rPr lang="es-ES" dirty="0" err="1">
                <a:effectLst/>
              </a:rPr>
              <a:t>datamining</a:t>
            </a:r>
            <a:r>
              <a:rPr lang="es-ES" dirty="0">
                <a:effectLst/>
              </a:rPr>
              <a:t> (minería de datos), es el conjunto de técnicas y tecnologías que permiten explorar grandes bases de datos, de manera automática o semiautomática, con el objetivo de encontrar patrones repetitivos, tendencias o reglas que expliquen el comportamiento de los datos en un determinado contexto.</a:t>
            </a:r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Picture 4" descr="Resultado de imagen para ucs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45" y="0"/>
            <a:ext cx="1754155" cy="5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n para proceso data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4" y="2575250"/>
            <a:ext cx="4152834" cy="31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1142</Words>
  <Application>Microsoft Office PowerPoint</Application>
  <PresentationFormat>Panorámica</PresentationFormat>
  <Paragraphs>96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</vt:lpstr>
      <vt:lpstr>Berlín</vt:lpstr>
      <vt:lpstr>Inteligencia de Negocia en SQL Server </vt:lpstr>
      <vt:lpstr>Inteligencia de Negocio </vt:lpstr>
      <vt:lpstr>Dentro de las organizaciones se pueden reconocer distintos  niveles de uso de los datos: </vt:lpstr>
      <vt:lpstr>Características De Inteligencia De Negocia En SQL Server </vt:lpstr>
      <vt:lpstr>Componentes de Inteligencia de negocio en SQL Server</vt:lpstr>
      <vt:lpstr>Integration Services.  </vt:lpstr>
      <vt:lpstr>Analysis Services </vt:lpstr>
      <vt:lpstr>Reporting Services. </vt:lpstr>
      <vt:lpstr>DATA MINING </vt:lpstr>
      <vt:lpstr>Etapas principales del Datamining</vt:lpstr>
      <vt:lpstr>Presentación de PowerPoint</vt:lpstr>
      <vt:lpstr>DATA WAREHOUSE (almacen de datos) </vt:lpstr>
      <vt:lpstr>Características del Data Werehouse  </vt:lpstr>
      <vt:lpstr>Business Intelligence en los diferentes departamentos de la empresa </vt:lpstr>
      <vt:lpstr>Presentación de PowerPoint</vt:lpstr>
      <vt:lpstr>Presentación de PowerPoint</vt:lpstr>
      <vt:lpstr>Creación  de un cubo </vt:lpstr>
      <vt:lpstr>Presentación de PowerPoint</vt:lpstr>
      <vt:lpstr>Presentación de PowerPoint</vt:lpstr>
      <vt:lpstr>Empresas que utilizan BI</vt:lpstr>
      <vt:lpstr>Conclusiones </vt:lpstr>
      <vt:lpstr>          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de Negocia en SQL Server</dc:title>
  <dc:creator>Alumno</dc:creator>
  <cp:lastModifiedBy>Alumno</cp:lastModifiedBy>
  <cp:revision>12</cp:revision>
  <dcterms:created xsi:type="dcterms:W3CDTF">2016-10-07T00:24:30Z</dcterms:created>
  <dcterms:modified xsi:type="dcterms:W3CDTF">2016-10-07T01:58:34Z</dcterms:modified>
</cp:coreProperties>
</file>