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2" d="100"/>
          <a:sy n="112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726DD-0331-4AD6-BF81-25F7131F80D0}" type="doc">
      <dgm:prSet loTypeId="urn:microsoft.com/office/officeart/2005/8/layout/radial5" loCatId="cycle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D0DA70E7-3D85-419A-8C6A-F6B7127B72DE}">
      <dgm:prSet phldrT="[Texto]" custT="1"/>
      <dgm:spPr/>
      <dgm:t>
        <a:bodyPr/>
        <a:lstStyle/>
        <a:p>
          <a:r>
            <a:rPr lang="es-PE" sz="1600" b="1" dirty="0" smtClean="0"/>
            <a:t>Aplicaciones de  </a:t>
          </a:r>
          <a:r>
            <a:rPr lang="es-PE" sz="1600" b="1" dirty="0" err="1" smtClean="0"/>
            <a:t>Power</a:t>
          </a:r>
          <a:r>
            <a:rPr lang="es-PE" sz="1600" b="1" dirty="0" smtClean="0"/>
            <a:t> </a:t>
          </a:r>
          <a:r>
            <a:rPr lang="es-PE" sz="1600" b="1" dirty="0" err="1" smtClean="0"/>
            <a:t>Pivot</a:t>
          </a:r>
          <a:endParaRPr lang="es-PE" sz="1600" b="1" dirty="0"/>
        </a:p>
      </dgm:t>
    </dgm:pt>
    <dgm:pt modelId="{0D582F58-3EB3-4348-B165-1E5ACA7034D0}" type="parTrans" cxnId="{80E6A371-42FA-4E13-A553-61D71C8ECCAC}">
      <dgm:prSet/>
      <dgm:spPr/>
      <dgm:t>
        <a:bodyPr/>
        <a:lstStyle/>
        <a:p>
          <a:endParaRPr lang="es-PE"/>
        </a:p>
      </dgm:t>
    </dgm:pt>
    <dgm:pt modelId="{82184AB3-3CD4-48F6-90C8-CCDB668B7DBD}" type="sibTrans" cxnId="{80E6A371-42FA-4E13-A553-61D71C8ECCAC}">
      <dgm:prSet/>
      <dgm:spPr/>
      <dgm:t>
        <a:bodyPr/>
        <a:lstStyle/>
        <a:p>
          <a:endParaRPr lang="es-PE"/>
        </a:p>
      </dgm:t>
    </dgm:pt>
    <dgm:pt modelId="{DADFA673-9CA0-4A19-8B50-E6208916F099}">
      <dgm:prSet phldrT="[Texto]"/>
      <dgm:spPr/>
      <dgm:t>
        <a:bodyPr/>
        <a:lstStyle/>
        <a:p>
          <a:r>
            <a:rPr lang="es-PE" dirty="0" smtClean="0"/>
            <a:t>Finanzas</a:t>
          </a:r>
          <a:endParaRPr lang="es-PE" dirty="0"/>
        </a:p>
      </dgm:t>
    </dgm:pt>
    <dgm:pt modelId="{13B30401-1209-43F9-997A-1686790A50E4}" type="parTrans" cxnId="{C04E2A64-2390-4F0A-ABC2-29AD9B36D2E7}">
      <dgm:prSet/>
      <dgm:spPr/>
      <dgm:t>
        <a:bodyPr/>
        <a:lstStyle/>
        <a:p>
          <a:endParaRPr lang="es-PE"/>
        </a:p>
      </dgm:t>
    </dgm:pt>
    <dgm:pt modelId="{3C6C7DB7-0373-4468-8225-717B1871C310}" type="sibTrans" cxnId="{C04E2A64-2390-4F0A-ABC2-29AD9B36D2E7}">
      <dgm:prSet/>
      <dgm:spPr/>
      <dgm:t>
        <a:bodyPr/>
        <a:lstStyle/>
        <a:p>
          <a:endParaRPr lang="es-PE"/>
        </a:p>
      </dgm:t>
    </dgm:pt>
    <dgm:pt modelId="{F9C7600E-DF0F-483B-B082-28295C887CFE}">
      <dgm:prSet phldrT="[Texto]"/>
      <dgm:spPr/>
      <dgm:t>
        <a:bodyPr/>
        <a:lstStyle/>
        <a:p>
          <a:r>
            <a:rPr lang="es-PE" dirty="0" smtClean="0"/>
            <a:t>Ventas</a:t>
          </a:r>
          <a:endParaRPr lang="es-PE" dirty="0"/>
        </a:p>
      </dgm:t>
    </dgm:pt>
    <dgm:pt modelId="{35D9E4FD-7113-42DA-810F-2BB20B57E88D}" type="parTrans" cxnId="{CDF8671B-1002-452F-BDB0-B1EEA28525A6}">
      <dgm:prSet/>
      <dgm:spPr/>
      <dgm:t>
        <a:bodyPr/>
        <a:lstStyle/>
        <a:p>
          <a:endParaRPr lang="es-PE"/>
        </a:p>
      </dgm:t>
    </dgm:pt>
    <dgm:pt modelId="{3C890B8E-8C1B-478D-9ECE-580A51F959CC}" type="sibTrans" cxnId="{CDF8671B-1002-452F-BDB0-B1EEA28525A6}">
      <dgm:prSet/>
      <dgm:spPr/>
      <dgm:t>
        <a:bodyPr/>
        <a:lstStyle/>
        <a:p>
          <a:endParaRPr lang="es-PE"/>
        </a:p>
      </dgm:t>
    </dgm:pt>
    <dgm:pt modelId="{449819E2-2F6F-4B87-9E61-80BD9F8C5EB7}">
      <dgm:prSet phldrT="[Texto]"/>
      <dgm:spPr/>
      <dgm:t>
        <a:bodyPr/>
        <a:lstStyle/>
        <a:p>
          <a:pPr algn="ctr"/>
          <a:r>
            <a:rPr lang="es-PE" dirty="0" smtClean="0"/>
            <a:t>Enseñanza</a:t>
          </a:r>
          <a:endParaRPr lang="es-PE" dirty="0"/>
        </a:p>
      </dgm:t>
    </dgm:pt>
    <dgm:pt modelId="{0C38CC67-5F01-4805-AF26-76A011EE824D}" type="parTrans" cxnId="{C0D9B30A-F882-467C-BB3B-100CD51D8427}">
      <dgm:prSet/>
      <dgm:spPr/>
      <dgm:t>
        <a:bodyPr/>
        <a:lstStyle/>
        <a:p>
          <a:endParaRPr lang="es-PE"/>
        </a:p>
      </dgm:t>
    </dgm:pt>
    <dgm:pt modelId="{A73AD451-7D33-401F-AE78-96765D922783}" type="sibTrans" cxnId="{C0D9B30A-F882-467C-BB3B-100CD51D8427}">
      <dgm:prSet/>
      <dgm:spPr/>
      <dgm:t>
        <a:bodyPr/>
        <a:lstStyle/>
        <a:p>
          <a:endParaRPr lang="es-PE"/>
        </a:p>
      </dgm:t>
    </dgm:pt>
    <dgm:pt modelId="{AAC6651A-568A-4778-A768-631FE63B8EE0}">
      <dgm:prSet phldrT="[Texto]"/>
      <dgm:spPr/>
      <dgm:t>
        <a:bodyPr/>
        <a:lstStyle/>
        <a:p>
          <a:r>
            <a:rPr lang="es-PE" dirty="0" smtClean="0"/>
            <a:t>Marketing</a:t>
          </a:r>
          <a:endParaRPr lang="es-PE" dirty="0"/>
        </a:p>
      </dgm:t>
    </dgm:pt>
    <dgm:pt modelId="{14F3A506-CED1-4B93-A401-D87DE874C367}" type="parTrans" cxnId="{2E3D5B6C-696B-4A47-9693-5D895EBE0D59}">
      <dgm:prSet/>
      <dgm:spPr/>
      <dgm:t>
        <a:bodyPr/>
        <a:lstStyle/>
        <a:p>
          <a:endParaRPr lang="es-PE"/>
        </a:p>
      </dgm:t>
    </dgm:pt>
    <dgm:pt modelId="{E70BAD9B-425D-40DE-9083-5AAFFD9AE098}" type="sibTrans" cxnId="{2E3D5B6C-696B-4A47-9693-5D895EBE0D59}">
      <dgm:prSet/>
      <dgm:spPr/>
      <dgm:t>
        <a:bodyPr/>
        <a:lstStyle/>
        <a:p>
          <a:endParaRPr lang="es-PE"/>
        </a:p>
      </dgm:t>
    </dgm:pt>
    <dgm:pt modelId="{95A40C41-50DA-41A8-9E91-851C7840CC17}">
      <dgm:prSet phldrT="[Texto]"/>
      <dgm:spPr/>
      <dgm:t>
        <a:bodyPr/>
        <a:lstStyle/>
        <a:p>
          <a:r>
            <a:rPr lang="es-PE" dirty="0" smtClean="0"/>
            <a:t>Informática</a:t>
          </a:r>
          <a:endParaRPr lang="es-PE" dirty="0"/>
        </a:p>
      </dgm:t>
    </dgm:pt>
    <dgm:pt modelId="{413F9A84-C44C-4528-87A8-70CB4A18064F}" type="parTrans" cxnId="{118DE205-9BC0-47D3-8445-180EF0DE4B88}">
      <dgm:prSet/>
      <dgm:spPr/>
      <dgm:t>
        <a:bodyPr/>
        <a:lstStyle/>
        <a:p>
          <a:endParaRPr lang="es-PE"/>
        </a:p>
      </dgm:t>
    </dgm:pt>
    <dgm:pt modelId="{D93C2F4B-E123-450A-80E4-A928BF702185}" type="sibTrans" cxnId="{118DE205-9BC0-47D3-8445-180EF0DE4B88}">
      <dgm:prSet/>
      <dgm:spPr/>
      <dgm:t>
        <a:bodyPr/>
        <a:lstStyle/>
        <a:p>
          <a:endParaRPr lang="es-PE"/>
        </a:p>
      </dgm:t>
    </dgm:pt>
    <dgm:pt modelId="{1A5BEC9A-E01B-4970-8880-864FEE6897F5}">
      <dgm:prSet phldrT="[Texto]"/>
      <dgm:spPr/>
      <dgm:t>
        <a:bodyPr/>
        <a:lstStyle/>
        <a:p>
          <a:r>
            <a:rPr lang="es-PE" dirty="0" smtClean="0"/>
            <a:t>Educación</a:t>
          </a:r>
          <a:endParaRPr lang="es-PE" dirty="0"/>
        </a:p>
      </dgm:t>
    </dgm:pt>
    <dgm:pt modelId="{83550B5A-0870-4493-96B1-49A0AEF12C96}" type="parTrans" cxnId="{A9894D1E-A889-4DF6-8825-650AEA04885E}">
      <dgm:prSet/>
      <dgm:spPr/>
      <dgm:t>
        <a:bodyPr/>
        <a:lstStyle/>
        <a:p>
          <a:endParaRPr lang="es-PE"/>
        </a:p>
      </dgm:t>
    </dgm:pt>
    <dgm:pt modelId="{DB0756FB-E818-4F92-B110-6DF8E9477E0B}" type="sibTrans" cxnId="{A9894D1E-A889-4DF6-8825-650AEA04885E}">
      <dgm:prSet/>
      <dgm:spPr/>
      <dgm:t>
        <a:bodyPr/>
        <a:lstStyle/>
        <a:p>
          <a:endParaRPr lang="es-PE"/>
        </a:p>
      </dgm:t>
    </dgm:pt>
    <dgm:pt modelId="{F6935EA2-6E61-4FFC-BF57-685B21FE54CF}" type="pres">
      <dgm:prSet presAssocID="{6FA726DD-0331-4AD6-BF81-25F7131F80D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CCA687E8-AF35-4367-B2AA-998FECBE02CC}" type="pres">
      <dgm:prSet presAssocID="{D0DA70E7-3D85-419A-8C6A-F6B7127B72DE}" presName="centerShape" presStyleLbl="node0" presStyleIdx="0" presStyleCnt="1" custScaleX="172604" custScaleY="137565"/>
      <dgm:spPr/>
      <dgm:t>
        <a:bodyPr/>
        <a:lstStyle/>
        <a:p>
          <a:endParaRPr lang="es-PE"/>
        </a:p>
      </dgm:t>
    </dgm:pt>
    <dgm:pt modelId="{A2075C1D-BB34-401B-82F9-F72AEA631214}" type="pres">
      <dgm:prSet presAssocID="{13B30401-1209-43F9-997A-1686790A50E4}" presName="parTrans" presStyleLbl="sibTrans2D1" presStyleIdx="0" presStyleCnt="6"/>
      <dgm:spPr/>
      <dgm:t>
        <a:bodyPr/>
        <a:lstStyle/>
        <a:p>
          <a:endParaRPr lang="es-PE"/>
        </a:p>
      </dgm:t>
    </dgm:pt>
    <dgm:pt modelId="{56B53D9A-8A0F-4BD4-AC85-96DD6C4AC90F}" type="pres">
      <dgm:prSet presAssocID="{13B30401-1209-43F9-997A-1686790A50E4}" presName="connectorText" presStyleLbl="sibTrans2D1" presStyleIdx="0" presStyleCnt="6"/>
      <dgm:spPr/>
      <dgm:t>
        <a:bodyPr/>
        <a:lstStyle/>
        <a:p>
          <a:endParaRPr lang="es-PE"/>
        </a:p>
      </dgm:t>
    </dgm:pt>
    <dgm:pt modelId="{22DA752D-EF97-4D97-A486-0D523530848F}" type="pres">
      <dgm:prSet presAssocID="{DADFA673-9CA0-4A19-8B50-E6208916F099}" presName="node" presStyleLbl="node1" presStyleIdx="0" presStyleCnt="6" custRadScaleRad="121679" custRadScaleInc="-197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2B2F71C-D344-4E01-B316-A72C66404F7F}" type="pres">
      <dgm:prSet presAssocID="{83550B5A-0870-4493-96B1-49A0AEF12C96}" presName="parTrans" presStyleLbl="sibTrans2D1" presStyleIdx="1" presStyleCnt="6"/>
      <dgm:spPr/>
      <dgm:t>
        <a:bodyPr/>
        <a:lstStyle/>
        <a:p>
          <a:endParaRPr lang="es-PE"/>
        </a:p>
      </dgm:t>
    </dgm:pt>
    <dgm:pt modelId="{1B0D4309-2F98-45FA-B8E6-E7E4764E3DD3}" type="pres">
      <dgm:prSet presAssocID="{83550B5A-0870-4493-96B1-49A0AEF12C96}" presName="connectorText" presStyleLbl="sibTrans2D1" presStyleIdx="1" presStyleCnt="6"/>
      <dgm:spPr/>
      <dgm:t>
        <a:bodyPr/>
        <a:lstStyle/>
        <a:p>
          <a:endParaRPr lang="es-PE"/>
        </a:p>
      </dgm:t>
    </dgm:pt>
    <dgm:pt modelId="{14573D4F-F832-4ED6-B907-13262C4D3F44}" type="pres">
      <dgm:prSet presAssocID="{1A5BEC9A-E01B-4970-8880-864FEE6897F5}" presName="node" presStyleLbl="node1" presStyleIdx="1" presStyleCnt="6" custRadScaleRad="115283" custRadScaleInc="688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28EB56-A75B-463C-BA3A-CEC84B90C5C8}" type="pres">
      <dgm:prSet presAssocID="{413F9A84-C44C-4528-87A8-70CB4A18064F}" presName="parTrans" presStyleLbl="sibTrans2D1" presStyleIdx="2" presStyleCnt="6"/>
      <dgm:spPr/>
      <dgm:t>
        <a:bodyPr/>
        <a:lstStyle/>
        <a:p>
          <a:endParaRPr lang="es-PE"/>
        </a:p>
      </dgm:t>
    </dgm:pt>
    <dgm:pt modelId="{BB371622-5BC6-41C0-9E62-2F2920655ACE}" type="pres">
      <dgm:prSet presAssocID="{413F9A84-C44C-4528-87A8-70CB4A18064F}" presName="connectorText" presStyleLbl="sibTrans2D1" presStyleIdx="2" presStyleCnt="6"/>
      <dgm:spPr/>
      <dgm:t>
        <a:bodyPr/>
        <a:lstStyle/>
        <a:p>
          <a:endParaRPr lang="es-PE"/>
        </a:p>
      </dgm:t>
    </dgm:pt>
    <dgm:pt modelId="{3C79F492-3596-462F-852F-33DB0A5972F2}" type="pres">
      <dgm:prSet presAssocID="{95A40C41-50DA-41A8-9E91-851C7840CC17}" presName="node" presStyleLbl="node1" presStyleIdx="2" presStyleCnt="6" custRadScaleRad="117582" custRadScaleInc="-7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D118D8-3B83-409F-863D-D14F6B4EB284}" type="pres">
      <dgm:prSet presAssocID="{35D9E4FD-7113-42DA-810F-2BB20B57E88D}" presName="parTrans" presStyleLbl="sibTrans2D1" presStyleIdx="3" presStyleCnt="6"/>
      <dgm:spPr/>
      <dgm:t>
        <a:bodyPr/>
        <a:lstStyle/>
        <a:p>
          <a:endParaRPr lang="es-PE"/>
        </a:p>
      </dgm:t>
    </dgm:pt>
    <dgm:pt modelId="{8116564E-1AA5-421F-A786-F8A2FD28EBF2}" type="pres">
      <dgm:prSet presAssocID="{35D9E4FD-7113-42DA-810F-2BB20B57E88D}" presName="connectorText" presStyleLbl="sibTrans2D1" presStyleIdx="3" presStyleCnt="6"/>
      <dgm:spPr/>
      <dgm:t>
        <a:bodyPr/>
        <a:lstStyle/>
        <a:p>
          <a:endParaRPr lang="es-PE"/>
        </a:p>
      </dgm:t>
    </dgm:pt>
    <dgm:pt modelId="{1D130871-8577-4B96-9F17-7A778E500208}" type="pres">
      <dgm:prSet presAssocID="{F9C7600E-DF0F-483B-B082-28295C887CFE}" presName="node" presStyleLbl="node1" presStyleIdx="3" presStyleCnt="6" custRadScaleRad="133423" custRadScaleInc="1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34951B-899B-4B3B-B90D-4D394A31C312}" type="pres">
      <dgm:prSet presAssocID="{0C38CC67-5F01-4805-AF26-76A011EE824D}" presName="parTrans" presStyleLbl="sibTrans2D1" presStyleIdx="4" presStyleCnt="6"/>
      <dgm:spPr/>
      <dgm:t>
        <a:bodyPr/>
        <a:lstStyle/>
        <a:p>
          <a:endParaRPr lang="es-PE"/>
        </a:p>
      </dgm:t>
    </dgm:pt>
    <dgm:pt modelId="{084CC342-B2D5-4390-8035-C73DC029CDB7}" type="pres">
      <dgm:prSet presAssocID="{0C38CC67-5F01-4805-AF26-76A011EE824D}" presName="connectorText" presStyleLbl="sibTrans2D1" presStyleIdx="4" presStyleCnt="6"/>
      <dgm:spPr/>
      <dgm:t>
        <a:bodyPr/>
        <a:lstStyle/>
        <a:p>
          <a:endParaRPr lang="es-PE"/>
        </a:p>
      </dgm:t>
    </dgm:pt>
    <dgm:pt modelId="{4AC01F34-BF40-4307-BC10-E68F4F3C46E3}" type="pres">
      <dgm:prSet presAssocID="{449819E2-2F6F-4B87-9E61-80BD9F8C5EB7}" presName="node" presStyleLbl="node1" presStyleIdx="4" presStyleCnt="6" custRadScaleRad="116561" custRadScaleInc="167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A115CAA-5FD5-4FC1-844D-DDEE13C390AE}" type="pres">
      <dgm:prSet presAssocID="{14F3A506-CED1-4B93-A401-D87DE874C367}" presName="parTrans" presStyleLbl="sibTrans2D1" presStyleIdx="5" presStyleCnt="6"/>
      <dgm:spPr/>
      <dgm:t>
        <a:bodyPr/>
        <a:lstStyle/>
        <a:p>
          <a:endParaRPr lang="es-PE"/>
        </a:p>
      </dgm:t>
    </dgm:pt>
    <dgm:pt modelId="{AFD82D08-06E3-471C-A7D8-0CCD3D6E4CEB}" type="pres">
      <dgm:prSet presAssocID="{14F3A506-CED1-4B93-A401-D87DE874C367}" presName="connectorText" presStyleLbl="sibTrans2D1" presStyleIdx="5" presStyleCnt="6"/>
      <dgm:spPr/>
      <dgm:t>
        <a:bodyPr/>
        <a:lstStyle/>
        <a:p>
          <a:endParaRPr lang="es-PE"/>
        </a:p>
      </dgm:t>
    </dgm:pt>
    <dgm:pt modelId="{3A4C778E-19B0-4537-BAEC-49D08C1D6479}" type="pres">
      <dgm:prSet presAssocID="{AAC6651A-568A-4778-A768-631FE63B8EE0}" presName="node" presStyleLbl="node1" presStyleIdx="5" presStyleCnt="6" custRadScaleRad="119162" custRadScaleInc="-12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2D481DC-5682-4888-92CD-3906CF5FEF20}" type="presOf" srcId="{0C38CC67-5F01-4805-AF26-76A011EE824D}" destId="{4834951B-899B-4B3B-B90D-4D394A31C312}" srcOrd="0" destOrd="0" presId="urn:microsoft.com/office/officeart/2005/8/layout/radial5"/>
    <dgm:cxn modelId="{31DA574E-67C5-4A83-A0B6-9BD4967DC8A7}" type="presOf" srcId="{35D9E4FD-7113-42DA-810F-2BB20B57E88D}" destId="{41D118D8-3B83-409F-863D-D14F6B4EB284}" srcOrd="0" destOrd="0" presId="urn:microsoft.com/office/officeart/2005/8/layout/radial5"/>
    <dgm:cxn modelId="{55525CB0-B139-4CD3-B55A-C0B7767F943C}" type="presOf" srcId="{413F9A84-C44C-4528-87A8-70CB4A18064F}" destId="{BB371622-5BC6-41C0-9E62-2F2920655ACE}" srcOrd="1" destOrd="0" presId="urn:microsoft.com/office/officeart/2005/8/layout/radial5"/>
    <dgm:cxn modelId="{8865C070-8ABC-4E7E-8458-894E60F04076}" type="presOf" srcId="{95A40C41-50DA-41A8-9E91-851C7840CC17}" destId="{3C79F492-3596-462F-852F-33DB0A5972F2}" srcOrd="0" destOrd="0" presId="urn:microsoft.com/office/officeart/2005/8/layout/radial5"/>
    <dgm:cxn modelId="{AE9FE95C-3566-4FD2-9B49-DDE10C782DF6}" type="presOf" srcId="{413F9A84-C44C-4528-87A8-70CB4A18064F}" destId="{C728EB56-A75B-463C-BA3A-CEC84B90C5C8}" srcOrd="0" destOrd="0" presId="urn:microsoft.com/office/officeart/2005/8/layout/radial5"/>
    <dgm:cxn modelId="{6FA4B623-A00A-49F7-9265-4731DD24268E}" type="presOf" srcId="{AAC6651A-568A-4778-A768-631FE63B8EE0}" destId="{3A4C778E-19B0-4537-BAEC-49D08C1D6479}" srcOrd="0" destOrd="0" presId="urn:microsoft.com/office/officeart/2005/8/layout/radial5"/>
    <dgm:cxn modelId="{4FD835FF-14FC-4D35-A8D7-657BD532C8D5}" type="presOf" srcId="{6FA726DD-0331-4AD6-BF81-25F7131F80D0}" destId="{F6935EA2-6E61-4FFC-BF57-685B21FE54CF}" srcOrd="0" destOrd="0" presId="urn:microsoft.com/office/officeart/2005/8/layout/radial5"/>
    <dgm:cxn modelId="{31DF8AAC-E901-4223-9374-4A3D62DF0307}" type="presOf" srcId="{13B30401-1209-43F9-997A-1686790A50E4}" destId="{A2075C1D-BB34-401B-82F9-F72AEA631214}" srcOrd="0" destOrd="0" presId="urn:microsoft.com/office/officeart/2005/8/layout/radial5"/>
    <dgm:cxn modelId="{EAC71201-8DE7-4ACD-B16C-2630F06131F8}" type="presOf" srcId="{13B30401-1209-43F9-997A-1686790A50E4}" destId="{56B53D9A-8A0F-4BD4-AC85-96DD6C4AC90F}" srcOrd="1" destOrd="0" presId="urn:microsoft.com/office/officeart/2005/8/layout/radial5"/>
    <dgm:cxn modelId="{7E205CF8-C542-4A09-9E98-E5D59468D673}" type="presOf" srcId="{35D9E4FD-7113-42DA-810F-2BB20B57E88D}" destId="{8116564E-1AA5-421F-A786-F8A2FD28EBF2}" srcOrd="1" destOrd="0" presId="urn:microsoft.com/office/officeart/2005/8/layout/radial5"/>
    <dgm:cxn modelId="{1C1D9B28-9EC4-4063-9EA5-6F48FAAD220F}" type="presOf" srcId="{0C38CC67-5F01-4805-AF26-76A011EE824D}" destId="{084CC342-B2D5-4390-8035-C73DC029CDB7}" srcOrd="1" destOrd="0" presId="urn:microsoft.com/office/officeart/2005/8/layout/radial5"/>
    <dgm:cxn modelId="{C0D9B30A-F882-467C-BB3B-100CD51D8427}" srcId="{D0DA70E7-3D85-419A-8C6A-F6B7127B72DE}" destId="{449819E2-2F6F-4B87-9E61-80BD9F8C5EB7}" srcOrd="4" destOrd="0" parTransId="{0C38CC67-5F01-4805-AF26-76A011EE824D}" sibTransId="{A73AD451-7D33-401F-AE78-96765D922783}"/>
    <dgm:cxn modelId="{A7E81649-480D-4E07-9B92-BA3A8D926B6C}" type="presOf" srcId="{1A5BEC9A-E01B-4970-8880-864FEE6897F5}" destId="{14573D4F-F832-4ED6-B907-13262C4D3F44}" srcOrd="0" destOrd="0" presId="urn:microsoft.com/office/officeart/2005/8/layout/radial5"/>
    <dgm:cxn modelId="{A55D310D-4B7B-4FE9-BC71-D5CD9F91976D}" type="presOf" srcId="{14F3A506-CED1-4B93-A401-D87DE874C367}" destId="{0A115CAA-5FD5-4FC1-844D-DDEE13C390AE}" srcOrd="0" destOrd="0" presId="urn:microsoft.com/office/officeart/2005/8/layout/radial5"/>
    <dgm:cxn modelId="{80E6A371-42FA-4E13-A553-61D71C8ECCAC}" srcId="{6FA726DD-0331-4AD6-BF81-25F7131F80D0}" destId="{D0DA70E7-3D85-419A-8C6A-F6B7127B72DE}" srcOrd="0" destOrd="0" parTransId="{0D582F58-3EB3-4348-B165-1E5ACA7034D0}" sibTransId="{82184AB3-3CD4-48F6-90C8-CCDB668B7DBD}"/>
    <dgm:cxn modelId="{FF759F50-EDDA-4C5F-AAB5-6514271B4231}" type="presOf" srcId="{83550B5A-0870-4493-96B1-49A0AEF12C96}" destId="{22B2F71C-D344-4E01-B316-A72C66404F7F}" srcOrd="0" destOrd="0" presId="urn:microsoft.com/office/officeart/2005/8/layout/radial5"/>
    <dgm:cxn modelId="{6E5068B0-CF51-46ED-9CDB-E3AC18613E3F}" type="presOf" srcId="{DADFA673-9CA0-4A19-8B50-E6208916F099}" destId="{22DA752D-EF97-4D97-A486-0D523530848F}" srcOrd="0" destOrd="0" presId="urn:microsoft.com/office/officeart/2005/8/layout/radial5"/>
    <dgm:cxn modelId="{CDF8671B-1002-452F-BDB0-B1EEA28525A6}" srcId="{D0DA70E7-3D85-419A-8C6A-F6B7127B72DE}" destId="{F9C7600E-DF0F-483B-B082-28295C887CFE}" srcOrd="3" destOrd="0" parTransId="{35D9E4FD-7113-42DA-810F-2BB20B57E88D}" sibTransId="{3C890B8E-8C1B-478D-9ECE-580A51F959CC}"/>
    <dgm:cxn modelId="{9D628655-9AE9-4D1E-99F3-6F1C63963215}" type="presOf" srcId="{14F3A506-CED1-4B93-A401-D87DE874C367}" destId="{AFD82D08-06E3-471C-A7D8-0CCD3D6E4CEB}" srcOrd="1" destOrd="0" presId="urn:microsoft.com/office/officeart/2005/8/layout/radial5"/>
    <dgm:cxn modelId="{13BDF278-3D20-4CBE-8F69-3030ABA44F5D}" type="presOf" srcId="{449819E2-2F6F-4B87-9E61-80BD9F8C5EB7}" destId="{4AC01F34-BF40-4307-BC10-E68F4F3C46E3}" srcOrd="0" destOrd="0" presId="urn:microsoft.com/office/officeart/2005/8/layout/radial5"/>
    <dgm:cxn modelId="{118DE205-9BC0-47D3-8445-180EF0DE4B88}" srcId="{D0DA70E7-3D85-419A-8C6A-F6B7127B72DE}" destId="{95A40C41-50DA-41A8-9E91-851C7840CC17}" srcOrd="2" destOrd="0" parTransId="{413F9A84-C44C-4528-87A8-70CB4A18064F}" sibTransId="{D93C2F4B-E123-450A-80E4-A928BF702185}"/>
    <dgm:cxn modelId="{2E3D5B6C-696B-4A47-9693-5D895EBE0D59}" srcId="{D0DA70E7-3D85-419A-8C6A-F6B7127B72DE}" destId="{AAC6651A-568A-4778-A768-631FE63B8EE0}" srcOrd="5" destOrd="0" parTransId="{14F3A506-CED1-4B93-A401-D87DE874C367}" sibTransId="{E70BAD9B-425D-40DE-9083-5AAFFD9AE098}"/>
    <dgm:cxn modelId="{BEB9D157-6FD1-450E-BA7A-85217BD76C50}" type="presOf" srcId="{D0DA70E7-3D85-419A-8C6A-F6B7127B72DE}" destId="{CCA687E8-AF35-4367-B2AA-998FECBE02CC}" srcOrd="0" destOrd="0" presId="urn:microsoft.com/office/officeart/2005/8/layout/radial5"/>
    <dgm:cxn modelId="{38A49EB1-0A20-4F15-8664-494AA75831F7}" type="presOf" srcId="{F9C7600E-DF0F-483B-B082-28295C887CFE}" destId="{1D130871-8577-4B96-9F17-7A778E500208}" srcOrd="0" destOrd="0" presId="urn:microsoft.com/office/officeart/2005/8/layout/radial5"/>
    <dgm:cxn modelId="{A9894D1E-A889-4DF6-8825-650AEA04885E}" srcId="{D0DA70E7-3D85-419A-8C6A-F6B7127B72DE}" destId="{1A5BEC9A-E01B-4970-8880-864FEE6897F5}" srcOrd="1" destOrd="0" parTransId="{83550B5A-0870-4493-96B1-49A0AEF12C96}" sibTransId="{DB0756FB-E818-4F92-B110-6DF8E9477E0B}"/>
    <dgm:cxn modelId="{4D11133A-2A22-45D2-B9D5-DBB9DCA1BCE2}" type="presOf" srcId="{83550B5A-0870-4493-96B1-49A0AEF12C96}" destId="{1B0D4309-2F98-45FA-B8E6-E7E4764E3DD3}" srcOrd="1" destOrd="0" presId="urn:microsoft.com/office/officeart/2005/8/layout/radial5"/>
    <dgm:cxn modelId="{C04E2A64-2390-4F0A-ABC2-29AD9B36D2E7}" srcId="{D0DA70E7-3D85-419A-8C6A-F6B7127B72DE}" destId="{DADFA673-9CA0-4A19-8B50-E6208916F099}" srcOrd="0" destOrd="0" parTransId="{13B30401-1209-43F9-997A-1686790A50E4}" sibTransId="{3C6C7DB7-0373-4468-8225-717B1871C310}"/>
    <dgm:cxn modelId="{33D8E9D2-D2CB-4555-8FDD-FEA90512C8CE}" type="presParOf" srcId="{F6935EA2-6E61-4FFC-BF57-685B21FE54CF}" destId="{CCA687E8-AF35-4367-B2AA-998FECBE02CC}" srcOrd="0" destOrd="0" presId="urn:microsoft.com/office/officeart/2005/8/layout/radial5"/>
    <dgm:cxn modelId="{93AAB850-5E90-49B5-879F-4B2FF65B2C90}" type="presParOf" srcId="{F6935EA2-6E61-4FFC-BF57-685B21FE54CF}" destId="{A2075C1D-BB34-401B-82F9-F72AEA631214}" srcOrd="1" destOrd="0" presId="urn:microsoft.com/office/officeart/2005/8/layout/radial5"/>
    <dgm:cxn modelId="{74D41EA8-7F74-46F2-BB27-828E73A98FA1}" type="presParOf" srcId="{A2075C1D-BB34-401B-82F9-F72AEA631214}" destId="{56B53D9A-8A0F-4BD4-AC85-96DD6C4AC90F}" srcOrd="0" destOrd="0" presId="urn:microsoft.com/office/officeart/2005/8/layout/radial5"/>
    <dgm:cxn modelId="{21B68684-FED6-40FE-BF4D-99767B95C57F}" type="presParOf" srcId="{F6935EA2-6E61-4FFC-BF57-685B21FE54CF}" destId="{22DA752D-EF97-4D97-A486-0D523530848F}" srcOrd="2" destOrd="0" presId="urn:microsoft.com/office/officeart/2005/8/layout/radial5"/>
    <dgm:cxn modelId="{21B91170-1E96-4E28-BB4B-7E801836CACA}" type="presParOf" srcId="{F6935EA2-6E61-4FFC-BF57-685B21FE54CF}" destId="{22B2F71C-D344-4E01-B316-A72C66404F7F}" srcOrd="3" destOrd="0" presId="urn:microsoft.com/office/officeart/2005/8/layout/radial5"/>
    <dgm:cxn modelId="{4133C04E-5A68-4297-BCEF-20F2F17D84C4}" type="presParOf" srcId="{22B2F71C-D344-4E01-B316-A72C66404F7F}" destId="{1B0D4309-2F98-45FA-B8E6-E7E4764E3DD3}" srcOrd="0" destOrd="0" presId="urn:microsoft.com/office/officeart/2005/8/layout/radial5"/>
    <dgm:cxn modelId="{E2A59C33-6294-4035-85A3-8EA3F5E2897E}" type="presParOf" srcId="{F6935EA2-6E61-4FFC-BF57-685B21FE54CF}" destId="{14573D4F-F832-4ED6-B907-13262C4D3F44}" srcOrd="4" destOrd="0" presId="urn:microsoft.com/office/officeart/2005/8/layout/radial5"/>
    <dgm:cxn modelId="{0A3ACA25-581E-430B-B216-A680642F08FE}" type="presParOf" srcId="{F6935EA2-6E61-4FFC-BF57-685B21FE54CF}" destId="{C728EB56-A75B-463C-BA3A-CEC84B90C5C8}" srcOrd="5" destOrd="0" presId="urn:microsoft.com/office/officeart/2005/8/layout/radial5"/>
    <dgm:cxn modelId="{47559A12-4532-44ED-93D1-0B0B76758B22}" type="presParOf" srcId="{C728EB56-A75B-463C-BA3A-CEC84B90C5C8}" destId="{BB371622-5BC6-41C0-9E62-2F2920655ACE}" srcOrd="0" destOrd="0" presId="urn:microsoft.com/office/officeart/2005/8/layout/radial5"/>
    <dgm:cxn modelId="{08536761-8397-479D-A604-CD57AC09F3D0}" type="presParOf" srcId="{F6935EA2-6E61-4FFC-BF57-685B21FE54CF}" destId="{3C79F492-3596-462F-852F-33DB0A5972F2}" srcOrd="6" destOrd="0" presId="urn:microsoft.com/office/officeart/2005/8/layout/radial5"/>
    <dgm:cxn modelId="{091F10E4-5CFF-4745-8F6C-387F55FB083B}" type="presParOf" srcId="{F6935EA2-6E61-4FFC-BF57-685B21FE54CF}" destId="{41D118D8-3B83-409F-863D-D14F6B4EB284}" srcOrd="7" destOrd="0" presId="urn:microsoft.com/office/officeart/2005/8/layout/radial5"/>
    <dgm:cxn modelId="{A18D1CC9-0931-462A-B820-2D8D5B860EBA}" type="presParOf" srcId="{41D118D8-3B83-409F-863D-D14F6B4EB284}" destId="{8116564E-1AA5-421F-A786-F8A2FD28EBF2}" srcOrd="0" destOrd="0" presId="urn:microsoft.com/office/officeart/2005/8/layout/radial5"/>
    <dgm:cxn modelId="{4CBFE005-F096-429D-AA09-90A5FD07FC81}" type="presParOf" srcId="{F6935EA2-6E61-4FFC-BF57-685B21FE54CF}" destId="{1D130871-8577-4B96-9F17-7A778E500208}" srcOrd="8" destOrd="0" presId="urn:microsoft.com/office/officeart/2005/8/layout/radial5"/>
    <dgm:cxn modelId="{81E7CDAA-F6B6-4D70-98CC-AED4FC456BDD}" type="presParOf" srcId="{F6935EA2-6E61-4FFC-BF57-685B21FE54CF}" destId="{4834951B-899B-4B3B-B90D-4D394A31C312}" srcOrd="9" destOrd="0" presId="urn:microsoft.com/office/officeart/2005/8/layout/radial5"/>
    <dgm:cxn modelId="{82E0EFCC-9980-4CB8-9B12-8A212EEEA6D5}" type="presParOf" srcId="{4834951B-899B-4B3B-B90D-4D394A31C312}" destId="{084CC342-B2D5-4390-8035-C73DC029CDB7}" srcOrd="0" destOrd="0" presId="urn:microsoft.com/office/officeart/2005/8/layout/radial5"/>
    <dgm:cxn modelId="{DF2B7FC9-315B-461B-8903-6C5564EF50FA}" type="presParOf" srcId="{F6935EA2-6E61-4FFC-BF57-685B21FE54CF}" destId="{4AC01F34-BF40-4307-BC10-E68F4F3C46E3}" srcOrd="10" destOrd="0" presId="urn:microsoft.com/office/officeart/2005/8/layout/radial5"/>
    <dgm:cxn modelId="{16B930A2-4FA9-4422-A523-ADA0C935B08D}" type="presParOf" srcId="{F6935EA2-6E61-4FFC-BF57-685B21FE54CF}" destId="{0A115CAA-5FD5-4FC1-844D-DDEE13C390AE}" srcOrd="11" destOrd="0" presId="urn:microsoft.com/office/officeart/2005/8/layout/radial5"/>
    <dgm:cxn modelId="{31CF82E4-A151-46E4-A54F-3A11CE9C7FDC}" type="presParOf" srcId="{0A115CAA-5FD5-4FC1-844D-DDEE13C390AE}" destId="{AFD82D08-06E3-471C-A7D8-0CCD3D6E4CEB}" srcOrd="0" destOrd="0" presId="urn:microsoft.com/office/officeart/2005/8/layout/radial5"/>
    <dgm:cxn modelId="{B57B80BA-3C80-4EB3-9703-ECAA672DCA23}" type="presParOf" srcId="{F6935EA2-6E61-4FFC-BF57-685B21FE54CF}" destId="{3A4C778E-19B0-4537-BAEC-49D08C1D6479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687E8-AF35-4367-B2AA-998FECBE02CC}">
      <dsp:nvSpPr>
        <dsp:cNvPr id="0" name=""/>
        <dsp:cNvSpPr/>
      </dsp:nvSpPr>
      <dsp:spPr>
        <a:xfrm>
          <a:off x="2253442" y="1539611"/>
          <a:ext cx="2189859" cy="174531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Aplicaciones de  </a:t>
          </a:r>
          <a:r>
            <a:rPr lang="es-PE" sz="1600" b="1" kern="1200" dirty="0" err="1" smtClean="0"/>
            <a:t>Power</a:t>
          </a:r>
          <a:r>
            <a:rPr lang="es-PE" sz="1600" b="1" kern="1200" dirty="0" smtClean="0"/>
            <a:t> </a:t>
          </a:r>
          <a:r>
            <a:rPr lang="es-PE" sz="1600" b="1" kern="1200" dirty="0" err="1" smtClean="0"/>
            <a:t>Pivot</a:t>
          </a:r>
          <a:endParaRPr lang="es-PE" sz="1600" b="1" kern="1200" dirty="0"/>
        </a:p>
      </dsp:txBody>
      <dsp:txXfrm>
        <a:off x="2574139" y="1795206"/>
        <a:ext cx="1548465" cy="1234123"/>
      </dsp:txXfrm>
    </dsp:sp>
    <dsp:sp modelId="{A2075C1D-BB34-401B-82F9-F72AEA631214}">
      <dsp:nvSpPr>
        <dsp:cNvPr id="0" name=""/>
        <dsp:cNvSpPr/>
      </dsp:nvSpPr>
      <dsp:spPr>
        <a:xfrm rot="16156732">
          <a:off x="3263917" y="1192544"/>
          <a:ext cx="143634" cy="43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10800000">
        <a:off x="3285733" y="1300360"/>
        <a:ext cx="100544" cy="258818"/>
      </dsp:txXfrm>
    </dsp:sp>
    <dsp:sp modelId="{22DA752D-EF97-4D97-A486-0D523530848F}">
      <dsp:nvSpPr>
        <dsp:cNvPr id="0" name=""/>
        <dsp:cNvSpPr/>
      </dsp:nvSpPr>
      <dsp:spPr>
        <a:xfrm>
          <a:off x="2691634" y="0"/>
          <a:ext cx="1268719" cy="12687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Finanzas</a:t>
          </a:r>
          <a:endParaRPr lang="es-PE" sz="1400" kern="1200" dirty="0"/>
        </a:p>
      </dsp:txBody>
      <dsp:txXfrm>
        <a:off x="2877434" y="185800"/>
        <a:ext cx="897119" cy="897119"/>
      </dsp:txXfrm>
    </dsp:sp>
    <dsp:sp modelId="{22B2F71C-D344-4E01-B316-A72C66404F7F}">
      <dsp:nvSpPr>
        <dsp:cNvPr id="0" name=""/>
        <dsp:cNvSpPr/>
      </dsp:nvSpPr>
      <dsp:spPr>
        <a:xfrm rot="19923876">
          <a:off x="4322259" y="1626630"/>
          <a:ext cx="201928" cy="43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4325788" y="1727093"/>
        <a:ext cx="141350" cy="258818"/>
      </dsp:txXfrm>
    </dsp:sp>
    <dsp:sp modelId="{14573D4F-F832-4ED6-B907-13262C4D3F44}">
      <dsp:nvSpPr>
        <dsp:cNvPr id="0" name=""/>
        <dsp:cNvSpPr/>
      </dsp:nvSpPr>
      <dsp:spPr>
        <a:xfrm>
          <a:off x="4522656" y="818849"/>
          <a:ext cx="1268719" cy="12687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Educación</a:t>
          </a:r>
          <a:endParaRPr lang="es-PE" sz="1400" kern="1200" dirty="0"/>
        </a:p>
      </dsp:txBody>
      <dsp:txXfrm>
        <a:off x="4708456" y="1004649"/>
        <a:ext cx="897119" cy="897119"/>
      </dsp:txXfrm>
    </dsp:sp>
    <dsp:sp modelId="{C728EB56-A75B-463C-BA3A-CEC84B90C5C8}">
      <dsp:nvSpPr>
        <dsp:cNvPr id="0" name=""/>
        <dsp:cNvSpPr/>
      </dsp:nvSpPr>
      <dsp:spPr>
        <a:xfrm rot="1798740">
          <a:off x="4301995" y="2812379"/>
          <a:ext cx="227731" cy="43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4306565" y="2881583"/>
        <a:ext cx="159412" cy="258818"/>
      </dsp:txXfrm>
    </dsp:sp>
    <dsp:sp modelId="{3C79F492-3596-462F-852F-33DB0A5972F2}">
      <dsp:nvSpPr>
        <dsp:cNvPr id="0" name=""/>
        <dsp:cNvSpPr/>
      </dsp:nvSpPr>
      <dsp:spPr>
        <a:xfrm>
          <a:off x="4522669" y="2821253"/>
          <a:ext cx="1268719" cy="12687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Informática</a:t>
          </a:r>
          <a:endParaRPr lang="es-PE" sz="1400" kern="1200" dirty="0"/>
        </a:p>
      </dsp:txBody>
      <dsp:txXfrm>
        <a:off x="4708469" y="3007053"/>
        <a:ext cx="897119" cy="897119"/>
      </dsp:txXfrm>
    </dsp:sp>
    <dsp:sp modelId="{41D118D8-3B83-409F-863D-D14F6B4EB284}">
      <dsp:nvSpPr>
        <dsp:cNvPr id="0" name=""/>
        <dsp:cNvSpPr/>
      </dsp:nvSpPr>
      <dsp:spPr>
        <a:xfrm rot="5402687">
          <a:off x="3275800" y="3200625"/>
          <a:ext cx="143573" cy="43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10800000">
        <a:off x="3297353" y="3265362"/>
        <a:ext cx="100501" cy="258818"/>
      </dsp:txXfrm>
    </dsp:sp>
    <dsp:sp modelId="{1D130871-8577-4B96-9F17-7A778E500208}">
      <dsp:nvSpPr>
        <dsp:cNvPr id="0" name=""/>
        <dsp:cNvSpPr/>
      </dsp:nvSpPr>
      <dsp:spPr>
        <a:xfrm>
          <a:off x="2712623" y="3555816"/>
          <a:ext cx="1268719" cy="12687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Ventas</a:t>
          </a:r>
          <a:endParaRPr lang="es-PE" sz="1400" kern="1200" dirty="0"/>
        </a:p>
      </dsp:txBody>
      <dsp:txXfrm>
        <a:off x="2898423" y="3741616"/>
        <a:ext cx="897119" cy="897119"/>
      </dsp:txXfrm>
    </dsp:sp>
    <dsp:sp modelId="{4834951B-899B-4B3B-B90D-4D394A31C312}">
      <dsp:nvSpPr>
        <dsp:cNvPr id="0" name=""/>
        <dsp:cNvSpPr/>
      </dsp:nvSpPr>
      <dsp:spPr>
        <a:xfrm rot="9030186">
          <a:off x="2173989" y="2799519"/>
          <a:ext cx="217131" cy="43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10800000">
        <a:off x="2234906" y="2869756"/>
        <a:ext cx="151992" cy="258818"/>
      </dsp:txXfrm>
    </dsp:sp>
    <dsp:sp modelId="{4AC01F34-BF40-4307-BC10-E68F4F3C46E3}">
      <dsp:nvSpPr>
        <dsp:cNvPr id="0" name=""/>
        <dsp:cNvSpPr/>
      </dsp:nvSpPr>
      <dsp:spPr>
        <a:xfrm>
          <a:off x="912421" y="2797071"/>
          <a:ext cx="1268719" cy="12687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Enseñanza</a:t>
          </a:r>
          <a:endParaRPr lang="es-PE" sz="1400" kern="1200" dirty="0"/>
        </a:p>
      </dsp:txBody>
      <dsp:txXfrm>
        <a:off x="1098221" y="2982871"/>
        <a:ext cx="897119" cy="897119"/>
      </dsp:txXfrm>
    </dsp:sp>
    <dsp:sp modelId="{0A115CAA-5FD5-4FC1-844D-DDEE13C390AE}">
      <dsp:nvSpPr>
        <dsp:cNvPr id="0" name=""/>
        <dsp:cNvSpPr/>
      </dsp:nvSpPr>
      <dsp:spPr>
        <a:xfrm rot="12597732">
          <a:off x="2147599" y="1574292"/>
          <a:ext cx="242567" cy="43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10800000">
        <a:off x="2215506" y="1678737"/>
        <a:ext cx="169797" cy="258818"/>
      </dsp:txXfrm>
    </dsp:sp>
    <dsp:sp modelId="{3A4C778E-19B0-4537-BAEC-49D08C1D6479}">
      <dsp:nvSpPr>
        <dsp:cNvPr id="0" name=""/>
        <dsp:cNvSpPr/>
      </dsp:nvSpPr>
      <dsp:spPr>
        <a:xfrm>
          <a:off x="880741" y="721081"/>
          <a:ext cx="1268719" cy="126871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Marketing</a:t>
          </a:r>
          <a:endParaRPr lang="es-PE" sz="1400" kern="1200" dirty="0"/>
        </a:p>
      </dsp:txBody>
      <dsp:txXfrm>
        <a:off x="1066541" y="906881"/>
        <a:ext cx="897119" cy="897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F4C6-429A-4EA5-87EE-B7B586BDAA4E}" type="datetimeFigureOut">
              <a:rPr lang="es-ES" smtClean="0"/>
              <a:t>06/10/2016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PIVOT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4891"/>
              </p:ext>
            </p:extLst>
          </p:nvPr>
        </p:nvGraphicFramePr>
        <p:xfrm>
          <a:off x="467544" y="4755515"/>
          <a:ext cx="779997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166">
                  <a:extLst>
                    <a:ext uri="{9D8B030D-6E8A-4147-A177-3AD203B41FA5}">
                      <a16:colId xmlns="" xmlns:a16="http://schemas.microsoft.com/office/drawing/2014/main" val="2148049983"/>
                    </a:ext>
                  </a:extLst>
                </a:gridCol>
                <a:gridCol w="292178">
                  <a:extLst>
                    <a:ext uri="{9D8B030D-6E8A-4147-A177-3AD203B41FA5}">
                      <a16:colId xmlns="" xmlns:a16="http://schemas.microsoft.com/office/drawing/2014/main" val="4123660860"/>
                    </a:ext>
                  </a:extLst>
                </a:gridCol>
                <a:gridCol w="6183626">
                  <a:extLst>
                    <a:ext uri="{9D8B030D-6E8A-4147-A177-3AD203B41FA5}">
                      <a16:colId xmlns="" xmlns:a16="http://schemas.microsoft.com/office/drawing/2014/main" val="48230114"/>
                    </a:ext>
                  </a:extLst>
                </a:gridCol>
              </a:tblGrid>
              <a:tr h="30266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ES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INGENIERIA DE SYSTEMAS DE INFORMACIÓN Y GESTIÓN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2173646"/>
                  </a:ext>
                </a:extLst>
              </a:tr>
              <a:tr h="30266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ES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BASE DE DATOS RELACIONALES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112421"/>
                  </a:ext>
                </a:extLst>
              </a:tr>
              <a:tr h="30266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PROFESOR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GUSTAVO CORONEL CASTILLO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2861051"/>
                  </a:ext>
                </a:extLst>
              </a:tr>
              <a:tr h="30266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PERIODO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2016 - 5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4327810"/>
                  </a:ext>
                </a:extLst>
              </a:tr>
              <a:tr h="30266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CHRISTIAN SARMIENTO TRAVI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CARLA CASTILLO CERNA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s-PE" sz="1400" b="0" i="0" kern="1200" spc="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MIGUEL ZAMBRANO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372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79512" y="471973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1556792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potente herramienta complementaria para BI.</a:t>
            </a:r>
          </a:p>
          <a:p>
            <a:pPr algn="just"/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Veloz al importar datos de diferentes fuentes y orígenes.</a:t>
            </a:r>
          </a:p>
          <a:p>
            <a:pPr marL="285750" indent="-28575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 una alta compresión de datos añadidos al archivo Excel.</a:t>
            </a:r>
          </a:p>
          <a:p>
            <a:pPr marL="285750" indent="-28575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movilidad con los archivos.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necesario la carga periódica de los datos para mantener actualizada la información.</a:t>
            </a:r>
          </a:p>
          <a:p>
            <a:pPr marL="285750" indent="-285750" algn="just">
              <a:buClr>
                <a:srgbClr val="C00000"/>
              </a:buClr>
              <a:buFont typeface="Courier New" panose="02070309020205020404" pitchFamily="49" charset="0"/>
              <a:buChar char="o"/>
            </a:pPr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 generar trafico en la red en las cargas periódicas.</a:t>
            </a:r>
          </a:p>
          <a:p>
            <a:pPr marL="285750" indent="-285750" algn="just">
              <a:buClr>
                <a:srgbClr val="C00000"/>
              </a:buClr>
              <a:buFont typeface="Courier New" panose="02070309020205020404" pitchFamily="49" charset="0"/>
              <a:buChar char="o"/>
            </a:pPr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admite hasta 2 GB de tamaño de archivo y trabaja con un máximo de 4 GB de datos en memoria.</a:t>
            </a:r>
          </a:p>
        </p:txBody>
      </p:sp>
    </p:spTree>
    <p:extLst>
      <p:ext uri="{BB962C8B-B14F-4D97-AF65-F5344CB8AC3E}">
        <p14:creationId xmlns:p14="http://schemas.microsoft.com/office/powerpoint/2010/main" val="35530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79512" y="3140968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0285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9512" y="471973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 DE LA PERSENTACIÓN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27584" y="2348880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HISTORIA DE POWER PIVOT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¿QUÉ ES POWER PIVOT?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CARACTERÍSTICAS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ARQUITECTURA DE POWER PIVOT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APLICACIÓN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CONCLUSIONES</a:t>
            </a:r>
          </a:p>
        </p:txBody>
      </p:sp>
      <p:pic>
        <p:nvPicPr>
          <p:cNvPr id="1028" name="Picture 4" descr="Resultado de imagen para POWER piv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050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6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79512" y="471973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POWER PIVOT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51520" y="1235198"/>
            <a:ext cx="86409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600" dirty="0"/>
              <a:t>La historia de </a:t>
            </a:r>
            <a:r>
              <a:rPr lang="es-PE" sz="1600" dirty="0" err="1"/>
              <a:t>PowerPivot</a:t>
            </a:r>
            <a:r>
              <a:rPr lang="es-PE" sz="1600" dirty="0"/>
              <a:t> se inició con dos documentos internos de Microsoft, escritos por </a:t>
            </a:r>
            <a:r>
              <a:rPr lang="es-PE" sz="1600" b="1" dirty="0"/>
              <a:t>Amir </a:t>
            </a:r>
            <a:r>
              <a:rPr lang="es-PE" sz="1600" b="1" dirty="0" err="1"/>
              <a:t>Netz</a:t>
            </a:r>
            <a:r>
              <a:rPr lang="es-PE" sz="1600" b="1" dirty="0"/>
              <a:t> en 2006</a:t>
            </a:r>
            <a:r>
              <a:rPr lang="es-PE" sz="1600" dirty="0"/>
              <a:t>, que era entonces un arquitecto en el equipo de análisis de SQL Server.</a:t>
            </a:r>
          </a:p>
          <a:p>
            <a:pPr algn="just"/>
            <a:endParaRPr lang="es-PE" sz="1600" dirty="0"/>
          </a:p>
          <a:p>
            <a:pPr algn="just"/>
            <a:r>
              <a:rPr lang="es-PE" sz="1600" dirty="0"/>
              <a:t>El primer documento introduce el concepto de una "caja de arena" o caja de trabajo llamado </a:t>
            </a:r>
            <a:r>
              <a:rPr lang="es-PE" sz="1600" b="1" dirty="0"/>
              <a:t>BI, </a:t>
            </a:r>
            <a:r>
              <a:rPr lang="es-PE" sz="1600" dirty="0"/>
              <a:t>fue creado como un </a:t>
            </a:r>
            <a:r>
              <a:rPr lang="es-PE" sz="1600" b="1" dirty="0"/>
              <a:t>Servicio de Análisis de Negocio</a:t>
            </a:r>
            <a:r>
              <a:rPr lang="es-PE" sz="1600" dirty="0"/>
              <a:t>, un producto que permite la creación de vistas interactivas, informes y cuadros de diagrama , por lo que los usuarios podrían crearlos por si mismos.</a:t>
            </a:r>
          </a:p>
          <a:p>
            <a:pPr algn="just"/>
            <a:endParaRPr lang="es-PE" sz="1600" dirty="0"/>
          </a:p>
          <a:p>
            <a:pPr algn="just"/>
            <a:r>
              <a:rPr lang="es-PE" sz="1600" dirty="0"/>
              <a:t>El segundo documento era sobre un motor de </a:t>
            </a:r>
            <a:r>
              <a:rPr lang="es-PE" sz="1600" b="1" dirty="0"/>
              <a:t>BI</a:t>
            </a:r>
            <a:r>
              <a:rPr lang="es-PE" sz="1600" dirty="0"/>
              <a:t> en memoria. La idea era para tomar ventaja de las tendencias del mercado en hardware (tales como la reducción de los precios de memoria RAM y una mayor adopción de los procesadores </a:t>
            </a:r>
            <a:r>
              <a:rPr lang="es-PE" sz="1600" dirty="0" err="1"/>
              <a:t>multi</a:t>
            </a:r>
            <a:r>
              <a:rPr lang="es-PE" sz="1600" dirty="0"/>
              <a:t>-núcleo) que permite este motor en memoria sea factible. De hecho, el motor en memoria haría realidad algunas ideas expuestas en el primer documento.</a:t>
            </a:r>
          </a:p>
          <a:p>
            <a:pPr algn="just"/>
            <a:endParaRPr lang="es-PE" sz="1600" dirty="0"/>
          </a:p>
          <a:p>
            <a:pPr algn="just"/>
            <a:r>
              <a:rPr lang="es-PE" sz="1600" dirty="0" err="1"/>
              <a:t>PowerPivot</a:t>
            </a:r>
            <a:r>
              <a:rPr lang="es-PE" sz="1600" dirty="0"/>
              <a:t> apareció por primera vez en torno a mayo de 2010 como parte de SQL Server 2008 R2, también se incluyó </a:t>
            </a:r>
            <a:r>
              <a:rPr lang="es-PE" sz="1600" dirty="0" err="1"/>
              <a:t>PowerPivot</a:t>
            </a:r>
            <a:r>
              <a:rPr lang="es-PE" sz="1600" dirty="0"/>
              <a:t> para Excel y </a:t>
            </a:r>
            <a:r>
              <a:rPr lang="es-PE" sz="1600" dirty="0" err="1"/>
              <a:t>PowerPivot</a:t>
            </a:r>
            <a:r>
              <a:rPr lang="es-PE" sz="1600" dirty="0"/>
              <a:t> para SharePoint. Se instala como una extensión de </a:t>
            </a:r>
            <a:r>
              <a:rPr lang="es-PE" sz="1600" b="1" dirty="0"/>
              <a:t>Microsoft </a:t>
            </a:r>
            <a:r>
              <a:rPr lang="es-PE" sz="1600" b="1" dirty="0" err="1"/>
              <a:t>Analysis</a:t>
            </a:r>
            <a:r>
              <a:rPr lang="es-PE" sz="1600" b="1" dirty="0"/>
              <a:t> </a:t>
            </a:r>
            <a:r>
              <a:rPr lang="es-PE" sz="1600" b="1" dirty="0" err="1"/>
              <a:t>Services</a:t>
            </a:r>
            <a:r>
              <a:rPr lang="es-PE" sz="1600" dirty="0"/>
              <a:t> en el libro de Excel dando inicio a ser parte de la aplicación y siendo un puente entre Excel y la base de datos SQL.</a:t>
            </a:r>
          </a:p>
          <a:p>
            <a:endParaRPr lang="es-PE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65" y="5702959"/>
            <a:ext cx="4054296" cy="10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92" y="5661248"/>
            <a:ext cx="4054296" cy="105411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23528" y="1300843"/>
            <a:ext cx="86409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/>
              <a:t>Mientras que el producto se asoció con SQL Server, el complemento para Excel podría utilizarse independientemente de cualquier servidor, y con diversos tipos de fuentes de datos.</a:t>
            </a:r>
          </a:p>
          <a:p>
            <a:pPr algn="just"/>
            <a:r>
              <a:rPr lang="es-PE" dirty="0"/>
              <a:t>En la versión de SQL Server 2012 contenía el complemento </a:t>
            </a:r>
            <a:r>
              <a:rPr lang="es-PE" dirty="0" err="1"/>
              <a:t>PowerPivot</a:t>
            </a:r>
            <a:r>
              <a:rPr lang="es-PE" dirty="0"/>
              <a:t> para Microsoft Excel 2010, esto también se hizo disponible como una descarga gratuita para Microsoft Excel.</a:t>
            </a:r>
          </a:p>
          <a:p>
            <a:pPr algn="just"/>
            <a:r>
              <a:rPr lang="es-PE" dirty="0" err="1"/>
              <a:t>Power</a:t>
            </a:r>
            <a:r>
              <a:rPr lang="es-PE" dirty="0"/>
              <a:t> </a:t>
            </a:r>
            <a:r>
              <a:rPr lang="es-PE" dirty="0" err="1"/>
              <a:t>Pivot</a:t>
            </a:r>
            <a:r>
              <a:rPr lang="es-PE" dirty="0"/>
              <a:t> siguió su propia cadencia de liberación, independiente de SQL Server. </a:t>
            </a:r>
          </a:p>
          <a:p>
            <a:pPr algn="just"/>
            <a:r>
              <a:rPr lang="es-PE" dirty="0"/>
              <a:t>El 8 Julio del 2013, anuncio de la nueva </a:t>
            </a:r>
            <a:r>
              <a:rPr lang="es-PE" b="1" dirty="0" err="1"/>
              <a:t>Power</a:t>
            </a:r>
            <a:r>
              <a:rPr lang="es-PE" b="1" dirty="0"/>
              <a:t> BI</a:t>
            </a:r>
            <a:r>
              <a:rPr lang="es-PE" dirty="0"/>
              <a:t> conjunto de herramientas de autoservicio exclusivo en la nube.</a:t>
            </a:r>
          </a:p>
          <a:p>
            <a:pPr algn="just"/>
            <a:r>
              <a:rPr lang="es-PE" dirty="0"/>
              <a:t>Microsoft cambió el nombre de </a:t>
            </a:r>
            <a:r>
              <a:rPr lang="es-PE" dirty="0" err="1"/>
              <a:t>PowerPivot</a:t>
            </a:r>
            <a:r>
              <a:rPr lang="es-PE" dirty="0"/>
              <a:t> como </a:t>
            </a:r>
            <a:r>
              <a:rPr lang="es-PE" b="1" dirty="0"/>
              <a:t>" </a:t>
            </a:r>
            <a:r>
              <a:rPr lang="es-PE" b="1" dirty="0" err="1"/>
              <a:t>Power</a:t>
            </a:r>
            <a:r>
              <a:rPr lang="es-PE" b="1" dirty="0"/>
              <a:t> </a:t>
            </a:r>
            <a:r>
              <a:rPr lang="es-PE" b="1" dirty="0" err="1"/>
              <a:t>Pivot</a:t>
            </a:r>
            <a:r>
              <a:rPr lang="es-PE" b="1" dirty="0"/>
              <a:t> "</a:t>
            </a:r>
            <a:r>
              <a:rPr lang="es-PE" dirty="0"/>
              <a:t> (tenga en cuenta el espacio en el nombre) con el fin de que coincida con la convención de nombres de otras herramientas en la suite.</a:t>
            </a:r>
          </a:p>
          <a:p>
            <a:pPr algn="just"/>
            <a:r>
              <a:rPr lang="es-PE" dirty="0"/>
              <a:t>En Excel 2013, </a:t>
            </a:r>
            <a:r>
              <a:rPr lang="es-PE" dirty="0" err="1"/>
              <a:t>Power</a:t>
            </a:r>
            <a:r>
              <a:rPr lang="es-PE" dirty="0"/>
              <a:t> </a:t>
            </a:r>
            <a:r>
              <a:rPr lang="es-PE" dirty="0" err="1"/>
              <a:t>Pivot</a:t>
            </a:r>
            <a:r>
              <a:rPr lang="es-PE" dirty="0"/>
              <a:t> sólo está disponible para ciertas versiones de Office.</a:t>
            </a:r>
          </a:p>
          <a:p>
            <a:pPr algn="just"/>
            <a:r>
              <a:rPr lang="es-PE" dirty="0"/>
              <a:t>En Excel 2016, se incluye por defecto en la instalación. También se le añadió un nuevo nombre a una de sus características </a:t>
            </a:r>
            <a:r>
              <a:rPr lang="es-PE" b="1" dirty="0" err="1"/>
              <a:t>Get</a:t>
            </a:r>
            <a:r>
              <a:rPr lang="es-PE" b="1" dirty="0"/>
              <a:t> &amp; </a:t>
            </a:r>
            <a:r>
              <a:rPr lang="es-PE" b="1" dirty="0" err="1"/>
              <a:t>Transform</a:t>
            </a:r>
            <a:r>
              <a:rPr lang="es-PE" b="1" dirty="0"/>
              <a:t> (Conjunto y Transformación).</a:t>
            </a:r>
            <a:endParaRPr lang="es-PE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79512" y="471973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POWER PIVOT</a:t>
            </a:r>
          </a:p>
        </p:txBody>
      </p:sp>
    </p:spTree>
    <p:extLst>
      <p:ext uri="{BB962C8B-B14F-4D97-AF65-F5344CB8AC3E}">
        <p14:creationId xmlns:p14="http://schemas.microsoft.com/office/powerpoint/2010/main" val="231752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79512" y="471973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POWER PIVOT?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30837" y="1599036"/>
            <a:ext cx="3816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err="1"/>
              <a:t>Power</a:t>
            </a:r>
            <a:r>
              <a:rPr lang="es-PE" dirty="0"/>
              <a:t> </a:t>
            </a:r>
            <a:r>
              <a:rPr lang="es-PE" dirty="0" err="1"/>
              <a:t>Pivot</a:t>
            </a:r>
            <a:r>
              <a:rPr lang="es-PE" dirty="0"/>
              <a:t> es una característica de Microsoft Excel, disponible en forma de complemento en las versiones Excel 2010-2013; y de forma nativa en Excel 2016.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Éste complemento es usado para realizar un análisis de datos y crear modelos en base a diferentes fuentes de datos.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Esto se logra almacenando, dentro de un archivo de Excel, una base de datos analítica, un motor de carga local para consultar y actualizar los datos en dicha base de datos.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18235"/>
          <a:stretch/>
        </p:blipFill>
        <p:spPr>
          <a:xfrm>
            <a:off x="5004616" y="1599036"/>
            <a:ext cx="3695238" cy="2071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17761"/>
          <a:stretch/>
        </p:blipFill>
        <p:spPr>
          <a:xfrm>
            <a:off x="5442711" y="3866145"/>
            <a:ext cx="2819048" cy="27961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92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79512" y="471973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3528" y="1300843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s-PE" dirty="0"/>
              <a:t>Importar, filtrar y modificar tablas de más de una fuente de datos mediante su propia herramienta de obtención de datos.</a:t>
            </a: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endParaRPr lang="es-PE" dirty="0"/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s-PE" dirty="0"/>
              <a:t>Organiza las tablas importadas páginas organizadas en diferentes pestañas de la ventana de </a:t>
            </a:r>
            <a:r>
              <a:rPr lang="es-PE" dirty="0" err="1"/>
              <a:t>Power</a:t>
            </a:r>
            <a:r>
              <a:rPr lang="es-PE" dirty="0"/>
              <a:t> </a:t>
            </a:r>
            <a:r>
              <a:rPr lang="es-PE" dirty="0" err="1"/>
              <a:t>Pivot</a:t>
            </a:r>
            <a:r>
              <a:rPr lang="es-PE" dirty="0"/>
              <a:t>.</a:t>
            </a: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endParaRPr lang="es-PE" dirty="0"/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s-PE" dirty="0"/>
              <a:t>No se permite modificar los datos individualmente en las celdas.</a:t>
            </a: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endParaRPr lang="es-PE" dirty="0"/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s-PE" dirty="0"/>
              <a:t>Contiene una herramienta que permite visualizar el modelo de datos mediante un diagrama permitiendo crear relaciones entre las diferentes tablas.</a:t>
            </a: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endParaRPr lang="es-PE" dirty="0"/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s-PE" dirty="0"/>
              <a:t>Permite ingresar fórmulas en el modelo mediante expresiones de análisis de datos (DAX).</a:t>
            </a: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endParaRPr lang="es-PE" dirty="0"/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s-PE" dirty="0"/>
              <a:t>Incluye la función de creación de perspectivas para limitar las columnas de las tablas que el usuario puede ver.</a:t>
            </a: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endParaRPr lang="es-PE" dirty="0"/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s-PE" dirty="0"/>
              <a:t>Facilita la creación de tablas y gráficas dinámicas desde el mismo modelo de datos.</a:t>
            </a:r>
          </a:p>
        </p:txBody>
      </p:sp>
    </p:spTree>
    <p:extLst>
      <p:ext uri="{BB962C8B-B14F-4D97-AF65-F5344CB8AC3E}">
        <p14:creationId xmlns:p14="http://schemas.microsoft.com/office/powerpoint/2010/main" val="354248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79512" y="471973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DE POWER PIVOT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62676"/>
            <a:ext cx="1317302" cy="13304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6057" r="20142" b="9000"/>
          <a:stretch/>
        </p:blipFill>
        <p:spPr>
          <a:xfrm>
            <a:off x="7329582" y="3362676"/>
            <a:ext cx="1463450" cy="13304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ubo 5"/>
          <p:cNvSpPr/>
          <p:nvPr/>
        </p:nvSpPr>
        <p:spPr>
          <a:xfrm>
            <a:off x="1225030" y="5082394"/>
            <a:ext cx="1575845" cy="153435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OLAP</a:t>
            </a:r>
          </a:p>
        </p:txBody>
      </p:sp>
      <p:sp>
        <p:nvSpPr>
          <p:cNvPr id="7" name="Cilindro 6"/>
          <p:cNvSpPr/>
          <p:nvPr/>
        </p:nvSpPr>
        <p:spPr>
          <a:xfrm>
            <a:off x="452671" y="1703485"/>
            <a:ext cx="936104" cy="1192053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ERP</a:t>
            </a:r>
          </a:p>
        </p:txBody>
      </p:sp>
      <p:sp>
        <p:nvSpPr>
          <p:cNvPr id="8" name="Cilindro 7"/>
          <p:cNvSpPr/>
          <p:nvPr/>
        </p:nvSpPr>
        <p:spPr>
          <a:xfrm>
            <a:off x="1544901" y="1695075"/>
            <a:ext cx="936104" cy="1192053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WMS</a:t>
            </a:r>
          </a:p>
        </p:txBody>
      </p:sp>
      <p:sp>
        <p:nvSpPr>
          <p:cNvPr id="9" name="Cilindro 8"/>
          <p:cNvSpPr/>
          <p:nvPr/>
        </p:nvSpPr>
        <p:spPr>
          <a:xfrm>
            <a:off x="2637131" y="1695074"/>
            <a:ext cx="936104" cy="1192053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CRM</a:t>
            </a:r>
          </a:p>
        </p:txBody>
      </p:sp>
      <p:sp>
        <p:nvSpPr>
          <p:cNvPr id="10" name="Diagrama de flujo: disco magnético 9"/>
          <p:cNvSpPr/>
          <p:nvPr/>
        </p:nvSpPr>
        <p:spPr>
          <a:xfrm>
            <a:off x="1388775" y="3251520"/>
            <a:ext cx="1440160" cy="147489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DWH</a:t>
            </a:r>
          </a:p>
        </p:txBody>
      </p:sp>
      <p:sp>
        <p:nvSpPr>
          <p:cNvPr id="11" name="Flecha derecha 10"/>
          <p:cNvSpPr/>
          <p:nvPr/>
        </p:nvSpPr>
        <p:spPr>
          <a:xfrm rot="2327505">
            <a:off x="3612002" y="2554145"/>
            <a:ext cx="1224136" cy="499790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derecha 11"/>
          <p:cNvSpPr/>
          <p:nvPr/>
        </p:nvSpPr>
        <p:spPr>
          <a:xfrm rot="19733211">
            <a:off x="3306783" y="5086804"/>
            <a:ext cx="1224136" cy="499790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 derecha 12"/>
          <p:cNvSpPr/>
          <p:nvPr/>
        </p:nvSpPr>
        <p:spPr>
          <a:xfrm>
            <a:off x="3156698" y="3807438"/>
            <a:ext cx="1224136" cy="499790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izquierda y derecha 13"/>
          <p:cNvSpPr/>
          <p:nvPr/>
        </p:nvSpPr>
        <p:spPr>
          <a:xfrm>
            <a:off x="6159125" y="3807438"/>
            <a:ext cx="895168" cy="413650"/>
          </a:xfrm>
          <a:prstGeom prst="leftRightArrow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51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79512" y="471973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DE POWER PIVOT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704856" cy="5238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879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ayiber\Pictures\FONDO PARA DIAPOSITIVAS\3-w500-h3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64870108"/>
              </p:ext>
            </p:extLst>
          </p:nvPr>
        </p:nvGraphicFramePr>
        <p:xfrm>
          <a:off x="1259632" y="1667154"/>
          <a:ext cx="66967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179512" y="471973"/>
            <a:ext cx="8784976" cy="82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APLICACIÓNES DE POWER </a:t>
            </a: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5656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A7B65D-C1D1-456C-A78B-DA4CF03683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583</TotalTime>
  <Words>652</Words>
  <Application>Microsoft Office PowerPoint</Application>
  <PresentationFormat>Presentación en pantalla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Tema de Office</vt:lpstr>
      <vt:lpstr>POWER PIVOT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Sarmiento Travi</dc:creator>
  <cp:keywords/>
  <cp:lastModifiedBy>evelyn mercedes corcino calderon</cp:lastModifiedBy>
  <cp:revision>35</cp:revision>
  <dcterms:created xsi:type="dcterms:W3CDTF">2016-10-05T04:32:43Z</dcterms:created>
  <dcterms:modified xsi:type="dcterms:W3CDTF">2016-10-06T23:54:01Z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TC019600509991</vt:lpwstr>
  </property>
</Properties>
</file>