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28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2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08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41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74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8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3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5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69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25BEBD-A6B9-4CA6-B825-41C8F6E4339C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F8F656-33A7-4316-BBCE-574455179B92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8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Objeto_(inform%C3%A1tica)" TargetMode="External"/><Relationship Id="rId2" Type="http://schemas.openxmlformats.org/officeDocument/2006/relationships/hyperlink" Target="http://es.wikipedia.org/wiki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json.org/" TargetMode="External"/><Relationship Id="rId4" Type="http://schemas.openxmlformats.org/officeDocument/2006/relationships/hyperlink" Target="http://es.wikipedia.org/w/index.php?title=Notaci%C3%B3n&amp;action=ed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 descr="C:\Users\Milton\Desktop\Log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116"/>
            <a:ext cx="3411116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18299" y="1439748"/>
            <a:ext cx="7757278" cy="1087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CIENT</a:t>
            </a:r>
            <a:r>
              <a:rPr lang="es-PE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es-E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FICA DEL SUR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FACULTAD DE CIENCIAS EMPRESARIALES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PE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CARRERA DE INGENIERÍA DE SISTEMAS DE INFORMACIÓN Y GESTIÓN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2967933"/>
            <a:ext cx="5184576" cy="1190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Asignatura		:</a:t>
            </a:r>
            <a:r>
              <a:rPr lang="es-E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Lenguaje de Programación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-1371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	:</a:t>
            </a:r>
            <a:r>
              <a:rPr lang="es-E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Eric Gustavo Coronel Castillo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 indent="-1371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Tema	:</a:t>
            </a:r>
            <a:r>
              <a:rPr lang="es-E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API  JSON  de  Java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6938" y="4725144"/>
            <a:ext cx="4572000" cy="11866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marR="0" indent="44958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Becerra Gutiérrez, Walter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marR="0" indent="44958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Zavala Alvarez, Carlos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api j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81" y="3043448"/>
            <a:ext cx="3318569" cy="10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65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908720"/>
            <a:ext cx="8229600" cy="796908"/>
          </a:xfrm>
        </p:spPr>
        <p:txBody>
          <a:bodyPr>
            <a:noAutofit/>
          </a:bodyPr>
          <a:lstStyle/>
          <a:p>
            <a:r>
              <a:rPr lang="es-ES" sz="4300" dirty="0"/>
              <a:t>Resumen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916832"/>
            <a:ext cx="8003232" cy="4335677"/>
          </a:xfrm>
        </p:spPr>
        <p:txBody>
          <a:bodyPr>
            <a:normAutofit/>
          </a:bodyPr>
          <a:lstStyle/>
          <a:p>
            <a:r>
              <a:rPr lang="pt-BR" sz="2400" dirty="0"/>
              <a:t>SOAP (</a:t>
            </a:r>
            <a:r>
              <a:rPr lang="pt-BR" sz="2400" dirty="0" err="1"/>
              <a:t>Simple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r>
              <a:rPr lang="pt-BR" sz="2400" dirty="0"/>
              <a:t> Access </a:t>
            </a:r>
            <a:r>
              <a:rPr lang="pt-BR" sz="2400" dirty="0" err="1"/>
              <a:t>Protocol</a:t>
            </a:r>
            <a:r>
              <a:rPr lang="pt-BR" sz="2400" dirty="0"/>
              <a:t>) Protocolo </a:t>
            </a:r>
            <a:r>
              <a:rPr lang="pt-BR" sz="2400" dirty="0" err="1"/>
              <a:t>estándar</a:t>
            </a:r>
            <a:r>
              <a:rPr lang="pt-BR" sz="2400" dirty="0"/>
              <a:t> de </a:t>
            </a:r>
            <a:r>
              <a:rPr lang="pt-BR" sz="2400" dirty="0" err="1"/>
              <a:t>acceso</a:t>
            </a:r>
            <a:r>
              <a:rPr lang="pt-BR" sz="2400" dirty="0"/>
              <a:t>, utilizada </a:t>
            </a:r>
            <a:r>
              <a:rPr lang="pt-BR" sz="2400" dirty="0" err="1"/>
              <a:t>en</a:t>
            </a:r>
            <a:r>
              <a:rPr lang="pt-BR" sz="2400" dirty="0"/>
              <a:t> XML</a:t>
            </a:r>
            <a:endParaRPr lang="es-ES" sz="2400" dirty="0"/>
          </a:p>
          <a:p>
            <a:r>
              <a:rPr lang="pt-BR" sz="2400" dirty="0"/>
              <a:t>REST (</a:t>
            </a:r>
            <a:r>
              <a:rPr lang="pt-BR" sz="2400" dirty="0" err="1"/>
              <a:t>Representational</a:t>
            </a:r>
            <a:r>
              <a:rPr lang="pt-BR" sz="2400" dirty="0"/>
              <a:t> </a:t>
            </a:r>
            <a:r>
              <a:rPr lang="pt-BR" sz="2400" dirty="0" err="1"/>
              <a:t>State</a:t>
            </a:r>
            <a:r>
              <a:rPr lang="pt-BR" sz="2400" dirty="0"/>
              <a:t> </a:t>
            </a:r>
            <a:r>
              <a:rPr lang="pt-BR" sz="2400" dirty="0" err="1"/>
              <a:t>Transfer</a:t>
            </a:r>
            <a:r>
              <a:rPr lang="pt-BR" sz="2400" dirty="0"/>
              <a:t>)</a:t>
            </a:r>
            <a:r>
              <a:rPr lang="es-ES" sz="2400" dirty="0"/>
              <a:t>Transferencia de Estado Representacional</a:t>
            </a:r>
            <a:r>
              <a:rPr lang="pt-BR" sz="2400" dirty="0"/>
              <a:t>. JSON</a:t>
            </a:r>
            <a:endParaRPr lang="es-ES" sz="2400" dirty="0"/>
          </a:p>
          <a:p>
            <a:r>
              <a:rPr lang="pt-BR" sz="2400" dirty="0"/>
              <a:t>JSON utiliza </a:t>
            </a:r>
            <a:r>
              <a:rPr lang="pt-BR" sz="2400" dirty="0" err="1"/>
              <a:t>su</a:t>
            </a:r>
            <a:r>
              <a:rPr lang="pt-BR" sz="2400" dirty="0"/>
              <a:t> </a:t>
            </a:r>
            <a:r>
              <a:rPr lang="pt-BR" sz="2400" dirty="0" err="1"/>
              <a:t>propia</a:t>
            </a:r>
            <a:r>
              <a:rPr lang="pt-BR" sz="2400" dirty="0"/>
              <a:t>  </a:t>
            </a:r>
            <a:r>
              <a:rPr lang="pt-BR" sz="2400" dirty="0" err="1"/>
              <a:t>librería</a:t>
            </a:r>
            <a:r>
              <a:rPr lang="pt-BR" sz="2400" dirty="0"/>
              <a:t>, </a:t>
            </a:r>
            <a:r>
              <a:rPr lang="pt-BR" sz="2400" dirty="0" err="1"/>
              <a:t>antiguamente</a:t>
            </a:r>
            <a:r>
              <a:rPr lang="pt-BR" sz="2400" dirty="0"/>
              <a:t>  </a:t>
            </a:r>
            <a:r>
              <a:rPr lang="pt-BR" sz="2400" dirty="0" err="1"/>
              <a:t>usaba</a:t>
            </a:r>
            <a:r>
              <a:rPr lang="pt-BR" sz="2400" dirty="0"/>
              <a:t> </a:t>
            </a:r>
            <a:r>
              <a:rPr lang="pt-BR" sz="2400" dirty="0" err="1"/>
              <a:t>Gson</a:t>
            </a:r>
            <a:r>
              <a:rPr lang="pt-BR" sz="2400" dirty="0"/>
              <a:t>.</a:t>
            </a:r>
            <a:r>
              <a:rPr lang="pt-BR" sz="2400" dirty="0" err="1"/>
              <a:t>jar</a:t>
            </a:r>
            <a:r>
              <a:rPr lang="pt-BR" sz="2400" dirty="0"/>
              <a:t> de Google, </a:t>
            </a:r>
            <a:r>
              <a:rPr lang="pt-BR" sz="2400" dirty="0" err="1"/>
              <a:t>SimpleJson</a:t>
            </a:r>
            <a:r>
              <a:rPr lang="pt-BR" sz="2400" dirty="0"/>
              <a:t>.</a:t>
            </a:r>
            <a:r>
              <a:rPr lang="pt-BR" sz="2400" dirty="0" err="1"/>
              <a:t>jar</a:t>
            </a:r>
            <a:endParaRPr lang="es-ES" sz="2400" dirty="0"/>
          </a:p>
          <a:p>
            <a:r>
              <a:rPr lang="pt-BR" sz="2400" dirty="0"/>
              <a:t>Para validar JSON utiliza La </a:t>
            </a:r>
            <a:r>
              <a:rPr lang="pt-BR" sz="2400" dirty="0" err="1"/>
              <a:t>libreria</a:t>
            </a:r>
            <a:r>
              <a:rPr lang="pt-BR" sz="2400" dirty="0"/>
              <a:t> </a:t>
            </a:r>
            <a:r>
              <a:rPr lang="pt-BR" sz="2400" dirty="0" err="1"/>
              <a:t>mongoose</a:t>
            </a:r>
            <a:r>
              <a:rPr lang="pt-BR" sz="2400" dirty="0"/>
              <a:t> que </a:t>
            </a:r>
            <a:r>
              <a:rPr lang="pt-BR" sz="2400" dirty="0" err="1"/>
              <a:t>es</a:t>
            </a:r>
            <a:r>
              <a:rPr lang="pt-BR" sz="2400" dirty="0"/>
              <a:t> </a:t>
            </a:r>
            <a:r>
              <a:rPr lang="pt-BR" sz="2400" dirty="0" err="1"/>
              <a:t>libreria</a:t>
            </a:r>
            <a:r>
              <a:rPr lang="pt-BR" sz="2400" dirty="0"/>
              <a:t> de </a:t>
            </a:r>
            <a:r>
              <a:rPr lang="pt-BR" sz="2400" dirty="0" err="1"/>
              <a:t>JavaScrip</a:t>
            </a:r>
            <a:r>
              <a:rPr lang="pt-BR" sz="2400" dirty="0"/>
              <a:t>.</a:t>
            </a:r>
          </a:p>
          <a:p>
            <a:r>
              <a:rPr lang="pt-BR" sz="2400" dirty="0"/>
              <a:t>Para </a:t>
            </a:r>
            <a:r>
              <a:rPr lang="pt-BR" sz="2400" dirty="0" err="1"/>
              <a:t>procesamiento</a:t>
            </a:r>
            <a:r>
              <a:rPr lang="pt-BR" sz="2400" dirty="0"/>
              <a:t> de grandes </a:t>
            </a:r>
            <a:r>
              <a:rPr lang="pt-BR" sz="2400" dirty="0" err="1"/>
              <a:t>datos</a:t>
            </a:r>
            <a:r>
              <a:rPr lang="pt-BR" sz="2400" dirty="0"/>
              <a:t> XML</a:t>
            </a:r>
          </a:p>
          <a:p>
            <a:r>
              <a:rPr lang="pt-BR" sz="2400" dirty="0"/>
              <a:t>Para </a:t>
            </a:r>
            <a:r>
              <a:rPr lang="pt-BR" sz="2400" dirty="0" err="1"/>
              <a:t>procesamiento</a:t>
            </a:r>
            <a:r>
              <a:rPr lang="pt-BR" sz="2400" dirty="0"/>
              <a:t> de </a:t>
            </a:r>
            <a:r>
              <a:rPr lang="pt-BR" sz="2400" dirty="0" err="1"/>
              <a:t>datos</a:t>
            </a:r>
            <a:r>
              <a:rPr lang="pt-BR" sz="2400" dirty="0"/>
              <a:t> </a:t>
            </a:r>
            <a:r>
              <a:rPr lang="pt-BR" sz="2400" dirty="0" err="1"/>
              <a:t>agiles</a:t>
            </a:r>
            <a:r>
              <a:rPr lang="pt-BR" sz="2400" dirty="0"/>
              <a:t> JSON</a:t>
            </a:r>
            <a:endParaRPr lang="es-ES" sz="2400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584" y="1124744"/>
            <a:ext cx="8229600" cy="654032"/>
          </a:xfrm>
        </p:spPr>
        <p:txBody>
          <a:bodyPr>
            <a:noAutofit/>
          </a:bodyPr>
          <a:lstStyle/>
          <a:p>
            <a:r>
              <a:rPr lang="es-ES" sz="4300" dirty="0"/>
              <a:t>Clases principales de la API de modelos de objetos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524827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20688"/>
            <a:ext cx="7632848" cy="5472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1886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JsonGenerator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1096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136904" cy="5095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JsonObjetBuilder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236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280920" cy="3667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4868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/>
              <a:t>JsonArrayBuilder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545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2664296" cy="946701"/>
          </a:xfrm>
        </p:spPr>
        <p:txBody>
          <a:bodyPr/>
          <a:lstStyle/>
          <a:p>
            <a:r>
              <a:rPr lang="es-PE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6749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2714612" y="274638"/>
            <a:ext cx="5643602" cy="1143000"/>
          </a:xfrm>
        </p:spPr>
        <p:txBody>
          <a:bodyPr>
            <a:normAutofit/>
          </a:bodyPr>
          <a:lstStyle/>
          <a:p>
            <a:r>
              <a:rPr lang="es-ES" sz="3600" b="1" dirty="0" err="1">
                <a:hlinkClick r:id="rId2" tooltip="JavaScript"/>
              </a:rPr>
              <a:t>J</a:t>
            </a:r>
            <a:r>
              <a:rPr lang="es-ES" sz="3600" dirty="0" err="1">
                <a:hlinkClick r:id="rId2" tooltip="JavaScript"/>
              </a:rPr>
              <a:t>ava</a:t>
            </a:r>
            <a:r>
              <a:rPr lang="es-ES" sz="3600" b="1" dirty="0" err="1">
                <a:hlinkClick r:id="rId2" tooltip="JavaScript"/>
              </a:rPr>
              <a:t>S</a:t>
            </a:r>
            <a:r>
              <a:rPr lang="es-ES" sz="3600" dirty="0" err="1">
                <a:hlinkClick r:id="rId2" tooltip="JavaScript"/>
              </a:rPr>
              <a:t>cript</a:t>
            </a:r>
            <a:r>
              <a:rPr lang="es-ES" sz="3600" dirty="0"/>
              <a:t> </a:t>
            </a:r>
            <a:r>
              <a:rPr lang="es-ES" sz="3600" b="1" dirty="0" err="1">
                <a:hlinkClick r:id="rId3" tooltip="Objeto (informática)"/>
              </a:rPr>
              <a:t>O</a:t>
            </a:r>
            <a:r>
              <a:rPr lang="es-ES" sz="3600" dirty="0" err="1">
                <a:hlinkClick r:id="rId3" tooltip="Objeto (informática)"/>
              </a:rPr>
              <a:t>bject</a:t>
            </a:r>
            <a:r>
              <a:rPr lang="es-ES" sz="3600" dirty="0"/>
              <a:t> </a:t>
            </a:r>
            <a:r>
              <a:rPr lang="es-ES" sz="3600" b="1" dirty="0" err="1">
                <a:hlinkClick r:id="rId4" tooltip="Notación"/>
              </a:rPr>
              <a:t>N</a:t>
            </a:r>
            <a:r>
              <a:rPr lang="es-ES" sz="3600" dirty="0" err="1">
                <a:hlinkClick r:id="rId4" tooltip="Notación"/>
              </a:rPr>
              <a:t>otation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hlinkClick r:id="rId5"/>
              </a:rPr>
              <a:t>JSON</a:t>
            </a:r>
            <a:r>
              <a:rPr lang="es-ES" dirty="0"/>
              <a:t> (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Notation</a:t>
            </a:r>
            <a:r>
              <a:rPr lang="es-ES" dirty="0"/>
              <a:t>) es un formato para intercambio de datos liviano, basado en texto e independiente del lenguaje de programación, que resulta fácil de escribir y leer tanto para los seres humanos como para las máquinas. </a:t>
            </a:r>
          </a:p>
          <a:p>
            <a:r>
              <a:rPr lang="es-ES" dirty="0"/>
              <a:t>JSON puede representar dos tipos estructurados: objetos y matrices. </a:t>
            </a:r>
          </a:p>
          <a:p>
            <a:r>
              <a:rPr lang="es-ES" dirty="0"/>
              <a:t> </a:t>
            </a:r>
          </a:p>
          <a:p>
            <a:endParaRPr lang="es-ES" dirty="0"/>
          </a:p>
        </p:txBody>
      </p:sp>
      <p:pic>
        <p:nvPicPr>
          <p:cNvPr id="8" name="7 Imagen" descr="json2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66" y="4493787"/>
            <a:ext cx="2428892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1" dirty="0"/>
              <a:t>JSON </a:t>
            </a:r>
            <a:r>
              <a:rPr lang="es-ES" sz="4000" dirty="0"/>
              <a:t>presenta dos tipos 2 estructuras</a:t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1.</a:t>
            </a:r>
            <a:r>
              <a:rPr lang="es-ES" b="1" dirty="0"/>
              <a:t>Un objeto,</a:t>
            </a:r>
            <a:r>
              <a:rPr lang="es-ES" dirty="0"/>
              <a:t> es una colección no ordenada de cero o más pares de nombres/valores. Esto se realiza como un objeto, registro, estructura, diccionario, tabla hash, lista con clave o matriz asociativa.</a:t>
            </a:r>
          </a:p>
          <a:p>
            <a:r>
              <a:rPr lang="es-ES" dirty="0"/>
              <a:t> </a:t>
            </a:r>
          </a:p>
          <a:p>
            <a:r>
              <a:rPr lang="es-ES" dirty="0"/>
              <a:t>2.</a:t>
            </a:r>
            <a:r>
              <a:rPr lang="es-ES" b="1" dirty="0"/>
              <a:t>Una matriz,</a:t>
            </a:r>
            <a:r>
              <a:rPr lang="es-ES" dirty="0"/>
              <a:t> es una secuencia ordenada de cero o más valores. Los valores pueden ser cadenas, números, booleanos, nulos y estos dos tipos estructurados.</a:t>
            </a:r>
            <a:endParaRPr lang="es-ES_tradnl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JSON se presentan de estas formas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70452"/>
            <a:ext cx="8229600" cy="2143140"/>
          </a:xfrm>
        </p:spPr>
        <p:txBody>
          <a:bodyPr/>
          <a:lstStyle/>
          <a:p>
            <a:r>
              <a:rPr lang="es-ES" sz="2400" b="1" dirty="0"/>
              <a:t>Un </a:t>
            </a:r>
            <a:r>
              <a:rPr lang="es-ES" sz="2400" b="1" i="1" dirty="0"/>
              <a:t>objeto</a:t>
            </a:r>
            <a:r>
              <a:rPr lang="es-ES" sz="2400" b="1" dirty="0"/>
              <a:t> </a:t>
            </a:r>
            <a:r>
              <a:rPr lang="es-ES" sz="2400" dirty="0"/>
              <a:t>es un conjunto desordenado de pares nombre/valor. Un objeto comienza con { (llave de apertura) y termine con } (llave de cierre). Cada nombre es seguido por : (dos puntos) y los pares nombre/valor están separados por , (coma). </a:t>
            </a:r>
          </a:p>
          <a:p>
            <a:endParaRPr lang="es-E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571876"/>
            <a:ext cx="58102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42910" y="4929198"/>
            <a:ext cx="81439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  "firstName": "John",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  "lastName": "Smith"</a:t>
            </a:r>
            <a:endParaRPr kumimoji="0" 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JSON, formas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0060" y="1759303"/>
            <a:ext cx="8229600" cy="1900238"/>
          </a:xfrm>
        </p:spPr>
        <p:txBody>
          <a:bodyPr>
            <a:normAutofit/>
          </a:bodyPr>
          <a:lstStyle/>
          <a:p>
            <a:r>
              <a:rPr lang="es-ES" sz="2800" b="1" dirty="0"/>
              <a:t>Un </a:t>
            </a:r>
            <a:r>
              <a:rPr lang="es-ES" sz="2800" b="1" i="1" dirty="0"/>
              <a:t>arreglo</a:t>
            </a:r>
            <a:r>
              <a:rPr lang="es-ES" sz="2800" dirty="0"/>
              <a:t>, es una colección de valores. Un arreglo comienza con </a:t>
            </a:r>
            <a:r>
              <a:rPr lang="es-ES" sz="2800" b="1" dirty="0"/>
              <a:t>[</a:t>
            </a:r>
            <a:r>
              <a:rPr lang="es-ES" sz="2800" dirty="0"/>
              <a:t> (corchete izquierdo) y termina con </a:t>
            </a:r>
            <a:r>
              <a:rPr lang="es-ES" sz="2800" b="1" dirty="0"/>
              <a:t>]</a:t>
            </a:r>
            <a:r>
              <a:rPr lang="es-ES" sz="2800" dirty="0"/>
              <a:t> (corchete derecho). Los valores se separan por </a:t>
            </a:r>
            <a:r>
              <a:rPr lang="es-ES" sz="2800" b="1" dirty="0"/>
              <a:t>,</a:t>
            </a:r>
            <a:r>
              <a:rPr lang="es-ES" sz="2800" dirty="0"/>
              <a:t> (coma).</a:t>
            </a:r>
          </a:p>
        </p:txBody>
      </p:sp>
      <p:pic>
        <p:nvPicPr>
          <p:cNvPr id="4" name="3 Imagen" descr="http://www.json.org/array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786190"/>
            <a:ext cx="5671185" cy="106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42910" y="4643446"/>
            <a:ext cx="64293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"phoneNumbers": [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{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"type": "home",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"212  555-1234"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},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{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"fax",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"646  555-4567" 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}</a:t>
            </a:r>
            <a:endParaRPr kumimoji="0" 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  ] 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8883" y="952743"/>
            <a:ext cx="8229600" cy="785818"/>
          </a:xfrm>
        </p:spPr>
        <p:txBody>
          <a:bodyPr/>
          <a:lstStyle/>
          <a:p>
            <a:pPr algn="l"/>
            <a:r>
              <a:rPr lang="es-ES" dirty="0"/>
              <a:t>JSON, formas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2910" y="1932277"/>
            <a:ext cx="8229600" cy="1757362"/>
          </a:xfrm>
        </p:spPr>
        <p:txBody>
          <a:bodyPr>
            <a:normAutofit/>
          </a:bodyPr>
          <a:lstStyle/>
          <a:p>
            <a:r>
              <a:rPr lang="es-ES" sz="2800" b="1" dirty="0"/>
              <a:t>Un </a:t>
            </a:r>
            <a:r>
              <a:rPr lang="es-ES" sz="2800" b="1" i="1" dirty="0"/>
              <a:t>arreglo</a:t>
            </a:r>
            <a:r>
              <a:rPr lang="es-ES" sz="2800" dirty="0"/>
              <a:t>, es una colección de valores. Un arreglo comienza con </a:t>
            </a:r>
            <a:r>
              <a:rPr lang="es-ES" sz="2800" b="1" dirty="0"/>
              <a:t>[</a:t>
            </a:r>
            <a:r>
              <a:rPr lang="es-ES" sz="2800" dirty="0"/>
              <a:t> (corchete izquierdo) y termina con </a:t>
            </a:r>
            <a:r>
              <a:rPr lang="es-ES" sz="2800" b="1" dirty="0"/>
              <a:t>]</a:t>
            </a:r>
            <a:r>
              <a:rPr lang="es-ES" sz="2800" dirty="0"/>
              <a:t> (corchete derecho). Los valores se separan por </a:t>
            </a:r>
            <a:r>
              <a:rPr lang="es-ES" sz="2800" b="1" dirty="0"/>
              <a:t>,</a:t>
            </a:r>
            <a:r>
              <a:rPr lang="es-ES" sz="2800" dirty="0"/>
              <a:t> (coma).</a:t>
            </a:r>
          </a:p>
          <a:p>
            <a:endParaRPr lang="es-ES" dirty="0"/>
          </a:p>
        </p:txBody>
      </p:sp>
      <p:pic>
        <p:nvPicPr>
          <p:cNvPr id="4" name="3 Imagen" descr="http://www.json.org/array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3689887"/>
            <a:ext cx="664373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28596" y="4077072"/>
            <a:ext cx="800105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"phoneNumbers": [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{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"type": "home",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"212  555-1234"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},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{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type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"fax",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"646  555-4567" 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}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  ] 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0008" y="1052736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JSON, formas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5083" y="1844824"/>
            <a:ext cx="8229600" cy="1214445"/>
          </a:xfrm>
        </p:spPr>
        <p:txBody>
          <a:bodyPr>
            <a:normAutofit/>
          </a:bodyPr>
          <a:lstStyle/>
          <a:p>
            <a:r>
              <a:rPr lang="es-ES" sz="2400" b="1" dirty="0"/>
              <a:t>Un </a:t>
            </a:r>
            <a:r>
              <a:rPr lang="es-ES" sz="2400" b="1" i="1" dirty="0"/>
              <a:t>valor</a:t>
            </a:r>
            <a:r>
              <a:rPr lang="es-ES" sz="2400" dirty="0"/>
              <a:t>,  puede ser una </a:t>
            </a:r>
            <a:r>
              <a:rPr lang="es-ES" sz="2400" i="1" dirty="0"/>
              <a:t>cadena de caracteres</a:t>
            </a:r>
            <a:r>
              <a:rPr lang="es-ES" sz="2400" dirty="0"/>
              <a:t> con comillas dobles, o un </a:t>
            </a:r>
            <a:r>
              <a:rPr lang="es-ES" sz="2400" i="1" dirty="0"/>
              <a:t>número</a:t>
            </a:r>
            <a:r>
              <a:rPr lang="es-ES" sz="2400" dirty="0"/>
              <a:t>, o </a:t>
            </a:r>
            <a:r>
              <a:rPr lang="es-ES" sz="2400" b="1" dirty="0"/>
              <a:t>true</a:t>
            </a:r>
            <a:r>
              <a:rPr lang="es-ES" sz="2400" dirty="0"/>
              <a:t> o </a:t>
            </a:r>
            <a:r>
              <a:rPr lang="es-ES" sz="2400" b="1" dirty="0"/>
              <a:t>false</a:t>
            </a:r>
            <a:r>
              <a:rPr lang="es-ES" sz="2400" dirty="0"/>
              <a:t> o </a:t>
            </a:r>
            <a:r>
              <a:rPr lang="es-ES" sz="2400" b="1" dirty="0" err="1"/>
              <a:t>null</a:t>
            </a:r>
            <a:r>
              <a:rPr lang="es-ES" sz="2400" dirty="0"/>
              <a:t>, o un </a:t>
            </a:r>
            <a:r>
              <a:rPr lang="es-ES" sz="2400" i="1" dirty="0"/>
              <a:t>objeto</a:t>
            </a:r>
            <a:r>
              <a:rPr lang="es-ES" sz="2400" dirty="0"/>
              <a:t> o un </a:t>
            </a:r>
            <a:r>
              <a:rPr lang="es-ES" sz="2400" i="1" dirty="0"/>
              <a:t>arreglo</a:t>
            </a:r>
            <a:r>
              <a:rPr lang="es-ES" sz="2400" dirty="0"/>
              <a:t>. Estas estructuras pueden anidarse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" name="3 Imagen" descr="http://www.json.org/value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3645024"/>
            <a:ext cx="671517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51520" y="4452724"/>
            <a:ext cx="778674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"address": {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"streetAddress": "21 2nd  Street",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"city": "New York",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"state": "NY",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"postalCode": 10021,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resident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false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  },</a:t>
            </a:r>
            <a:endParaRPr kumimoji="0" 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1124744"/>
            <a:ext cx="8229600" cy="582618"/>
          </a:xfrm>
        </p:spPr>
        <p:txBody>
          <a:bodyPr>
            <a:normAutofit/>
          </a:bodyPr>
          <a:lstStyle/>
          <a:p>
            <a:pPr algn="l"/>
            <a:r>
              <a:rPr lang="es-ES" sz="3200" dirty="0"/>
              <a:t>JSON, formas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916832"/>
            <a:ext cx="3639348" cy="2214578"/>
          </a:xfrm>
        </p:spPr>
        <p:txBody>
          <a:bodyPr>
            <a:noAutofit/>
          </a:bodyPr>
          <a:lstStyle/>
          <a:p>
            <a:r>
              <a:rPr lang="es-ES" sz="2400" b="1" dirty="0"/>
              <a:t>Una </a:t>
            </a:r>
            <a:r>
              <a:rPr lang="es-ES" sz="2400" b="1" i="1" dirty="0"/>
              <a:t>cadena de caracteres</a:t>
            </a:r>
            <a:r>
              <a:rPr lang="es-ES" sz="2400" dirty="0"/>
              <a:t>, es una colección de cero o más caracteres Unicode, encerrados entre comillas dobles, usando barras divisorias invertidas como escape. Un carácter está representado por una cadena de caracteres de un único carácter. Una </a:t>
            </a:r>
            <a:r>
              <a:rPr lang="es-ES" sz="2400" i="1" dirty="0"/>
              <a:t>cadena de </a:t>
            </a:r>
            <a:r>
              <a:rPr lang="es-ES" sz="2400" i="1" dirty="0" err="1"/>
              <a:t>carateres</a:t>
            </a:r>
            <a:r>
              <a:rPr lang="es-ES" sz="2400" dirty="0"/>
              <a:t> es parecida a una cadena de caracteres C o Java.</a:t>
            </a:r>
          </a:p>
          <a:p>
            <a:endParaRPr lang="es-ES" dirty="0"/>
          </a:p>
        </p:txBody>
      </p:sp>
      <p:pic>
        <p:nvPicPr>
          <p:cNvPr id="4" name="3 Imagen" descr="http://www.json.org/string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3140968"/>
            <a:ext cx="4343986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3046" y="1181672"/>
            <a:ext cx="8229600" cy="571504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/>
              <a:t>JSON, formas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43076"/>
            <a:ext cx="8229600" cy="1042981"/>
          </a:xfrm>
        </p:spPr>
        <p:txBody>
          <a:bodyPr>
            <a:normAutofit/>
          </a:bodyPr>
          <a:lstStyle/>
          <a:p>
            <a:r>
              <a:rPr lang="es-ES" sz="2800" b="1" dirty="0"/>
              <a:t>Un </a:t>
            </a:r>
            <a:r>
              <a:rPr lang="es-ES" sz="2800" b="1" i="1" dirty="0"/>
              <a:t>número</a:t>
            </a:r>
            <a:r>
              <a:rPr lang="es-ES" sz="2800" dirty="0"/>
              <a:t>, es similar a un número C o Java, excepto que no se usan los formatos octales y hexadecimales.</a:t>
            </a:r>
          </a:p>
          <a:p>
            <a:endParaRPr lang="es-ES" sz="2800" dirty="0"/>
          </a:p>
        </p:txBody>
      </p:sp>
      <p:pic>
        <p:nvPicPr>
          <p:cNvPr id="4" name="3 Imagen" descr="http://www.json.org/number.gif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792" y="3429000"/>
            <a:ext cx="5671185" cy="251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6" y="4857760"/>
            <a:ext cx="72866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"phoneNumbers": [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{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"type": "home",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4712826,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</a:t>
            </a: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"type": "celular",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it-IT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 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</a:t>
            </a:r>
            <a:r>
              <a:rPr kumimoji="0" lang="es-E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</a:t>
            </a: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": 994747223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 },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E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]</a:t>
            </a:r>
            <a:endParaRPr kumimoji="0" 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</TotalTime>
  <Words>207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PowerPoint Presentation</vt:lpstr>
      <vt:lpstr>JavaScript Object Notation</vt:lpstr>
      <vt:lpstr>JSON presenta dos tipos 2 estructuras </vt:lpstr>
      <vt:lpstr>JSON se presentan de estas formas</vt:lpstr>
      <vt:lpstr>JSON, formas</vt:lpstr>
      <vt:lpstr>JSON, formas</vt:lpstr>
      <vt:lpstr>JSON, formas</vt:lpstr>
      <vt:lpstr>JSON, formas</vt:lpstr>
      <vt:lpstr>JSON, formas</vt:lpstr>
      <vt:lpstr>Resumen</vt:lpstr>
      <vt:lpstr>Clases principales de la API de modelos de objetos</vt:lpstr>
      <vt:lpstr>PowerPoint Presentation</vt:lpstr>
      <vt:lpstr>PowerPoint Presentation</vt:lpstr>
      <vt:lpstr>PowerPoint Presentation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 Notation</dc:title>
  <dc:creator>pknos Becerra</dc:creator>
  <cp:lastModifiedBy>carlos zavala</cp:lastModifiedBy>
  <cp:revision>12</cp:revision>
  <dcterms:created xsi:type="dcterms:W3CDTF">2017-02-22T23:15:22Z</dcterms:created>
  <dcterms:modified xsi:type="dcterms:W3CDTF">2017-02-23T01:41:44Z</dcterms:modified>
</cp:coreProperties>
</file>