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9" r:id="rId2"/>
    <p:sldId id="270" r:id="rId3"/>
    <p:sldId id="274" r:id="rId4"/>
    <p:sldId id="271" r:id="rId5"/>
    <p:sldId id="272" r:id="rId6"/>
    <p:sldId id="283" r:id="rId7"/>
    <p:sldId id="280" r:id="rId8"/>
    <p:sldId id="278" r:id="rId9"/>
    <p:sldId id="282" r:id="rId10"/>
    <p:sldId id="279" r:id="rId11"/>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 id="1" name="Kristin" initials="K" lastIdx="5" clrIdx="1"/>
  <p:cmAuthor id="2" name="Stan Reimer" initials="SR" lastIdx="4" clrIdx="2">
    <p:extLst/>
  </p:cmAuthor>
  <p:cmAuthor id="3" name="Bonnie Darves" initials="BD" lastIdx="4" clrIdx="3"/>
  <p:cmAuthor id="4" name="Eamonn Kelly" initials="EK" lastIdx="9"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88745" autoAdjust="0"/>
  </p:normalViewPr>
  <p:slideViewPr>
    <p:cSldViewPr>
      <p:cViewPr varScale="1">
        <p:scale>
          <a:sx n="101" d="100"/>
          <a:sy n="101" d="100"/>
        </p:scale>
        <p:origin x="1812" y="114"/>
      </p:cViewPr>
      <p:guideLst>
        <p:guide orient="horz"/>
        <p:guide pos="5472"/>
      </p:guideLst>
    </p:cSldViewPr>
  </p:slideViewPr>
  <p:notesTextViewPr>
    <p:cViewPr>
      <p:scale>
        <a:sx n="3" d="2"/>
        <a:sy n="3" d="2"/>
      </p:scale>
      <p:origin x="0" y="0"/>
    </p:cViewPr>
  </p:notesTextViewPr>
  <p:sorterViewPr>
    <p:cViewPr>
      <p:scale>
        <a:sx n="100" d="100"/>
        <a:sy n="100" d="100"/>
      </p:scale>
      <p:origin x="0" y="1218"/>
    </p:cViewPr>
  </p:sorterViewPr>
  <p:notesViewPr>
    <p:cSldViewPr>
      <p:cViewPr varScale="1">
        <p:scale>
          <a:sx n="55" d="100"/>
          <a:sy n="55" d="100"/>
        </p:scale>
        <p:origin x="-283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2/22/2017</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2/22/2017</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dirty="0"/>
          </a:p>
        </p:txBody>
      </p:sp>
    </p:spTree>
    <p:extLst>
      <p:ext uri="{BB962C8B-B14F-4D97-AF65-F5344CB8AC3E}">
        <p14:creationId xmlns:p14="http://schemas.microsoft.com/office/powerpoint/2010/main" val="216013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is a CDN?</a:t>
            </a:r>
          </a:p>
          <a:p>
            <a:r>
              <a:rPr lang="en-US" sz="1200" b="0" i="0" kern="1200" dirty="0">
                <a:solidFill>
                  <a:schemeClr val="tx1"/>
                </a:solidFill>
                <a:effectLst/>
                <a:latin typeface="+mn-lt"/>
                <a:ea typeface="+mn-ea"/>
                <a:cs typeface="+mn-cs"/>
              </a:rPr>
              <a:t>A CDN is essentially a network of geographically dispersed servers. Each CDN node (also called Edge Servers) caches the static content of a site like the images, CSS/JS files and other structural components. The majority of an end-user's page load time is spent on retrieving this content, and so it makes sense to provide these "building blocks" of a site in as many server nodes as possible, distributed throughout the world.</a:t>
            </a:r>
          </a:p>
          <a:p>
            <a:r>
              <a:rPr lang="en-US" sz="1200" b="0" i="0" kern="1200" dirty="0">
                <a:solidFill>
                  <a:schemeClr val="tx1"/>
                </a:solidFill>
                <a:effectLst/>
                <a:latin typeface="+mn-lt"/>
                <a:ea typeface="+mn-ea"/>
                <a:cs typeface="+mn-cs"/>
              </a:rPr>
              <a:t>When a user requests your site, the node closest in proximity to user will deliver the static content, ensuring the shortest distance for the data to travel (reduced latency), therefore providing the fastest site experience.</a:t>
            </a:r>
          </a:p>
          <a:p>
            <a:endParaRPr lang="es-PE" dirty="0"/>
          </a:p>
        </p:txBody>
      </p:sp>
      <p:sp>
        <p:nvSpPr>
          <p:cNvPr id="4" name="Slide Number Placeholder 3"/>
          <p:cNvSpPr>
            <a:spLocks noGrp="1"/>
          </p:cNvSpPr>
          <p:nvPr>
            <p:ph type="sldNum" sz="quarter" idx="10"/>
          </p:nvPr>
        </p:nvSpPr>
        <p:spPr/>
        <p:txBody>
          <a:bodyPr/>
          <a:lstStyle/>
          <a:p>
            <a:fld id="{E2FF7759-803D-4F76-9AEC-98B2D9A07B0D}" type="slidenum">
              <a:rPr lang="en-US" smtClean="0"/>
              <a:t>3</a:t>
            </a:fld>
            <a:endParaRPr lang="en-US" dirty="0"/>
          </a:p>
        </p:txBody>
      </p:sp>
    </p:spTree>
    <p:extLst>
      <p:ext uri="{BB962C8B-B14F-4D97-AF65-F5344CB8AC3E}">
        <p14:creationId xmlns:p14="http://schemas.microsoft.com/office/powerpoint/2010/main" val="368794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Leaders</a:t>
            </a:r>
            <a:r>
              <a:rPr lang="en-US" sz="1200" b="0" i="0" kern="1200" dirty="0">
                <a:solidFill>
                  <a:schemeClr val="tx1"/>
                </a:solidFill>
                <a:effectLst/>
                <a:latin typeface="+mn-lt"/>
                <a:ea typeface="+mn-ea"/>
                <a:cs typeface="+mn-cs"/>
              </a:rPr>
              <a:t> execute well against their current vision and are well positioned for tomorrow.</a:t>
            </a:r>
          </a:p>
          <a:p>
            <a:r>
              <a:rPr lang="en-US" sz="1200" b="1" i="0" kern="1200" dirty="0">
                <a:solidFill>
                  <a:schemeClr val="tx1"/>
                </a:solidFill>
                <a:effectLst/>
                <a:latin typeface="+mn-lt"/>
                <a:ea typeface="+mn-ea"/>
                <a:cs typeface="+mn-cs"/>
              </a:rPr>
              <a:t>Visionaries</a:t>
            </a:r>
            <a:r>
              <a:rPr lang="en-US" sz="1200" b="0" i="0" kern="1200" dirty="0">
                <a:solidFill>
                  <a:schemeClr val="tx1"/>
                </a:solidFill>
                <a:effectLst/>
                <a:latin typeface="+mn-lt"/>
                <a:ea typeface="+mn-ea"/>
                <a:cs typeface="+mn-cs"/>
              </a:rPr>
              <a:t> understand where the market is going or have a vision for changing market rules, but do not yet execute well.</a:t>
            </a:r>
          </a:p>
          <a:p>
            <a:r>
              <a:rPr lang="en-US" sz="1200" b="1" i="0" kern="1200" dirty="0">
                <a:solidFill>
                  <a:schemeClr val="tx1"/>
                </a:solidFill>
                <a:effectLst/>
                <a:latin typeface="+mn-lt"/>
                <a:ea typeface="+mn-ea"/>
                <a:cs typeface="+mn-cs"/>
              </a:rPr>
              <a:t>Niche Players</a:t>
            </a:r>
            <a:r>
              <a:rPr lang="en-US" sz="1200" b="0" i="0" kern="1200" dirty="0">
                <a:solidFill>
                  <a:schemeClr val="tx1"/>
                </a:solidFill>
                <a:effectLst/>
                <a:latin typeface="+mn-lt"/>
                <a:ea typeface="+mn-ea"/>
                <a:cs typeface="+mn-cs"/>
              </a:rPr>
              <a:t> focus successfully on a small segment, or are unfocused and do not out-innovate or outperform others.</a:t>
            </a:r>
          </a:p>
          <a:p>
            <a:r>
              <a:rPr lang="en-US" sz="1200" b="1" i="0" kern="1200" dirty="0">
                <a:solidFill>
                  <a:schemeClr val="tx1"/>
                </a:solidFill>
                <a:effectLst/>
                <a:latin typeface="+mn-lt"/>
                <a:ea typeface="+mn-ea"/>
                <a:cs typeface="+mn-cs"/>
              </a:rPr>
              <a:t>Challengers</a:t>
            </a:r>
            <a:r>
              <a:rPr lang="en-US" sz="1200" b="0" i="0" kern="1200" dirty="0">
                <a:solidFill>
                  <a:schemeClr val="tx1"/>
                </a:solidFill>
                <a:effectLst/>
                <a:latin typeface="+mn-lt"/>
                <a:ea typeface="+mn-ea"/>
                <a:cs typeface="+mn-cs"/>
              </a:rPr>
              <a:t> execute well today or may dominate a large segment, but do not demonstrate an understanding of market direction.</a:t>
            </a:r>
          </a:p>
          <a:p>
            <a:endParaRPr lang="es-PE" dirty="0"/>
          </a:p>
        </p:txBody>
      </p:sp>
      <p:sp>
        <p:nvSpPr>
          <p:cNvPr id="4" name="Slide Number Placeholder 3"/>
          <p:cNvSpPr>
            <a:spLocks noGrp="1"/>
          </p:cNvSpPr>
          <p:nvPr>
            <p:ph type="sldNum" sz="quarter" idx="10"/>
          </p:nvPr>
        </p:nvSpPr>
        <p:spPr/>
        <p:txBody>
          <a:bodyPr/>
          <a:lstStyle/>
          <a:p>
            <a:fld id="{E2FF7759-803D-4F76-9AEC-98B2D9A07B0D}" type="slidenum">
              <a:rPr lang="en-US" smtClean="0"/>
              <a:t>7</a:t>
            </a:fld>
            <a:endParaRPr lang="en-US" dirty="0"/>
          </a:p>
        </p:txBody>
      </p:sp>
    </p:spTree>
    <p:extLst>
      <p:ext uri="{BB962C8B-B14F-4D97-AF65-F5344CB8AC3E}">
        <p14:creationId xmlns:p14="http://schemas.microsoft.com/office/powerpoint/2010/main" val="3400582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0" y="533400"/>
            <a:ext cx="9144000" cy="36049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259909" y="2362200"/>
            <a:ext cx="5687423"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s-PE" noProof="0" dirty="0"/>
              <a:t>Energías Renovables</a:t>
            </a:r>
          </a:p>
        </p:txBody>
      </p:sp>
      <p:pic>
        <p:nvPicPr>
          <p:cNvPr id="2050" name="Picture 2" descr="Resultado de imagen para microsoft excel clou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992074"/>
            <a:ext cx="3107509" cy="1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2750820"/>
            <a:ext cx="9144000" cy="26593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2/22/2017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5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p:cNvSpPr>
            <a:spLocks noGrp="1"/>
          </p:cNvSpPr>
          <p:nvPr>
            <p:ph type="body" sz="quarter" idx="10"/>
          </p:nvPr>
        </p:nvSpPr>
        <p:spPr>
          <a:xfrm>
            <a:off x="3330087" y="2140696"/>
            <a:ext cx="5181600" cy="1371600"/>
          </a:xfrm>
        </p:spPr>
        <p:txBody>
          <a:bodyPr/>
          <a:lstStyle/>
          <a:p>
            <a:r>
              <a:rPr lang="es-PE" sz="4400" dirty="0"/>
              <a:t>Manejo de datos con Microsoft Excel</a:t>
            </a:r>
          </a:p>
        </p:txBody>
      </p:sp>
      <p:sp>
        <p:nvSpPr>
          <p:cNvPr id="2" name="TextBox 1"/>
          <p:cNvSpPr txBox="1"/>
          <p:nvPr/>
        </p:nvSpPr>
        <p:spPr>
          <a:xfrm>
            <a:off x="5558790" y="5562600"/>
            <a:ext cx="3204210" cy="954107"/>
          </a:xfrm>
          <a:prstGeom prst="rect">
            <a:avLst/>
          </a:prstGeom>
          <a:noFill/>
        </p:spPr>
        <p:txBody>
          <a:bodyPr wrap="none" rtlCol="0">
            <a:spAutoFit/>
          </a:bodyPr>
          <a:lstStyle/>
          <a:p>
            <a:r>
              <a:rPr lang="es-PE" sz="2800" dirty="0">
                <a:latin typeface="+mj-lt"/>
              </a:rPr>
              <a:t>Jesús Peñaranda H.</a:t>
            </a:r>
          </a:p>
          <a:p>
            <a:r>
              <a:rPr lang="es-PE" sz="2800" dirty="0">
                <a:latin typeface="+mj-lt"/>
              </a:rPr>
              <a:t>Josselyn Flores</a:t>
            </a:r>
          </a:p>
        </p:txBody>
      </p:sp>
      <p:pic>
        <p:nvPicPr>
          <p:cNvPr id="1026" name="Picture 2" descr="Resultado de imagen para power 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812" y="4238725"/>
            <a:ext cx="297180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power pivot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6426" y="4698273"/>
            <a:ext cx="1828664" cy="614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power view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412" y="4556116"/>
            <a:ext cx="759672" cy="7881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n para azure sql databa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422" y="4474471"/>
            <a:ext cx="2006070" cy="1062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1997" y="540195"/>
            <a:ext cx="3657796" cy="995318"/>
          </a:xfrm>
          <a:prstGeom prst="rect">
            <a:avLst/>
          </a:prstGeom>
        </p:spPr>
      </p:pic>
      <p:pic>
        <p:nvPicPr>
          <p:cNvPr id="1038" name="Picture 14" descr="Resultado de imagen para logo microsoft exce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1674" y="4668821"/>
            <a:ext cx="685800" cy="67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3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En Conclusión</a:t>
            </a:r>
          </a:p>
        </p:txBody>
      </p:sp>
      <p:sp>
        <p:nvSpPr>
          <p:cNvPr id="3" name="Slide Number Placeholder 2"/>
          <p:cNvSpPr>
            <a:spLocks noGrp="1"/>
          </p:cNvSpPr>
          <p:nvPr>
            <p:ph type="sldNum" sz="quarter" idx="12"/>
          </p:nvPr>
        </p:nvSpPr>
        <p:spPr/>
        <p:txBody>
          <a:bodyPr/>
          <a:lstStyle/>
          <a:p>
            <a:fld id="{D814DA60-3BEE-4BCE-BEDB-E433FD970963}"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2662237" y="1828800"/>
            <a:ext cx="3890963" cy="3890963"/>
          </a:xfrm>
          <a:prstGeom prst="rect">
            <a:avLst/>
          </a:prstGeom>
        </p:spPr>
      </p:pic>
    </p:spTree>
    <p:extLst>
      <p:ext uri="{BB962C8B-B14F-4D97-AF65-F5344CB8AC3E}">
        <p14:creationId xmlns:p14="http://schemas.microsoft.com/office/powerpoint/2010/main" val="395036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Historia de Excel</a:t>
            </a:r>
          </a:p>
        </p:txBody>
      </p:sp>
      <p:sp>
        <p:nvSpPr>
          <p:cNvPr id="3" name="Slide Number Placeholder 2"/>
          <p:cNvSpPr>
            <a:spLocks noGrp="1"/>
          </p:cNvSpPr>
          <p:nvPr>
            <p:ph type="sldNum" sz="quarter" idx="12"/>
          </p:nvPr>
        </p:nvSpPr>
        <p:spPr/>
        <p:txBody>
          <a:bodyPr/>
          <a:lstStyle/>
          <a:p>
            <a:fld id="{D814DA60-3BEE-4BCE-BEDB-E433FD970963}" type="slidenum">
              <a:rPr lang="en-US" smtClean="0"/>
              <a:pPr/>
              <a:t>2</a:t>
            </a:fld>
            <a:endParaRPr lang="en-US" dirty="0"/>
          </a:p>
        </p:txBody>
      </p:sp>
      <p:sp>
        <p:nvSpPr>
          <p:cNvPr id="7" name="Rectangular Callout 6"/>
          <p:cNvSpPr/>
          <p:nvPr/>
        </p:nvSpPr>
        <p:spPr>
          <a:xfrm>
            <a:off x="989976" y="1174972"/>
            <a:ext cx="2248524" cy="1524000"/>
          </a:xfrm>
          <a:prstGeom prst="wedgeRectCallout">
            <a:avLst>
              <a:gd name="adj1" fmla="val 75654"/>
              <a:gd name="adj2" fmla="val 3545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ular Callout 8"/>
          <p:cNvSpPr/>
          <p:nvPr/>
        </p:nvSpPr>
        <p:spPr>
          <a:xfrm>
            <a:off x="225186" y="2895511"/>
            <a:ext cx="2102037" cy="1305236"/>
          </a:xfrm>
          <a:prstGeom prst="wedgeRectCallout">
            <a:avLst>
              <a:gd name="adj1" fmla="val 86136"/>
              <a:gd name="adj2" fmla="val -29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angular Callout 11"/>
          <p:cNvSpPr/>
          <p:nvPr/>
        </p:nvSpPr>
        <p:spPr>
          <a:xfrm>
            <a:off x="225186" y="4891504"/>
            <a:ext cx="2441814" cy="1464846"/>
          </a:xfrm>
          <a:prstGeom prst="wedgeRectCallout">
            <a:avLst>
              <a:gd name="adj1" fmla="val 68796"/>
              <a:gd name="adj2" fmla="val -3573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 name="Picture 2" descr="hoja-de-calcul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0"/>
            <a:ext cx="3886200" cy="35105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6800" y="1290354"/>
            <a:ext cx="2171700" cy="1200329"/>
          </a:xfrm>
          <a:prstGeom prst="rect">
            <a:avLst/>
          </a:prstGeom>
          <a:noFill/>
        </p:spPr>
        <p:txBody>
          <a:bodyPr wrap="square" rtlCol="0">
            <a:spAutoFit/>
          </a:bodyPr>
          <a:lstStyle/>
          <a:p>
            <a:r>
              <a:rPr lang="es-PE" dirty="0"/>
              <a:t>Sucesor de “Multiplan”, programa de hoja de cálculo de 1982</a:t>
            </a:r>
          </a:p>
        </p:txBody>
      </p:sp>
      <p:sp>
        <p:nvSpPr>
          <p:cNvPr id="13" name="TextBox 12"/>
          <p:cNvSpPr txBox="1"/>
          <p:nvPr/>
        </p:nvSpPr>
        <p:spPr>
          <a:xfrm>
            <a:off x="333375" y="3015492"/>
            <a:ext cx="2171700" cy="923330"/>
          </a:xfrm>
          <a:prstGeom prst="rect">
            <a:avLst/>
          </a:prstGeom>
          <a:noFill/>
        </p:spPr>
        <p:txBody>
          <a:bodyPr wrap="square" rtlCol="0">
            <a:spAutoFit/>
          </a:bodyPr>
          <a:lstStyle/>
          <a:p>
            <a:r>
              <a:rPr lang="es-PE" dirty="0"/>
              <a:t>La primera versión se lanza en 1985 para Mac</a:t>
            </a:r>
          </a:p>
        </p:txBody>
      </p:sp>
      <p:sp>
        <p:nvSpPr>
          <p:cNvPr id="14" name="TextBox 13"/>
          <p:cNvSpPr txBox="1"/>
          <p:nvPr/>
        </p:nvSpPr>
        <p:spPr>
          <a:xfrm>
            <a:off x="333375" y="4931025"/>
            <a:ext cx="2171700" cy="1200329"/>
          </a:xfrm>
          <a:prstGeom prst="rect">
            <a:avLst/>
          </a:prstGeom>
          <a:noFill/>
        </p:spPr>
        <p:txBody>
          <a:bodyPr wrap="square" rtlCol="0">
            <a:spAutoFit/>
          </a:bodyPr>
          <a:lstStyle/>
          <a:p>
            <a:r>
              <a:rPr lang="es-PE" dirty="0"/>
              <a:t>Desde 1993 se incluye Visual Basic para aplicaciones (VBA)</a:t>
            </a:r>
          </a:p>
        </p:txBody>
      </p:sp>
    </p:spTree>
    <p:extLst>
      <p:ext uri="{BB962C8B-B14F-4D97-AF65-F5344CB8AC3E}">
        <p14:creationId xmlns:p14="http://schemas.microsoft.com/office/powerpoint/2010/main" val="18460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Soporte Multiplataforma</a:t>
            </a:r>
          </a:p>
        </p:txBody>
      </p:sp>
      <p:sp>
        <p:nvSpPr>
          <p:cNvPr id="3" name="Slide Number Placeholder 2"/>
          <p:cNvSpPr>
            <a:spLocks noGrp="1"/>
          </p:cNvSpPr>
          <p:nvPr>
            <p:ph type="sldNum" sz="quarter" idx="12"/>
          </p:nvPr>
        </p:nvSpPr>
        <p:spPr/>
        <p:txBody>
          <a:bodyPr/>
          <a:lstStyle/>
          <a:p>
            <a:fld id="{D814DA60-3BEE-4BCE-BEDB-E433FD970963}" type="slidenum">
              <a:rPr lang="en-US" smtClean="0"/>
              <a:pPr/>
              <a:t>3</a:t>
            </a:fld>
            <a:endParaRPr lang="en-US" dirty="0"/>
          </a:p>
        </p:txBody>
      </p:sp>
      <p:pic>
        <p:nvPicPr>
          <p:cNvPr id="5" name="Picture 4"/>
          <p:cNvPicPr>
            <a:picLocks noChangeAspect="1"/>
          </p:cNvPicPr>
          <p:nvPr/>
        </p:nvPicPr>
        <p:blipFill>
          <a:blip r:embed="rId3"/>
          <a:stretch>
            <a:fillRect/>
          </a:stretch>
        </p:blipFill>
        <p:spPr>
          <a:xfrm>
            <a:off x="6143625" y="1524000"/>
            <a:ext cx="1485900" cy="1485900"/>
          </a:xfrm>
          <a:prstGeom prst="rect">
            <a:avLst/>
          </a:prstGeom>
        </p:spPr>
      </p:pic>
      <p:pic>
        <p:nvPicPr>
          <p:cNvPr id="6" name="Picture 5"/>
          <p:cNvPicPr>
            <a:picLocks noChangeAspect="1"/>
          </p:cNvPicPr>
          <p:nvPr/>
        </p:nvPicPr>
        <p:blipFill>
          <a:blip r:embed="rId4"/>
          <a:stretch>
            <a:fillRect/>
          </a:stretch>
        </p:blipFill>
        <p:spPr>
          <a:xfrm>
            <a:off x="946450" y="4419600"/>
            <a:ext cx="1677687" cy="1481138"/>
          </a:xfrm>
          <a:prstGeom prst="rect">
            <a:avLst/>
          </a:prstGeom>
        </p:spPr>
      </p:pic>
      <p:pic>
        <p:nvPicPr>
          <p:cNvPr id="8" name="Picture 7"/>
          <p:cNvPicPr>
            <a:picLocks noChangeAspect="1"/>
          </p:cNvPicPr>
          <p:nvPr/>
        </p:nvPicPr>
        <p:blipFill>
          <a:blip r:embed="rId5"/>
          <a:stretch>
            <a:fillRect/>
          </a:stretch>
        </p:blipFill>
        <p:spPr>
          <a:xfrm>
            <a:off x="152400" y="1095375"/>
            <a:ext cx="2143125" cy="2143125"/>
          </a:xfrm>
          <a:prstGeom prst="rect">
            <a:avLst/>
          </a:prstGeom>
        </p:spPr>
      </p:pic>
      <p:pic>
        <p:nvPicPr>
          <p:cNvPr id="9" name="Picture 8"/>
          <p:cNvPicPr>
            <a:picLocks noChangeAspect="1"/>
          </p:cNvPicPr>
          <p:nvPr/>
        </p:nvPicPr>
        <p:blipFill>
          <a:blip r:embed="rId6"/>
          <a:stretch>
            <a:fillRect/>
          </a:stretch>
        </p:blipFill>
        <p:spPr>
          <a:xfrm>
            <a:off x="5300662" y="4527550"/>
            <a:ext cx="2505075" cy="1828800"/>
          </a:xfrm>
          <a:prstGeom prst="rect">
            <a:avLst/>
          </a:prstGeom>
        </p:spPr>
      </p:pic>
      <p:pic>
        <p:nvPicPr>
          <p:cNvPr id="10" name="Picture 9"/>
          <p:cNvPicPr>
            <a:picLocks noChangeAspect="1"/>
          </p:cNvPicPr>
          <p:nvPr/>
        </p:nvPicPr>
        <p:blipFill>
          <a:blip r:embed="rId7"/>
          <a:stretch>
            <a:fillRect/>
          </a:stretch>
        </p:blipFill>
        <p:spPr>
          <a:xfrm>
            <a:off x="3176586" y="1141729"/>
            <a:ext cx="1866900" cy="1533525"/>
          </a:xfrm>
          <a:prstGeom prst="rect">
            <a:avLst/>
          </a:prstGeom>
        </p:spPr>
      </p:pic>
      <p:pic>
        <p:nvPicPr>
          <p:cNvPr id="11" name="Picture 10"/>
          <p:cNvPicPr>
            <a:picLocks noChangeAspect="1"/>
          </p:cNvPicPr>
          <p:nvPr/>
        </p:nvPicPr>
        <p:blipFill>
          <a:blip r:embed="rId8"/>
          <a:stretch>
            <a:fillRect/>
          </a:stretch>
        </p:blipFill>
        <p:spPr>
          <a:xfrm>
            <a:off x="3557586" y="3070225"/>
            <a:ext cx="1485900" cy="1485900"/>
          </a:xfrm>
          <a:prstGeom prst="rect">
            <a:avLst/>
          </a:prstGeom>
        </p:spPr>
      </p:pic>
    </p:spTree>
    <p:extLst>
      <p:ext uri="{BB962C8B-B14F-4D97-AF65-F5344CB8AC3E}">
        <p14:creationId xmlns:p14="http://schemas.microsoft.com/office/powerpoint/2010/main" val="229066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Excel como Origen y Destino de Datos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4</a:t>
            </a:fld>
            <a:endParaRPr lang="en-US" dirty="0"/>
          </a:p>
        </p:txBody>
      </p:sp>
      <p:pic>
        <p:nvPicPr>
          <p:cNvPr id="4" name="Picture 3"/>
          <p:cNvPicPr>
            <a:picLocks noChangeAspect="1"/>
          </p:cNvPicPr>
          <p:nvPr/>
        </p:nvPicPr>
        <p:blipFill>
          <a:blip r:embed="rId2"/>
          <a:stretch>
            <a:fillRect/>
          </a:stretch>
        </p:blipFill>
        <p:spPr>
          <a:xfrm>
            <a:off x="5486400" y="3056255"/>
            <a:ext cx="3258378" cy="1066800"/>
          </a:xfrm>
          <a:prstGeom prst="rect">
            <a:avLst/>
          </a:prstGeom>
        </p:spPr>
      </p:pic>
      <p:pic>
        <p:nvPicPr>
          <p:cNvPr id="6" name="Picture 5"/>
          <p:cNvPicPr>
            <a:picLocks noChangeAspect="1"/>
          </p:cNvPicPr>
          <p:nvPr/>
        </p:nvPicPr>
        <p:blipFill rotWithShape="1">
          <a:blip r:embed="rId3"/>
          <a:srcRect t="29304"/>
          <a:stretch/>
        </p:blipFill>
        <p:spPr>
          <a:xfrm>
            <a:off x="5943600" y="2057400"/>
            <a:ext cx="2105025" cy="833374"/>
          </a:xfrm>
          <a:prstGeom prst="rect">
            <a:avLst/>
          </a:prstGeom>
        </p:spPr>
      </p:pic>
      <p:sp>
        <p:nvSpPr>
          <p:cNvPr id="7" name="TextBox 6"/>
          <p:cNvSpPr txBox="1"/>
          <p:nvPr/>
        </p:nvSpPr>
        <p:spPr>
          <a:xfrm>
            <a:off x="495300" y="2209800"/>
            <a:ext cx="4657685" cy="2031325"/>
          </a:xfrm>
          <a:prstGeom prst="rect">
            <a:avLst/>
          </a:prstGeom>
          <a:noFill/>
        </p:spPr>
        <p:txBody>
          <a:bodyPr wrap="none" rtlCol="0">
            <a:spAutoFit/>
          </a:bodyPr>
          <a:lstStyle/>
          <a:p>
            <a:pPr marL="285750" indent="-285750">
              <a:buFont typeface="Arial" panose="020B0604020202020204" pitchFamily="34" charset="0"/>
              <a:buChar char="•"/>
            </a:pPr>
            <a:r>
              <a:rPr lang="es-PE" dirty="0"/>
              <a:t>Importar tablas desde SQL Server</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Importar tablas desde Oracle DB</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Importar tablas desde otros manejadores</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Agregar múltiples fuentes de Datos</a:t>
            </a:r>
          </a:p>
        </p:txBody>
      </p:sp>
    </p:spTree>
    <p:extLst>
      <p:ext uri="{BB962C8B-B14F-4D97-AF65-F5344CB8AC3E}">
        <p14:creationId xmlns:p14="http://schemas.microsoft.com/office/powerpoint/2010/main" val="263553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Apache POI – Java Excel APIs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6" name="TextBox 5"/>
          <p:cNvSpPr txBox="1"/>
          <p:nvPr/>
        </p:nvSpPr>
        <p:spPr>
          <a:xfrm>
            <a:off x="6858000" y="6169580"/>
            <a:ext cx="1371600" cy="369332"/>
          </a:xfrm>
          <a:prstGeom prst="rect">
            <a:avLst/>
          </a:prstGeom>
          <a:solidFill>
            <a:schemeClr val="bg1"/>
          </a:solidFill>
        </p:spPr>
        <p:txBody>
          <a:bodyPr wrap="square" rtlCol="0">
            <a:spAutoFit/>
          </a:bodyPr>
          <a:lstStyle/>
          <a:p>
            <a:endParaRPr lang="es-PE" dirty="0"/>
          </a:p>
        </p:txBody>
      </p:sp>
      <p:pic>
        <p:nvPicPr>
          <p:cNvPr id="4" name="Picture 3"/>
          <p:cNvPicPr>
            <a:picLocks noChangeAspect="1"/>
          </p:cNvPicPr>
          <p:nvPr/>
        </p:nvPicPr>
        <p:blipFill>
          <a:blip r:embed="rId2"/>
          <a:stretch>
            <a:fillRect/>
          </a:stretch>
        </p:blipFill>
        <p:spPr>
          <a:xfrm>
            <a:off x="4429125" y="1516935"/>
            <a:ext cx="4451309" cy="3790950"/>
          </a:xfrm>
          <a:prstGeom prst="rect">
            <a:avLst/>
          </a:prstGeom>
        </p:spPr>
      </p:pic>
      <p:sp>
        <p:nvSpPr>
          <p:cNvPr id="5" name="TextBox 4"/>
          <p:cNvSpPr txBox="1"/>
          <p:nvPr/>
        </p:nvSpPr>
        <p:spPr>
          <a:xfrm>
            <a:off x="228600" y="1219200"/>
            <a:ext cx="4191000" cy="3416320"/>
          </a:xfrm>
          <a:prstGeom prst="rect">
            <a:avLst/>
          </a:prstGeom>
          <a:noFill/>
        </p:spPr>
        <p:txBody>
          <a:bodyPr wrap="square" rtlCol="0">
            <a:spAutoFit/>
          </a:bodyPr>
          <a:lstStyle/>
          <a:p>
            <a:pPr marL="285750" indent="-285750">
              <a:buFont typeface="Arial" panose="020B0604020202020204" pitchFamily="34" charset="0"/>
              <a:buChar char="•"/>
            </a:pPr>
            <a:r>
              <a:rPr lang="es-PE" dirty="0"/>
              <a:t>Esta librería permite acceder y crear documentos de MS Office</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HSSF indica operaciones relacionadas a archivos Excel 2003</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XSSF indica operaciones relacionadas a archivos Excel 2007 y posteriores</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Soporta lectura y escritura de Excel en Java</a:t>
            </a:r>
          </a:p>
        </p:txBody>
      </p:sp>
      <p:pic>
        <p:nvPicPr>
          <p:cNvPr id="7" name="Picture 6"/>
          <p:cNvPicPr>
            <a:picLocks noChangeAspect="1"/>
          </p:cNvPicPr>
          <p:nvPr/>
        </p:nvPicPr>
        <p:blipFill>
          <a:blip r:embed="rId3"/>
          <a:stretch>
            <a:fillRect/>
          </a:stretch>
        </p:blipFill>
        <p:spPr>
          <a:xfrm>
            <a:off x="990600" y="4572000"/>
            <a:ext cx="2819400" cy="1687018"/>
          </a:xfrm>
          <a:prstGeom prst="rect">
            <a:avLst/>
          </a:prstGeom>
        </p:spPr>
      </p:pic>
    </p:spTree>
    <p:extLst>
      <p:ext uri="{BB962C8B-B14F-4D97-AF65-F5344CB8AC3E}">
        <p14:creationId xmlns:p14="http://schemas.microsoft.com/office/powerpoint/2010/main" val="61364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D</a:t>
            </a:r>
          </a:p>
        </p:txBody>
      </p:sp>
      <p:sp>
        <p:nvSpPr>
          <p:cNvPr id="3" name="TextBox 2"/>
          <p:cNvSpPr txBox="1"/>
          <p:nvPr/>
        </p:nvSpPr>
        <p:spPr>
          <a:xfrm>
            <a:off x="457200" y="3276600"/>
            <a:ext cx="3706464" cy="1569660"/>
          </a:xfrm>
          <a:prstGeom prst="rect">
            <a:avLst/>
          </a:prstGeom>
          <a:noFill/>
        </p:spPr>
        <p:txBody>
          <a:bodyPr wrap="none" rtlCol="0">
            <a:spAutoFit/>
          </a:bodyPr>
          <a:lstStyle/>
          <a:p>
            <a:r>
              <a:rPr lang="es-PE" sz="9600" dirty="0">
                <a:solidFill>
                  <a:schemeClr val="bg1"/>
                </a:solidFill>
              </a:rPr>
              <a:t>DEMO</a:t>
            </a:r>
          </a:p>
        </p:txBody>
      </p:sp>
    </p:spTree>
    <p:extLst>
      <p:ext uri="{BB962C8B-B14F-4D97-AF65-F5344CB8AC3E}">
        <p14:creationId xmlns:p14="http://schemas.microsoft.com/office/powerpoint/2010/main" val="402276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Power Pivot &amp; Power View</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pic>
        <p:nvPicPr>
          <p:cNvPr id="4" name="Picture 3"/>
          <p:cNvPicPr>
            <a:picLocks noChangeAspect="1"/>
          </p:cNvPicPr>
          <p:nvPr/>
        </p:nvPicPr>
        <p:blipFill>
          <a:blip r:embed="rId3"/>
          <a:stretch>
            <a:fillRect/>
          </a:stretch>
        </p:blipFill>
        <p:spPr>
          <a:xfrm>
            <a:off x="5021892" y="1732280"/>
            <a:ext cx="3017207" cy="1010920"/>
          </a:xfrm>
          <a:prstGeom prst="rect">
            <a:avLst/>
          </a:prstGeom>
        </p:spPr>
      </p:pic>
      <p:pic>
        <p:nvPicPr>
          <p:cNvPr id="6" name="Picture 5"/>
          <p:cNvPicPr>
            <a:picLocks noChangeAspect="1"/>
          </p:cNvPicPr>
          <p:nvPr/>
        </p:nvPicPr>
        <p:blipFill>
          <a:blip r:embed="rId4"/>
          <a:stretch>
            <a:fillRect/>
          </a:stretch>
        </p:blipFill>
        <p:spPr>
          <a:xfrm>
            <a:off x="914400" y="4495800"/>
            <a:ext cx="1219200" cy="1257300"/>
          </a:xfrm>
          <a:prstGeom prst="rect">
            <a:avLst/>
          </a:prstGeom>
        </p:spPr>
      </p:pic>
      <p:sp>
        <p:nvSpPr>
          <p:cNvPr id="7" name="TextBox 6"/>
          <p:cNvSpPr txBox="1"/>
          <p:nvPr/>
        </p:nvSpPr>
        <p:spPr>
          <a:xfrm>
            <a:off x="428624" y="1219200"/>
            <a:ext cx="4448175" cy="2031325"/>
          </a:xfrm>
          <a:prstGeom prst="rect">
            <a:avLst/>
          </a:prstGeom>
          <a:noFill/>
        </p:spPr>
        <p:txBody>
          <a:bodyPr wrap="square" rtlCol="0">
            <a:spAutoFit/>
          </a:bodyPr>
          <a:lstStyle/>
          <a:p>
            <a:pPr marL="285750" indent="-285750">
              <a:buFont typeface="Arial" panose="020B0604020202020204" pitchFamily="34" charset="0"/>
              <a:buChar char="•"/>
            </a:pPr>
            <a:r>
              <a:rPr lang="es-PE" dirty="0"/>
              <a:t>Manejador de Base de Datos de Excel que permite realizar conexiones simultaneas desde distintos orígenes</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Su objetivo es procesar un gran volumen de información relacionada y mostrarla en tablas dinámicas</a:t>
            </a:r>
          </a:p>
        </p:txBody>
      </p:sp>
      <p:sp>
        <p:nvSpPr>
          <p:cNvPr id="8" name="TextBox 7"/>
          <p:cNvSpPr txBox="1"/>
          <p:nvPr/>
        </p:nvSpPr>
        <p:spPr>
          <a:xfrm>
            <a:off x="2652711" y="4191000"/>
            <a:ext cx="5119689" cy="1754326"/>
          </a:xfrm>
          <a:prstGeom prst="rect">
            <a:avLst/>
          </a:prstGeom>
          <a:noFill/>
        </p:spPr>
        <p:txBody>
          <a:bodyPr wrap="square" rtlCol="0">
            <a:spAutoFit/>
          </a:bodyPr>
          <a:lstStyle/>
          <a:p>
            <a:pPr marL="285750" indent="-285750">
              <a:buFont typeface="Arial" panose="020B0604020202020204" pitchFamily="34" charset="0"/>
              <a:buChar char="•"/>
            </a:pPr>
            <a:r>
              <a:rPr lang="es-PE" dirty="0"/>
              <a:t>Herramienta de Excel que permite diseñar reportes gráficos con la información analizada</a:t>
            </a:r>
          </a:p>
          <a:p>
            <a:pPr marL="285750" indent="-285750">
              <a:buFont typeface="Arial" panose="020B0604020202020204" pitchFamily="34" charset="0"/>
              <a:buChar char="•"/>
            </a:pPr>
            <a:endParaRPr lang="es-PE" dirty="0"/>
          </a:p>
          <a:p>
            <a:pPr marL="285750" indent="-285750">
              <a:buFont typeface="Arial" panose="020B0604020202020204" pitchFamily="34" charset="0"/>
              <a:buChar char="•"/>
            </a:pPr>
            <a:r>
              <a:rPr lang="es-PE" dirty="0"/>
              <a:t>Los reportes son interactivos, no son reportes estáticos, por lo que el usuario puede variar la información que se presenta</a:t>
            </a:r>
          </a:p>
        </p:txBody>
      </p:sp>
    </p:spTree>
    <p:extLst>
      <p:ext uri="{BB962C8B-B14F-4D97-AF65-F5344CB8AC3E}">
        <p14:creationId xmlns:p14="http://schemas.microsoft.com/office/powerpoint/2010/main" val="261569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Excel integrado con servicios Cloud</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pic>
        <p:nvPicPr>
          <p:cNvPr id="4" name="Picture 3"/>
          <p:cNvPicPr>
            <a:picLocks noChangeAspect="1"/>
          </p:cNvPicPr>
          <p:nvPr/>
        </p:nvPicPr>
        <p:blipFill>
          <a:blip r:embed="rId2"/>
          <a:stretch>
            <a:fillRect/>
          </a:stretch>
        </p:blipFill>
        <p:spPr>
          <a:xfrm>
            <a:off x="6019800" y="5334000"/>
            <a:ext cx="2204891" cy="921352"/>
          </a:xfrm>
          <a:prstGeom prst="rect">
            <a:avLst/>
          </a:prstGeom>
        </p:spPr>
      </p:pic>
      <p:pic>
        <p:nvPicPr>
          <p:cNvPr id="6" name="Picture 5"/>
          <p:cNvPicPr>
            <a:picLocks noChangeAspect="1"/>
          </p:cNvPicPr>
          <p:nvPr/>
        </p:nvPicPr>
        <p:blipFill>
          <a:blip r:embed="rId3"/>
          <a:stretch>
            <a:fillRect/>
          </a:stretch>
        </p:blipFill>
        <p:spPr>
          <a:xfrm>
            <a:off x="457200" y="1517850"/>
            <a:ext cx="7310291" cy="3254843"/>
          </a:xfrm>
          <a:prstGeom prst="rect">
            <a:avLst/>
          </a:prstGeom>
        </p:spPr>
      </p:pic>
      <p:pic>
        <p:nvPicPr>
          <p:cNvPr id="7" name="Picture 6"/>
          <p:cNvPicPr>
            <a:picLocks noChangeAspect="1"/>
          </p:cNvPicPr>
          <p:nvPr/>
        </p:nvPicPr>
        <p:blipFill>
          <a:blip r:embed="rId4"/>
          <a:stretch>
            <a:fillRect/>
          </a:stretch>
        </p:blipFill>
        <p:spPr>
          <a:xfrm>
            <a:off x="171450" y="5467582"/>
            <a:ext cx="2286000" cy="789927"/>
          </a:xfrm>
          <a:prstGeom prst="rect">
            <a:avLst/>
          </a:prstGeom>
        </p:spPr>
      </p:pic>
      <p:pic>
        <p:nvPicPr>
          <p:cNvPr id="8" name="Picture 7"/>
          <p:cNvPicPr>
            <a:picLocks noChangeAspect="1"/>
          </p:cNvPicPr>
          <p:nvPr/>
        </p:nvPicPr>
        <p:blipFill rotWithShape="1">
          <a:blip r:embed="rId5"/>
          <a:srcRect l="10696" r="10160"/>
          <a:stretch/>
        </p:blipFill>
        <p:spPr>
          <a:xfrm>
            <a:off x="2828925" y="4824645"/>
            <a:ext cx="2819400" cy="1285875"/>
          </a:xfrm>
          <a:prstGeom prst="rect">
            <a:avLst/>
          </a:prstGeom>
        </p:spPr>
      </p:pic>
    </p:spTree>
    <p:extLst>
      <p:ext uri="{BB962C8B-B14F-4D97-AF65-F5344CB8AC3E}">
        <p14:creationId xmlns:p14="http://schemas.microsoft.com/office/powerpoint/2010/main" val="357474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04800" y="3581400"/>
            <a:ext cx="8229600" cy="822960"/>
          </a:xfrm>
        </p:spPr>
        <p:txBody>
          <a:bodyPr/>
          <a:lstStyle/>
          <a:p>
            <a:r>
              <a:rPr lang="es-PE" sz="8000" dirty="0"/>
              <a:t>DEMO</a:t>
            </a:r>
          </a:p>
        </p:txBody>
      </p:sp>
    </p:spTree>
    <p:extLst>
      <p:ext uri="{BB962C8B-B14F-4D97-AF65-F5344CB8AC3E}">
        <p14:creationId xmlns:p14="http://schemas.microsoft.com/office/powerpoint/2010/main" val="2994350207"/>
      </p:ext>
    </p:extLst>
  </p:cSld>
  <p:clrMapOvr>
    <a:masterClrMapping/>
  </p:clrMapOvr>
</p:sld>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ule 0 Template" id="{3F1C69AC-5830-49BC-9A4F-DB7055F454F6}" vid="{AAB4E25A-B57F-42FC-B69A-0672178810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829</TotalTime>
  <Words>336</Words>
  <Application>Microsoft Office PowerPoint</Application>
  <PresentationFormat>On-screen Show (4:3)</PresentationFormat>
  <Paragraphs>53</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Module 0 Template</vt:lpstr>
      <vt:lpstr>PowerPoint Presentation</vt:lpstr>
      <vt:lpstr>Historia de Excel</vt:lpstr>
      <vt:lpstr>Soporte Multiplataforma</vt:lpstr>
      <vt:lpstr>Excel como Origen y Destino de Datos</vt:lpstr>
      <vt:lpstr>Apache POI – Java Excel APIs</vt:lpstr>
      <vt:lpstr>D</vt:lpstr>
      <vt:lpstr>Power Pivot &amp; Power View</vt:lpstr>
      <vt:lpstr>Excel integrado con servicios Cloud</vt:lpstr>
      <vt:lpstr>DEMO</vt:lpstr>
      <vt:lpstr>En Conclusión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dc:creator>
  <cp:lastModifiedBy>Jesus Peñaranda</cp:lastModifiedBy>
  <cp:revision>56</cp:revision>
  <cp:lastPrinted>2012-08-28T00:39:50Z</cp:lastPrinted>
  <dcterms:created xsi:type="dcterms:W3CDTF">2013-10-29T14:20:54Z</dcterms:created>
  <dcterms:modified xsi:type="dcterms:W3CDTF">2017-02-22T21:23:23Z</dcterms:modified>
</cp:coreProperties>
</file>