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7" r:id="rId3"/>
    <p:sldId id="259" r:id="rId4"/>
    <p:sldId id="272" r:id="rId5"/>
    <p:sldId id="273" r:id="rId6"/>
    <p:sldId id="274" r:id="rId7"/>
    <p:sldId id="275" r:id="rId8"/>
    <p:sldId id="276" r:id="rId9"/>
    <p:sldId id="277" r:id="rId10"/>
    <p:sldId id="278" r:id="rId11"/>
    <p:sldId id="279" r:id="rId12"/>
    <p:sldId id="280" r:id="rId13"/>
    <p:sldId id="281" r:id="rId14"/>
    <p:sldId id="270" r:id="rId15"/>
    <p:sldId id="282" r:id="rId16"/>
    <p:sldId id="283" r:id="rId17"/>
  </p:sldIdLst>
  <p:sldSz cx="9144000" cy="6858000" type="screen4x3"/>
  <p:notesSz cx="6858000" cy="9144000"/>
  <p:defaultTex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81" d="100"/>
          <a:sy n="81" d="100"/>
        </p:scale>
        <p:origin x="-882" y="-20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685800" y="1346947"/>
            <a:ext cx="7772400" cy="80683"/>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685800" y="4282763"/>
            <a:ext cx="7772400" cy="80683"/>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685800" y="1484779"/>
            <a:ext cx="7772400" cy="2743200"/>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a:grpSpLocks noChangeAspect="1"/>
          </p:cNvGrpSpPr>
          <p:nvPr/>
        </p:nvGrpSpPr>
        <p:grpSpPr>
          <a:xfrm>
            <a:off x="7234780" y="4107023"/>
            <a:ext cx="914400" cy="914400"/>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788670" y="1432223"/>
            <a:ext cx="7593330" cy="3035808"/>
          </a:xfrm>
        </p:spPr>
        <p:txBody>
          <a:bodyPr anchor="ctr">
            <a:noAutofit/>
          </a:bodyPr>
          <a:lstStyle>
            <a:lvl1pPr algn="l">
              <a:lnSpc>
                <a:spcPct val="80000"/>
              </a:lnSpc>
              <a:defRPr sz="6400" b="0" cap="all" baseline="0">
                <a:blipFill dpi="0" rotWithShape="1">
                  <a:blip r:embed="rId4"/>
                  <a:srcRect/>
                  <a:tile tx="6350" ty="-127000" sx="65000" sy="64000" flip="none" algn="tl"/>
                </a:blipFill>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802386" y="4389120"/>
            <a:ext cx="5918454" cy="1069848"/>
          </a:xfrm>
        </p:spPr>
        <p:txBody>
          <a:bodyPr>
            <a:normAutofit/>
          </a:bodyPr>
          <a:lstStyle>
            <a:lvl1pPr marL="0" indent="0" algn="l">
              <a:buNone/>
              <a:defRPr sz="1800" b="0">
                <a:solidFill>
                  <a:schemeClr val="tx1"/>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450A6BB9-610B-4C95-A3B2-C13BECDC1EAD}" type="datetimeFigureOut">
              <a:rPr lang="es-PE" smtClean="0"/>
              <a:t>22/02/2017</a:t>
            </a:fld>
            <a:endParaRPr lang="es-PE"/>
          </a:p>
        </p:txBody>
      </p:sp>
      <p:sp>
        <p:nvSpPr>
          <p:cNvPr id="5" name="Footer Placeholder 4"/>
          <p:cNvSpPr>
            <a:spLocks noGrp="1"/>
          </p:cNvSpPr>
          <p:nvPr>
            <p:ph type="ftr" sz="quarter" idx="11"/>
          </p:nvPr>
        </p:nvSpPr>
        <p:spPr>
          <a:xfrm>
            <a:off x="812805" y="6272785"/>
            <a:ext cx="4745736" cy="365125"/>
          </a:xfrm>
        </p:spPr>
        <p:txBody>
          <a:bodyPr/>
          <a:lstStyle/>
          <a:p>
            <a:endParaRPr lang="es-PE"/>
          </a:p>
        </p:txBody>
      </p:sp>
      <p:sp>
        <p:nvSpPr>
          <p:cNvPr id="6" name="Slide Number Placeholder 5"/>
          <p:cNvSpPr>
            <a:spLocks noGrp="1"/>
          </p:cNvSpPr>
          <p:nvPr>
            <p:ph type="sldNum" sz="quarter" idx="12"/>
          </p:nvPr>
        </p:nvSpPr>
        <p:spPr>
          <a:xfrm>
            <a:off x="7244280" y="4227195"/>
            <a:ext cx="895401" cy="640080"/>
          </a:xfrm>
        </p:spPr>
        <p:txBody>
          <a:bodyPr/>
          <a:lstStyle>
            <a:lvl1pPr>
              <a:defRPr sz="2800" b="1"/>
            </a:lvl1pPr>
          </a:lstStyle>
          <a:p>
            <a:fld id="{57BB2473-76D6-43A8-8D9C-F27A2EF9CDB7}" type="slidenum">
              <a:rPr lang="es-PE" smtClean="0"/>
              <a:t>‹Nº›</a:t>
            </a:fld>
            <a:endParaRPr lang="es-PE"/>
          </a:p>
        </p:txBody>
      </p:sp>
    </p:spTree>
    <p:extLst>
      <p:ext uri="{BB962C8B-B14F-4D97-AF65-F5344CB8AC3E}">
        <p14:creationId xmlns:p14="http://schemas.microsoft.com/office/powerpoint/2010/main" val="28504435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450A6BB9-610B-4C95-A3B2-C13BECDC1EAD}" type="datetimeFigureOut">
              <a:rPr lang="es-PE" smtClean="0"/>
              <a:t>22/02/2017</a:t>
            </a:fld>
            <a:endParaRPr lang="es-PE"/>
          </a:p>
        </p:txBody>
      </p:sp>
      <p:sp>
        <p:nvSpPr>
          <p:cNvPr id="8" name="Footer Placeholder 7"/>
          <p:cNvSpPr>
            <a:spLocks noGrp="1"/>
          </p:cNvSpPr>
          <p:nvPr>
            <p:ph type="ftr" sz="quarter" idx="11"/>
          </p:nvPr>
        </p:nvSpPr>
        <p:spPr/>
        <p:txBody>
          <a:bodyPr/>
          <a:lstStyle/>
          <a:p>
            <a:endParaRPr lang="es-PE"/>
          </a:p>
        </p:txBody>
      </p:sp>
      <p:sp>
        <p:nvSpPr>
          <p:cNvPr id="9" name="Slide Number Placeholder 8"/>
          <p:cNvSpPr>
            <a:spLocks noGrp="1"/>
          </p:cNvSpPr>
          <p:nvPr>
            <p:ph type="sldNum" sz="quarter" idx="12"/>
          </p:nvPr>
        </p:nvSpPr>
        <p:spPr/>
        <p:txBody>
          <a:bodyPr/>
          <a:lstStyle/>
          <a:p>
            <a:fld id="{57BB2473-76D6-43A8-8D9C-F27A2EF9CDB7}" type="slidenum">
              <a:rPr lang="es-PE" smtClean="0"/>
              <a:t>‹Nº›</a:t>
            </a:fld>
            <a:endParaRPr lang="es-PE"/>
          </a:p>
        </p:txBody>
      </p:sp>
    </p:spTree>
    <p:extLst>
      <p:ext uri="{BB962C8B-B14F-4D97-AF65-F5344CB8AC3E}">
        <p14:creationId xmlns:p14="http://schemas.microsoft.com/office/powerpoint/2010/main" val="19490986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533400"/>
            <a:ext cx="1914525" cy="5638800"/>
          </a:xfrm>
        </p:spPr>
        <p:txBody>
          <a:bodyPr vert="eaVert"/>
          <a:lstStyle>
            <a:lvl1pPr>
              <a:defRPr b="0"/>
            </a:lvl1p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800100" y="533400"/>
            <a:ext cx="5629275" cy="5638800"/>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450A6BB9-610B-4C95-A3B2-C13BECDC1EAD}" type="datetimeFigureOut">
              <a:rPr lang="es-PE" smtClean="0"/>
              <a:t>22/02/2017</a:t>
            </a:fld>
            <a:endParaRPr lang="es-PE"/>
          </a:p>
        </p:txBody>
      </p:sp>
      <p:sp>
        <p:nvSpPr>
          <p:cNvPr id="8" name="Footer Placeholder 7"/>
          <p:cNvSpPr>
            <a:spLocks noGrp="1"/>
          </p:cNvSpPr>
          <p:nvPr>
            <p:ph type="ftr" sz="quarter" idx="11"/>
          </p:nvPr>
        </p:nvSpPr>
        <p:spPr/>
        <p:txBody>
          <a:bodyPr/>
          <a:lstStyle/>
          <a:p>
            <a:endParaRPr lang="es-PE"/>
          </a:p>
        </p:txBody>
      </p:sp>
      <p:sp>
        <p:nvSpPr>
          <p:cNvPr id="9" name="Slide Number Placeholder 8"/>
          <p:cNvSpPr>
            <a:spLocks noGrp="1"/>
          </p:cNvSpPr>
          <p:nvPr>
            <p:ph type="sldNum" sz="quarter" idx="12"/>
          </p:nvPr>
        </p:nvSpPr>
        <p:spPr/>
        <p:txBody>
          <a:bodyPr/>
          <a:lstStyle/>
          <a:p>
            <a:fld id="{57BB2473-76D6-43A8-8D9C-F27A2EF9CDB7}" type="slidenum">
              <a:rPr lang="es-PE" smtClean="0"/>
              <a:t>‹Nº›</a:t>
            </a:fld>
            <a:endParaRPr lang="es-PE"/>
          </a:p>
        </p:txBody>
      </p:sp>
    </p:spTree>
    <p:extLst>
      <p:ext uri="{BB962C8B-B14F-4D97-AF65-F5344CB8AC3E}">
        <p14:creationId xmlns:p14="http://schemas.microsoft.com/office/powerpoint/2010/main" val="3015418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450A6BB9-610B-4C95-A3B2-C13BECDC1EAD}" type="datetimeFigureOut">
              <a:rPr lang="es-PE" smtClean="0"/>
              <a:t>22/02/2017</a:t>
            </a:fld>
            <a:endParaRPr lang="es-PE"/>
          </a:p>
        </p:txBody>
      </p:sp>
      <p:sp>
        <p:nvSpPr>
          <p:cNvPr id="8" name="Footer Placeholder 7"/>
          <p:cNvSpPr>
            <a:spLocks noGrp="1"/>
          </p:cNvSpPr>
          <p:nvPr>
            <p:ph type="ftr" sz="quarter" idx="11"/>
          </p:nvPr>
        </p:nvSpPr>
        <p:spPr/>
        <p:txBody>
          <a:bodyPr/>
          <a:lstStyle/>
          <a:p>
            <a:endParaRPr lang="es-PE"/>
          </a:p>
        </p:txBody>
      </p:sp>
      <p:sp>
        <p:nvSpPr>
          <p:cNvPr id="9" name="Slide Number Placeholder 8"/>
          <p:cNvSpPr>
            <a:spLocks noGrp="1"/>
          </p:cNvSpPr>
          <p:nvPr>
            <p:ph type="sldNum" sz="quarter" idx="12"/>
          </p:nvPr>
        </p:nvSpPr>
        <p:spPr/>
        <p:txBody>
          <a:bodyPr/>
          <a:lstStyle/>
          <a:p>
            <a:fld id="{57BB2473-76D6-43A8-8D9C-F27A2EF9CDB7}" type="slidenum">
              <a:rPr lang="es-PE" smtClean="0"/>
              <a:t>‹Nº›</a:t>
            </a:fld>
            <a:endParaRPr lang="es-PE"/>
          </a:p>
        </p:txBody>
      </p:sp>
    </p:spTree>
    <p:extLst>
      <p:ext uri="{BB962C8B-B14F-4D97-AF65-F5344CB8AC3E}">
        <p14:creationId xmlns:p14="http://schemas.microsoft.com/office/powerpoint/2010/main" val="38141438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sp>
        <p:nvSpPr>
          <p:cNvPr id="7" name="Rectangle 6"/>
          <p:cNvSpPr/>
          <p:nvPr/>
        </p:nvSpPr>
        <p:spPr>
          <a:xfrm>
            <a:off x="0" y="4917989"/>
            <a:ext cx="9144000" cy="1940010"/>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5346" y="1225296"/>
            <a:ext cx="6960870" cy="3520440"/>
          </a:xfrm>
        </p:spPr>
        <p:txBody>
          <a:bodyPr anchor="ctr">
            <a:normAutofit/>
          </a:bodyPr>
          <a:lstStyle>
            <a:lvl1pPr>
              <a:lnSpc>
                <a:spcPct val="80000"/>
              </a:lnSpc>
              <a:defRPr sz="6400" b="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624330" y="5020056"/>
            <a:ext cx="6789420" cy="1066800"/>
          </a:xfrm>
        </p:spPr>
        <p:txBody>
          <a:bodyPr anchor="t">
            <a:normAutofit/>
          </a:bodyPr>
          <a:lstStyle>
            <a:lvl1pPr marL="0" indent="0">
              <a:buNone/>
              <a:defRPr sz="1800" b="0">
                <a:solidFill>
                  <a:schemeClr val="accent1">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a:xfrm>
            <a:off x="6445251" y="6272785"/>
            <a:ext cx="1983232" cy="365125"/>
          </a:xfrm>
        </p:spPr>
        <p:txBody>
          <a:bodyPr/>
          <a:lstStyle>
            <a:lvl1pPr>
              <a:defRPr>
                <a:solidFill>
                  <a:schemeClr val="accent1">
                    <a:lumMod val="50000"/>
                  </a:schemeClr>
                </a:solidFill>
              </a:defRPr>
            </a:lvl1pPr>
          </a:lstStyle>
          <a:p>
            <a:fld id="{450A6BB9-610B-4C95-A3B2-C13BECDC1EAD}" type="datetimeFigureOut">
              <a:rPr lang="es-PE" smtClean="0"/>
              <a:t>22/02/2017</a:t>
            </a:fld>
            <a:endParaRPr lang="es-PE"/>
          </a:p>
        </p:txBody>
      </p:sp>
      <p:sp>
        <p:nvSpPr>
          <p:cNvPr id="5" name="Footer Placeholder 4"/>
          <p:cNvSpPr>
            <a:spLocks noGrp="1"/>
          </p:cNvSpPr>
          <p:nvPr>
            <p:ph type="ftr" sz="quarter" idx="11"/>
          </p:nvPr>
        </p:nvSpPr>
        <p:spPr>
          <a:xfrm>
            <a:off x="1636099" y="6272784"/>
            <a:ext cx="4745736" cy="365125"/>
          </a:xfrm>
        </p:spPr>
        <p:txBody>
          <a:bodyPr/>
          <a:lstStyle>
            <a:lvl1pPr>
              <a:defRPr>
                <a:solidFill>
                  <a:schemeClr val="accent1">
                    <a:lumMod val="50000"/>
                  </a:schemeClr>
                </a:solidFill>
              </a:defRPr>
            </a:lvl1pPr>
          </a:lstStyle>
          <a:p>
            <a:endParaRPr lang="es-PE"/>
          </a:p>
        </p:txBody>
      </p:sp>
      <p:grpSp>
        <p:nvGrpSpPr>
          <p:cNvPr id="8" name="Group 7"/>
          <p:cNvGrpSpPr>
            <a:grpSpLocks noChangeAspect="1"/>
          </p:cNvGrpSpPr>
          <p:nvPr/>
        </p:nvGrpSpPr>
        <p:grpSpPr>
          <a:xfrm>
            <a:off x="633862" y="2430623"/>
            <a:ext cx="914400" cy="914400"/>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645450" y="2508607"/>
            <a:ext cx="891224" cy="720332"/>
          </a:xfrm>
        </p:spPr>
        <p:txBody>
          <a:bodyPr/>
          <a:lstStyle>
            <a:lvl1pPr>
              <a:defRPr sz="2800"/>
            </a:lvl1pPr>
          </a:lstStyle>
          <a:p>
            <a:fld id="{57BB2473-76D6-43A8-8D9C-F27A2EF9CDB7}" type="slidenum">
              <a:rPr lang="es-PE" smtClean="0"/>
              <a:t>‹Nº›</a:t>
            </a:fld>
            <a:endParaRPr lang="es-PE"/>
          </a:p>
        </p:txBody>
      </p:sp>
    </p:spTree>
    <p:extLst>
      <p:ext uri="{BB962C8B-B14F-4D97-AF65-F5344CB8AC3E}">
        <p14:creationId xmlns:p14="http://schemas.microsoft.com/office/powerpoint/2010/main" val="205259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685800" y="2194560"/>
            <a:ext cx="365760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4792218" y="2194560"/>
            <a:ext cx="365760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450A6BB9-610B-4C95-A3B2-C13BECDC1EAD}" type="datetimeFigureOut">
              <a:rPr lang="es-PE" smtClean="0"/>
              <a:t>22/02/2017</a:t>
            </a:fld>
            <a:endParaRPr lang="es-PE"/>
          </a:p>
        </p:txBody>
      </p:sp>
      <p:sp>
        <p:nvSpPr>
          <p:cNvPr id="6" name="Footer Placeholder 5"/>
          <p:cNvSpPr>
            <a:spLocks noGrp="1"/>
          </p:cNvSpPr>
          <p:nvPr>
            <p:ph type="ftr" sz="quarter" idx="11"/>
          </p:nvPr>
        </p:nvSpPr>
        <p:spPr/>
        <p:txBody>
          <a:bodyPr/>
          <a:lstStyle/>
          <a:p>
            <a:endParaRPr lang="es-PE"/>
          </a:p>
        </p:txBody>
      </p:sp>
      <p:sp>
        <p:nvSpPr>
          <p:cNvPr id="7" name="Slide Number Placeholder 6"/>
          <p:cNvSpPr>
            <a:spLocks noGrp="1"/>
          </p:cNvSpPr>
          <p:nvPr>
            <p:ph type="sldNum" sz="quarter" idx="12"/>
          </p:nvPr>
        </p:nvSpPr>
        <p:spPr/>
        <p:txBody>
          <a:bodyPr/>
          <a:lstStyle/>
          <a:p>
            <a:fld id="{57BB2473-76D6-43A8-8D9C-F27A2EF9CDB7}" type="slidenum">
              <a:rPr lang="es-PE" smtClean="0"/>
              <a:t>‹Nº›</a:t>
            </a:fld>
            <a:endParaRPr lang="es-PE"/>
          </a:p>
        </p:txBody>
      </p:sp>
    </p:spTree>
    <p:extLst>
      <p:ext uri="{BB962C8B-B14F-4D97-AF65-F5344CB8AC3E}">
        <p14:creationId xmlns:p14="http://schemas.microsoft.com/office/powerpoint/2010/main" val="4091601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85800" y="2048256"/>
            <a:ext cx="365760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685800" y="2743200"/>
            <a:ext cx="365760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4820793" y="2048256"/>
            <a:ext cx="365760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4820793" y="2743200"/>
            <a:ext cx="365760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450A6BB9-610B-4C95-A3B2-C13BECDC1EAD}" type="datetimeFigureOut">
              <a:rPr lang="es-PE" smtClean="0"/>
              <a:t>22/02/2017</a:t>
            </a:fld>
            <a:endParaRPr lang="es-PE"/>
          </a:p>
        </p:txBody>
      </p:sp>
      <p:sp>
        <p:nvSpPr>
          <p:cNvPr id="8" name="Footer Placeholder 7"/>
          <p:cNvSpPr>
            <a:spLocks noGrp="1"/>
          </p:cNvSpPr>
          <p:nvPr>
            <p:ph type="ftr" sz="quarter" idx="11"/>
          </p:nvPr>
        </p:nvSpPr>
        <p:spPr/>
        <p:txBody>
          <a:bodyPr/>
          <a:lstStyle/>
          <a:p>
            <a:endParaRPr lang="es-PE"/>
          </a:p>
        </p:txBody>
      </p:sp>
      <p:sp>
        <p:nvSpPr>
          <p:cNvPr id="9" name="Slide Number Placeholder 8"/>
          <p:cNvSpPr>
            <a:spLocks noGrp="1"/>
          </p:cNvSpPr>
          <p:nvPr>
            <p:ph type="sldNum" sz="quarter" idx="12"/>
          </p:nvPr>
        </p:nvSpPr>
        <p:spPr/>
        <p:txBody>
          <a:bodyPr/>
          <a:lstStyle/>
          <a:p>
            <a:fld id="{57BB2473-76D6-43A8-8D9C-F27A2EF9CDB7}" type="slidenum">
              <a:rPr lang="es-PE" smtClean="0"/>
              <a:t>‹Nº›</a:t>
            </a:fld>
            <a:endParaRPr lang="es-PE"/>
          </a:p>
        </p:txBody>
      </p:sp>
    </p:spTree>
    <p:extLst>
      <p:ext uri="{BB962C8B-B14F-4D97-AF65-F5344CB8AC3E}">
        <p14:creationId xmlns:p14="http://schemas.microsoft.com/office/powerpoint/2010/main" val="37772269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lvl1pPr>
              <a:defRPr>
                <a:solidFill>
                  <a:schemeClr val="accent1">
                    <a:lumMod val="50000"/>
                  </a:schemeClr>
                </a:solidFill>
              </a:defRPr>
            </a:lvl1pPr>
          </a:lstStyle>
          <a:p>
            <a:fld id="{450A6BB9-610B-4C95-A3B2-C13BECDC1EAD}" type="datetimeFigureOut">
              <a:rPr lang="es-PE" smtClean="0"/>
              <a:t>22/02/2017</a:t>
            </a:fld>
            <a:endParaRPr lang="es-PE"/>
          </a:p>
        </p:txBody>
      </p:sp>
      <p:sp>
        <p:nvSpPr>
          <p:cNvPr id="4" name="Footer Placeholder 3"/>
          <p:cNvSpPr>
            <a:spLocks noGrp="1"/>
          </p:cNvSpPr>
          <p:nvPr>
            <p:ph type="ftr" sz="quarter" idx="11"/>
          </p:nvPr>
        </p:nvSpPr>
        <p:spPr/>
        <p:txBody>
          <a:bodyPr/>
          <a:lstStyle>
            <a:lvl1pPr>
              <a:defRPr>
                <a:solidFill>
                  <a:schemeClr val="accent1">
                    <a:lumMod val="50000"/>
                  </a:schemeClr>
                </a:solidFill>
              </a:defRPr>
            </a:lvl1pPr>
          </a:lstStyle>
          <a:p>
            <a:endParaRPr lang="es-PE"/>
          </a:p>
        </p:txBody>
      </p:sp>
      <p:sp>
        <p:nvSpPr>
          <p:cNvPr id="5" name="Slide Number Placeholder 4"/>
          <p:cNvSpPr>
            <a:spLocks noGrp="1"/>
          </p:cNvSpPr>
          <p:nvPr>
            <p:ph type="sldNum" sz="quarter" idx="12"/>
          </p:nvPr>
        </p:nvSpPr>
        <p:spPr/>
        <p:txBody>
          <a:bodyPr/>
          <a:lstStyle/>
          <a:p>
            <a:fld id="{57BB2473-76D6-43A8-8D9C-F27A2EF9CDB7}" type="slidenum">
              <a:rPr lang="es-PE" smtClean="0"/>
              <a:t>‹Nº›</a:t>
            </a:fld>
            <a:endParaRPr lang="es-PE"/>
          </a:p>
        </p:txBody>
      </p:sp>
    </p:spTree>
    <p:extLst>
      <p:ext uri="{BB962C8B-B14F-4D97-AF65-F5344CB8AC3E}">
        <p14:creationId xmlns:p14="http://schemas.microsoft.com/office/powerpoint/2010/main" val="37371768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0A6BB9-610B-4C95-A3B2-C13BECDC1EAD}" type="datetimeFigureOut">
              <a:rPr lang="es-PE" smtClean="0"/>
              <a:t>22/02/2017</a:t>
            </a:fld>
            <a:endParaRPr lang="es-PE"/>
          </a:p>
        </p:txBody>
      </p:sp>
      <p:sp>
        <p:nvSpPr>
          <p:cNvPr id="3" name="Footer Placeholder 2"/>
          <p:cNvSpPr>
            <a:spLocks noGrp="1"/>
          </p:cNvSpPr>
          <p:nvPr>
            <p:ph type="ftr" sz="quarter" idx="11"/>
          </p:nvPr>
        </p:nvSpPr>
        <p:spPr/>
        <p:txBody>
          <a:bodyPr/>
          <a:lstStyle/>
          <a:p>
            <a:endParaRPr lang="es-PE"/>
          </a:p>
        </p:txBody>
      </p:sp>
      <p:sp>
        <p:nvSpPr>
          <p:cNvPr id="4" name="Slide Number Placeholder 3"/>
          <p:cNvSpPr>
            <a:spLocks noGrp="1"/>
          </p:cNvSpPr>
          <p:nvPr>
            <p:ph type="sldNum" sz="quarter" idx="12"/>
          </p:nvPr>
        </p:nvSpPr>
        <p:spPr/>
        <p:txBody>
          <a:bodyPr/>
          <a:lstStyle/>
          <a:p>
            <a:fld id="{57BB2473-76D6-43A8-8D9C-F27A2EF9CDB7}" type="slidenum">
              <a:rPr lang="es-PE" smtClean="0"/>
              <a:t>‹Nº›</a:t>
            </a:fld>
            <a:endParaRPr lang="es-PE"/>
          </a:p>
        </p:txBody>
      </p:sp>
    </p:spTree>
    <p:extLst>
      <p:ext uri="{BB962C8B-B14F-4D97-AF65-F5344CB8AC3E}">
        <p14:creationId xmlns:p14="http://schemas.microsoft.com/office/powerpoint/2010/main" val="5507906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p:cNvSpPr/>
          <p:nvPr/>
        </p:nvSpPr>
        <p:spPr>
          <a:xfrm>
            <a:off x="6227806" y="1"/>
            <a:ext cx="2916194"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12230" y="685800"/>
            <a:ext cx="2400300" cy="1737360"/>
          </a:xfrm>
        </p:spPr>
        <p:txBody>
          <a:bodyPr anchor="b">
            <a:normAutofit/>
          </a:bodyPr>
          <a:lstStyle>
            <a:lvl1pPr>
              <a:defRPr sz="28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628650" y="685800"/>
            <a:ext cx="5033772"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6412230" y="2423160"/>
            <a:ext cx="2400300" cy="3291840"/>
          </a:xfrm>
        </p:spPr>
        <p:txBody>
          <a:bodyPr>
            <a:normAutofit/>
          </a:bodyPr>
          <a:lstStyle>
            <a:lvl1pPr marL="0" indent="0">
              <a:lnSpc>
                <a:spcPct val="100000"/>
              </a:lnSpc>
              <a:spcBef>
                <a:spcPts val="1000"/>
              </a:spcBef>
              <a:buNone/>
              <a:defRPr sz="135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grpSp>
        <p:nvGrpSpPr>
          <p:cNvPr id="12" name="Group 11"/>
          <p:cNvGrpSpPr/>
          <p:nvPr/>
        </p:nvGrpSpPr>
        <p:grpSpPr>
          <a:xfrm>
            <a:off x="8522664" y="6255258"/>
            <a:ext cx="393192" cy="393192"/>
            <a:chOff x="8532189" y="5068824"/>
            <a:chExt cx="393192" cy="393192"/>
          </a:xfrm>
        </p:grpSpPr>
        <p:sp>
          <p:nvSpPr>
            <p:cNvPr id="13" name="Oval 12"/>
            <p:cNvSpPr>
              <a:spLocks noChangeAspect="1"/>
            </p:cNvSpPr>
            <p:nvPr/>
          </p:nvSpPr>
          <p:spPr>
            <a:xfrm>
              <a:off x="8532189" y="5068824"/>
              <a:ext cx="393192" cy="39319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4" name="Oval 13"/>
            <p:cNvSpPr>
              <a:spLocks noChangeAspect="1"/>
            </p:cNvSpPr>
            <p:nvPr/>
          </p:nvSpPr>
          <p:spPr>
            <a:xfrm>
              <a:off x="8568766" y="5105400"/>
              <a:ext cx="320039" cy="320040"/>
            </a:xfrm>
            <a:prstGeom prst="ellipse">
              <a:avLst/>
            </a:prstGeom>
            <a:noFill/>
            <a:ln w="12700" cap="flat" cmpd="sng" algn="ctr">
              <a:solidFill>
                <a:srgbClr val="FFFFFF"/>
              </a:solidFill>
              <a:prstDash val="solid"/>
            </a:ln>
            <a:effectLst/>
          </p:spPr>
        </p:sp>
      </p:grpSp>
      <p:sp>
        <p:nvSpPr>
          <p:cNvPr id="9" name="Date Placeholder 8"/>
          <p:cNvSpPr>
            <a:spLocks noGrp="1"/>
          </p:cNvSpPr>
          <p:nvPr>
            <p:ph type="dt" sz="half" idx="10"/>
          </p:nvPr>
        </p:nvSpPr>
        <p:spPr/>
        <p:txBody>
          <a:bodyPr/>
          <a:lstStyle/>
          <a:p>
            <a:fld id="{450A6BB9-610B-4C95-A3B2-C13BECDC1EAD}" type="datetimeFigureOut">
              <a:rPr lang="es-PE" smtClean="0"/>
              <a:t>22/02/2017</a:t>
            </a:fld>
            <a:endParaRPr lang="es-PE"/>
          </a:p>
        </p:txBody>
      </p:sp>
      <p:sp>
        <p:nvSpPr>
          <p:cNvPr id="10" name="Footer Placeholder 9"/>
          <p:cNvSpPr>
            <a:spLocks noGrp="1"/>
          </p:cNvSpPr>
          <p:nvPr>
            <p:ph type="ftr" sz="quarter" idx="11"/>
          </p:nvPr>
        </p:nvSpPr>
        <p:spPr/>
        <p:txBody>
          <a:bodyPr/>
          <a:lstStyle/>
          <a:p>
            <a:endParaRPr lang="es-PE"/>
          </a:p>
        </p:txBody>
      </p:sp>
      <p:sp>
        <p:nvSpPr>
          <p:cNvPr id="11" name="Slide Number Placeholder 10"/>
          <p:cNvSpPr>
            <a:spLocks noGrp="1"/>
          </p:cNvSpPr>
          <p:nvPr>
            <p:ph type="sldNum" sz="quarter" idx="12"/>
          </p:nvPr>
        </p:nvSpPr>
        <p:spPr/>
        <p:txBody>
          <a:bodyPr/>
          <a:lstStyle/>
          <a:p>
            <a:fld id="{57BB2473-76D6-43A8-8D9C-F27A2EF9CDB7}" type="slidenum">
              <a:rPr lang="es-PE" smtClean="0"/>
              <a:t>‹Nº›</a:t>
            </a:fld>
            <a:endParaRPr lang="es-PE"/>
          </a:p>
        </p:txBody>
      </p:sp>
    </p:spTree>
    <p:extLst>
      <p:ext uri="{BB962C8B-B14F-4D97-AF65-F5344CB8AC3E}">
        <p14:creationId xmlns:p14="http://schemas.microsoft.com/office/powerpoint/2010/main" val="21483966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11" name="Rectangle 10"/>
          <p:cNvSpPr/>
          <p:nvPr/>
        </p:nvSpPr>
        <p:spPr>
          <a:xfrm>
            <a:off x="6227806" y="1"/>
            <a:ext cx="2916194"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12230" y="685800"/>
            <a:ext cx="2400300" cy="1737360"/>
          </a:xfrm>
        </p:spPr>
        <p:txBody>
          <a:bodyPr anchor="b">
            <a:normAutofit/>
          </a:bodyPr>
          <a:lstStyle>
            <a:lvl1pPr>
              <a:defRPr sz="28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0" y="0"/>
            <a:ext cx="6227805"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6412230" y="2423160"/>
            <a:ext cx="2400300" cy="3291840"/>
          </a:xfrm>
        </p:spPr>
        <p:txBody>
          <a:bodyPr>
            <a:normAutofit/>
          </a:bodyPr>
          <a:lstStyle>
            <a:lvl1pPr marL="0" indent="0">
              <a:lnSpc>
                <a:spcPct val="100000"/>
              </a:lnSpc>
              <a:spcBef>
                <a:spcPts val="1000"/>
              </a:spcBef>
              <a:buNone/>
              <a:defRPr sz="135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grpSp>
        <p:nvGrpSpPr>
          <p:cNvPr id="12" name="Group 11"/>
          <p:cNvGrpSpPr/>
          <p:nvPr/>
        </p:nvGrpSpPr>
        <p:grpSpPr>
          <a:xfrm>
            <a:off x="8522664" y="6255258"/>
            <a:ext cx="393192" cy="393192"/>
            <a:chOff x="8532189" y="5068824"/>
            <a:chExt cx="393192" cy="393192"/>
          </a:xfrm>
        </p:grpSpPr>
        <p:sp>
          <p:nvSpPr>
            <p:cNvPr id="13" name="Oval 12"/>
            <p:cNvSpPr>
              <a:spLocks noChangeAspect="1"/>
            </p:cNvSpPr>
            <p:nvPr/>
          </p:nvSpPr>
          <p:spPr>
            <a:xfrm>
              <a:off x="8532189" y="5068824"/>
              <a:ext cx="393192" cy="39319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4" name="Oval 13"/>
            <p:cNvSpPr>
              <a:spLocks noChangeAspect="1"/>
            </p:cNvSpPr>
            <p:nvPr/>
          </p:nvSpPr>
          <p:spPr>
            <a:xfrm>
              <a:off x="8568766" y="5105400"/>
              <a:ext cx="320039" cy="320040"/>
            </a:xfrm>
            <a:prstGeom prst="ellipse">
              <a:avLst/>
            </a:prstGeom>
            <a:noFill/>
            <a:ln w="12700" cap="flat" cmpd="sng" algn="ctr">
              <a:solidFill>
                <a:srgbClr val="FFFFFF"/>
              </a:solidFill>
              <a:prstDash val="solid"/>
            </a:ln>
            <a:effectLst/>
          </p:spPr>
        </p:sp>
      </p:grpSp>
      <p:sp>
        <p:nvSpPr>
          <p:cNvPr id="8" name="Date Placeholder 7"/>
          <p:cNvSpPr>
            <a:spLocks noGrp="1"/>
          </p:cNvSpPr>
          <p:nvPr>
            <p:ph type="dt" sz="half" idx="10"/>
          </p:nvPr>
        </p:nvSpPr>
        <p:spPr/>
        <p:txBody>
          <a:bodyPr/>
          <a:lstStyle/>
          <a:p>
            <a:fld id="{450A6BB9-610B-4C95-A3B2-C13BECDC1EAD}" type="datetimeFigureOut">
              <a:rPr lang="es-PE" smtClean="0"/>
              <a:t>22/02/2017</a:t>
            </a:fld>
            <a:endParaRPr lang="es-PE"/>
          </a:p>
        </p:txBody>
      </p:sp>
      <p:sp>
        <p:nvSpPr>
          <p:cNvPr id="10" name="Slide Number Placeholder 9"/>
          <p:cNvSpPr>
            <a:spLocks noGrp="1"/>
          </p:cNvSpPr>
          <p:nvPr>
            <p:ph type="sldNum" sz="quarter" idx="12"/>
          </p:nvPr>
        </p:nvSpPr>
        <p:spPr/>
        <p:txBody>
          <a:bodyPr/>
          <a:lstStyle/>
          <a:p>
            <a:fld id="{57BB2473-76D6-43A8-8D9C-F27A2EF9CDB7}" type="slidenum">
              <a:rPr lang="es-PE" smtClean="0"/>
              <a:t>‹Nº›</a:t>
            </a:fld>
            <a:endParaRPr lang="es-PE"/>
          </a:p>
        </p:txBody>
      </p:sp>
    </p:spTree>
    <p:extLst>
      <p:ext uri="{BB962C8B-B14F-4D97-AF65-F5344CB8AC3E}">
        <p14:creationId xmlns:p14="http://schemas.microsoft.com/office/powerpoint/2010/main" val="8867583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2" name="Group 11"/>
          <p:cNvGrpSpPr/>
          <p:nvPr/>
        </p:nvGrpSpPr>
        <p:grpSpPr>
          <a:xfrm>
            <a:off x="8522664" y="6255258"/>
            <a:ext cx="393192" cy="393192"/>
            <a:chOff x="8532189" y="5068824"/>
            <a:chExt cx="393192" cy="393192"/>
          </a:xfrm>
        </p:grpSpPr>
        <p:sp>
          <p:nvSpPr>
            <p:cNvPr id="8" name="Oval 7"/>
            <p:cNvSpPr>
              <a:spLocks noChangeAspect="1"/>
            </p:cNvSpPr>
            <p:nvPr/>
          </p:nvSpPr>
          <p:spPr>
            <a:xfrm>
              <a:off x="8532189" y="5068824"/>
              <a:ext cx="393192" cy="393192"/>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a:spLocks noChangeAspect="1"/>
            </p:cNvSpPr>
            <p:nvPr/>
          </p:nvSpPr>
          <p:spPr>
            <a:xfrm>
              <a:off x="8568766" y="5105400"/>
              <a:ext cx="320039" cy="320040"/>
            </a:xfrm>
            <a:prstGeom prst="ellipse">
              <a:avLst/>
            </a:prstGeom>
            <a:noFill/>
            <a:ln w="12700" cap="flat" cmpd="sng" algn="ctr">
              <a:solidFill>
                <a:srgbClr val="FFFFFF"/>
              </a:solidFill>
              <a:prstDash val="solid"/>
            </a:ln>
            <a:effectLst/>
          </p:spPr>
        </p:sp>
      </p:grpSp>
      <p:sp>
        <p:nvSpPr>
          <p:cNvPr id="2" name="Title Placeholder 1"/>
          <p:cNvSpPr>
            <a:spLocks noGrp="1"/>
          </p:cNvSpPr>
          <p:nvPr>
            <p:ph type="title"/>
          </p:nvPr>
        </p:nvSpPr>
        <p:spPr>
          <a:xfrm>
            <a:off x="685800" y="484632"/>
            <a:ext cx="7772400" cy="1609344"/>
          </a:xfrm>
          <a:prstGeom prst="rect">
            <a:avLst/>
          </a:prstGeom>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85800" y="2121408"/>
            <a:ext cx="7772400" cy="4050792"/>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5992368" y="6272785"/>
            <a:ext cx="2455164" cy="365125"/>
          </a:xfrm>
          <a:prstGeom prst="rect">
            <a:avLst/>
          </a:prstGeom>
        </p:spPr>
        <p:txBody>
          <a:bodyPr vert="horz" lIns="91440" tIns="45720" rIns="91440" bIns="45720" rtlCol="0" anchor="ctr"/>
          <a:lstStyle>
            <a:lvl1pPr algn="r">
              <a:defRPr sz="1000">
                <a:solidFill>
                  <a:schemeClr val="accent1">
                    <a:lumMod val="50000"/>
                  </a:schemeClr>
                </a:solidFill>
              </a:defRPr>
            </a:lvl1pPr>
          </a:lstStyle>
          <a:p>
            <a:fld id="{450A6BB9-610B-4C95-A3B2-C13BECDC1EAD}" type="datetimeFigureOut">
              <a:rPr lang="es-PE" smtClean="0"/>
              <a:t>22/02/2017</a:t>
            </a:fld>
            <a:endParaRPr lang="es-PE"/>
          </a:p>
        </p:txBody>
      </p:sp>
      <p:sp>
        <p:nvSpPr>
          <p:cNvPr id="5" name="Footer Placeholder 4"/>
          <p:cNvSpPr>
            <a:spLocks noGrp="1"/>
          </p:cNvSpPr>
          <p:nvPr>
            <p:ph type="ftr" sz="quarter" idx="3"/>
          </p:nvPr>
        </p:nvSpPr>
        <p:spPr>
          <a:xfrm>
            <a:off x="685800" y="6272785"/>
            <a:ext cx="4745736" cy="365125"/>
          </a:xfrm>
          <a:prstGeom prst="rect">
            <a:avLst/>
          </a:prstGeom>
        </p:spPr>
        <p:txBody>
          <a:bodyPr vert="horz" lIns="91440" tIns="45720" rIns="91440" bIns="45720" rtlCol="0" anchor="ctr"/>
          <a:lstStyle>
            <a:lvl1pPr algn="l">
              <a:defRPr sz="1000">
                <a:solidFill>
                  <a:schemeClr val="accent1">
                    <a:lumMod val="50000"/>
                  </a:schemeClr>
                </a:solidFill>
              </a:defRPr>
            </a:lvl1pPr>
          </a:lstStyle>
          <a:p>
            <a:endParaRPr lang="es-PE"/>
          </a:p>
        </p:txBody>
      </p:sp>
      <p:sp>
        <p:nvSpPr>
          <p:cNvPr id="6" name="Slide Number Placeholder 5"/>
          <p:cNvSpPr>
            <a:spLocks noGrp="1"/>
          </p:cNvSpPr>
          <p:nvPr>
            <p:ph type="sldNum" sz="quarter" idx="4"/>
          </p:nvPr>
        </p:nvSpPr>
        <p:spPr>
          <a:xfrm>
            <a:off x="8483346" y="6272785"/>
            <a:ext cx="480060" cy="365125"/>
          </a:xfrm>
          <a:prstGeom prst="rect">
            <a:avLst/>
          </a:prstGeom>
        </p:spPr>
        <p:txBody>
          <a:bodyPr vert="horz" lIns="91440" tIns="45720" rIns="91440" bIns="45720" rtlCol="0" anchor="ctr"/>
          <a:lstStyle>
            <a:lvl1pPr algn="ctr">
              <a:defRPr sz="1100" b="1" spc="-70" baseline="0">
                <a:solidFill>
                  <a:srgbClr val="FFFFFF"/>
                </a:solidFill>
                <a:latin typeface="+mn-lt"/>
              </a:defRPr>
            </a:lvl1pPr>
          </a:lstStyle>
          <a:p>
            <a:fld id="{57BB2473-76D6-43A8-8D9C-F27A2EF9CDB7}" type="slidenum">
              <a:rPr lang="es-PE" smtClean="0"/>
              <a:t>‹Nº›</a:t>
            </a:fld>
            <a:endParaRPr lang="es-PE"/>
          </a:p>
        </p:txBody>
      </p:sp>
    </p:spTree>
    <p:extLst>
      <p:ext uri="{BB962C8B-B14F-4D97-AF65-F5344CB8AC3E}">
        <p14:creationId xmlns:p14="http://schemas.microsoft.com/office/powerpoint/2010/main" val="1088351104"/>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txStyles>
    <p:titleStyle>
      <a:lvl1pPr algn="l" defTabSz="914400" rtl="0" eaLnBrk="1" latinLnBrk="0" hangingPunct="1">
        <a:lnSpc>
          <a:spcPct val="90000"/>
        </a:lnSpc>
        <a:spcBef>
          <a:spcPct val="0"/>
        </a:spcBef>
        <a:buNone/>
        <a:defRPr sz="4200" b="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lstStyle/>
          <a:p>
            <a:r>
              <a:rPr lang="es-ES" b="1" dirty="0" smtClean="0"/>
              <a:t>Manejo de documentos XML</a:t>
            </a:r>
            <a:r>
              <a:rPr lang="es-PE" dirty="0"/>
              <a:t/>
            </a:r>
            <a:br>
              <a:rPr lang="es-PE" dirty="0"/>
            </a:br>
            <a:endParaRPr lang="es-PE" dirty="0"/>
          </a:p>
        </p:txBody>
      </p:sp>
      <p:sp>
        <p:nvSpPr>
          <p:cNvPr id="3" name="2 Subtítulo"/>
          <p:cNvSpPr>
            <a:spLocks noGrp="1"/>
          </p:cNvSpPr>
          <p:nvPr>
            <p:ph type="subTitle" idx="1"/>
          </p:nvPr>
        </p:nvSpPr>
        <p:spPr>
          <a:xfrm>
            <a:off x="788670" y="4797152"/>
            <a:ext cx="5918454" cy="1069848"/>
          </a:xfrm>
        </p:spPr>
        <p:txBody>
          <a:bodyPr>
            <a:normAutofit lnSpcReduction="10000"/>
          </a:bodyPr>
          <a:lstStyle/>
          <a:p>
            <a:r>
              <a:rPr lang="es-ES" dirty="0"/>
              <a:t>Trabajo académico realizado por:</a:t>
            </a:r>
            <a:endParaRPr lang="es-PE" dirty="0"/>
          </a:p>
          <a:p>
            <a:r>
              <a:rPr lang="es-ES" dirty="0" smtClean="0"/>
              <a:t>David Wong Herrera</a:t>
            </a:r>
            <a:endParaRPr lang="es-PE" dirty="0"/>
          </a:p>
          <a:p>
            <a:r>
              <a:rPr lang="es-ES" dirty="0" err="1"/>
              <a:t>Ze</a:t>
            </a:r>
            <a:r>
              <a:rPr lang="es-ES" dirty="0"/>
              <a:t> Carlos Guerrero Guevara</a:t>
            </a:r>
            <a:endParaRPr lang="es-PE" dirty="0"/>
          </a:p>
          <a:p>
            <a:endParaRPr lang="es-PE" dirty="0"/>
          </a:p>
        </p:txBody>
      </p:sp>
      <p:pic>
        <p:nvPicPr>
          <p:cNvPr id="4" name="Imagen 3"/>
          <p:cNvPicPr>
            <a:picLocks noChangeAspect="1"/>
          </p:cNvPicPr>
          <p:nvPr/>
        </p:nvPicPr>
        <p:blipFill rotWithShape="1">
          <a:blip r:embed="rId2">
            <a:extLst>
              <a:ext uri="{28A0092B-C50C-407E-A947-70E740481C1C}">
                <a14:useLocalDpi xmlns:a14="http://schemas.microsoft.com/office/drawing/2010/main" val="0"/>
              </a:ext>
            </a:extLst>
          </a:blip>
          <a:srcRect l="1696" t="8397" r="1694" b="8652"/>
          <a:stretch/>
        </p:blipFill>
        <p:spPr>
          <a:xfrm>
            <a:off x="179512" y="116631"/>
            <a:ext cx="4104456" cy="1152129"/>
          </a:xfrm>
          <a:prstGeom prst="rect">
            <a:avLst/>
          </a:prstGeom>
        </p:spPr>
      </p:pic>
    </p:spTree>
    <p:extLst>
      <p:ext uri="{BB962C8B-B14F-4D97-AF65-F5344CB8AC3E}">
        <p14:creationId xmlns:p14="http://schemas.microsoft.com/office/powerpoint/2010/main" val="3751267700"/>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6000">
        <p15:prstTrans prst="curtains"/>
      </p:transition>
    </mc:Choice>
    <mc:Fallback>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PE" b="1" dirty="0"/>
              <a:t>Otros metalenguajes para </a:t>
            </a:r>
            <a:r>
              <a:rPr lang="es-PE" b="1" dirty="0" smtClean="0"/>
              <a:t>DTD</a:t>
            </a:r>
            <a:endParaRPr lang="es-PE" dirty="0"/>
          </a:p>
        </p:txBody>
      </p:sp>
      <p:sp>
        <p:nvSpPr>
          <p:cNvPr id="3" name="2 Marcador de contenido"/>
          <p:cNvSpPr>
            <a:spLocks noGrp="1"/>
          </p:cNvSpPr>
          <p:nvPr>
            <p:ph idx="1"/>
          </p:nvPr>
        </p:nvSpPr>
        <p:spPr>
          <a:xfrm>
            <a:off x="685800" y="1988840"/>
            <a:ext cx="7772400" cy="4050792"/>
          </a:xfrm>
        </p:spPr>
        <p:txBody>
          <a:bodyPr>
            <a:normAutofit lnSpcReduction="10000"/>
          </a:bodyPr>
          <a:lstStyle/>
          <a:p>
            <a:pPr marL="0" indent="0">
              <a:buNone/>
            </a:pPr>
            <a:r>
              <a:rPr lang="es-PE" dirty="0"/>
              <a:t>Además del lenguaje DTD que forma parte del estándar XML hay otros metalenguajes que también sirven para definir lenguajes de marcado particulares. Los más interesantes son quizá los siguientes</a:t>
            </a:r>
            <a:r>
              <a:rPr lang="es-PE" dirty="0" smtClean="0"/>
              <a:t>:</a:t>
            </a:r>
          </a:p>
          <a:p>
            <a:r>
              <a:rPr lang="es-PE" dirty="0" smtClean="0"/>
              <a:t>Esquemas XML: Denominados habitualmente con las siglas XSD (</a:t>
            </a:r>
            <a:r>
              <a:rPr lang="es-PE" dirty="0" err="1" smtClean="0"/>
              <a:t>Xml</a:t>
            </a:r>
            <a:r>
              <a:rPr lang="es-PE" dirty="0" smtClean="0"/>
              <a:t> </a:t>
            </a:r>
            <a:r>
              <a:rPr lang="es-PE" dirty="0" err="1" smtClean="0"/>
              <a:t>Schema</a:t>
            </a:r>
            <a:r>
              <a:rPr lang="es-PE" dirty="0" smtClean="0"/>
              <a:t> </a:t>
            </a:r>
            <a:r>
              <a:rPr lang="es-PE" dirty="0" err="1" smtClean="0"/>
              <a:t>Definition</a:t>
            </a:r>
            <a:r>
              <a:rPr lang="es-PE" dirty="0" smtClean="0"/>
              <a:t>). Usan una notación XML para describir los tipos de documento (elementos, atributos, ...), tienen todas las posibilidades de los DTD y otras adicionales. Por ejemplo, permiten distinguir diferentes tipos de valores simples (texto, número, fecha, etc.). También permiten especificar </a:t>
            </a:r>
            <a:r>
              <a:rPr lang="es-PE" dirty="0" err="1" smtClean="0"/>
              <a:t>cardinalidades</a:t>
            </a:r>
            <a:r>
              <a:rPr lang="es-PE" dirty="0" smtClean="0"/>
              <a:t> en la estructura de los elementos compuestos. La notación XSD es mucho más compleja que los DTD. Es un estándar de W3C (al igual que XML)</a:t>
            </a:r>
          </a:p>
          <a:p>
            <a:pPr marL="0" indent="0">
              <a:buNone/>
            </a:pPr>
            <a:endParaRPr lang="es-PE" dirty="0"/>
          </a:p>
          <a:p>
            <a:pPr marL="0" indent="0">
              <a:buNone/>
            </a:pPr>
            <a:endParaRPr lang="es-PE" dirty="0"/>
          </a:p>
        </p:txBody>
      </p:sp>
      <p:sp>
        <p:nvSpPr>
          <p:cNvPr id="15" name="Rectangle 3"/>
          <p:cNvSpPr>
            <a:spLocks noChangeArrowheads="1"/>
          </p:cNvSpPr>
          <p:nvPr/>
        </p:nvSpPr>
        <p:spPr bwMode="auto">
          <a:xfrm>
            <a:off x="0" y="809625"/>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PE"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1090588065"/>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2000">
        <p15:prstTrans prst="crush"/>
      </p:transition>
    </mc:Choice>
    <mc:Fallback>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PE" b="1" dirty="0"/>
              <a:t>Otros metalenguajes para </a:t>
            </a:r>
            <a:r>
              <a:rPr lang="es-PE" b="1" dirty="0" smtClean="0"/>
              <a:t>DTD</a:t>
            </a:r>
            <a:endParaRPr lang="es-PE" dirty="0"/>
          </a:p>
        </p:txBody>
      </p:sp>
      <p:sp>
        <p:nvSpPr>
          <p:cNvPr id="3" name="2 Marcador de contenido"/>
          <p:cNvSpPr>
            <a:spLocks noGrp="1"/>
          </p:cNvSpPr>
          <p:nvPr>
            <p:ph idx="1"/>
          </p:nvPr>
        </p:nvSpPr>
        <p:spPr>
          <a:xfrm>
            <a:off x="685800" y="1988840"/>
            <a:ext cx="7772400" cy="4050792"/>
          </a:xfrm>
        </p:spPr>
        <p:txBody>
          <a:bodyPr>
            <a:normAutofit/>
          </a:bodyPr>
          <a:lstStyle/>
          <a:p>
            <a:r>
              <a:rPr lang="es-PE" dirty="0"/>
              <a:t>RELAX NG: </a:t>
            </a:r>
            <a:r>
              <a:rPr lang="es-PE" dirty="0" smtClean="0"/>
              <a:t>combina </a:t>
            </a:r>
            <a:r>
              <a:rPr lang="es-PE" dirty="0"/>
              <a:t>el lenguaje de esquemas RELAX (</a:t>
            </a:r>
            <a:r>
              <a:rPr lang="es-PE" dirty="0" err="1"/>
              <a:t>REgular</a:t>
            </a:r>
            <a:r>
              <a:rPr lang="es-PE" dirty="0"/>
              <a:t> </a:t>
            </a:r>
            <a:r>
              <a:rPr lang="es-PE" dirty="0" err="1"/>
              <a:t>LAnguage</a:t>
            </a:r>
            <a:r>
              <a:rPr lang="es-PE" dirty="0"/>
              <a:t> </a:t>
            </a:r>
            <a:r>
              <a:rPr lang="es-PE" dirty="0" err="1"/>
              <a:t>description</a:t>
            </a:r>
            <a:r>
              <a:rPr lang="es-PE" dirty="0"/>
              <a:t> </a:t>
            </a:r>
            <a:r>
              <a:rPr lang="es-PE" dirty="0" err="1"/>
              <a:t>for</a:t>
            </a:r>
            <a:r>
              <a:rPr lang="es-PE" dirty="0"/>
              <a:t> </a:t>
            </a:r>
            <a:r>
              <a:rPr lang="es-PE" dirty="0" err="1"/>
              <a:t>Xml</a:t>
            </a:r>
            <a:r>
              <a:rPr lang="es-PE" dirty="0"/>
              <a:t>) con el lenguaje de validación TREX (</a:t>
            </a:r>
            <a:r>
              <a:rPr lang="es-PE" dirty="0" err="1"/>
              <a:t>Tree</a:t>
            </a:r>
            <a:r>
              <a:rPr lang="es-PE" dirty="0"/>
              <a:t> Regular </a:t>
            </a:r>
            <a:r>
              <a:rPr lang="es-PE" dirty="0" err="1"/>
              <a:t>Expressions</a:t>
            </a:r>
            <a:r>
              <a:rPr lang="es-PE" dirty="0"/>
              <a:t> </a:t>
            </a:r>
            <a:r>
              <a:rPr lang="es-PE" dirty="0" err="1"/>
              <a:t>for</a:t>
            </a:r>
            <a:r>
              <a:rPr lang="es-PE" dirty="0"/>
              <a:t> </a:t>
            </a:r>
            <a:r>
              <a:rPr lang="es-PE" dirty="0" err="1"/>
              <a:t>Xml</a:t>
            </a:r>
            <a:r>
              <a:rPr lang="es-PE" dirty="0"/>
              <a:t>). Las especificaciones de tipo de documento mediante RELAX NG resultan algo más manejables que los XSD, y tienen una potencia similar. Cada vez hay más utilidades que soportan RELAX NG. Ha sido desarrollado por la organización OASIS y aceptado como estándar ISO/IEC.</a:t>
            </a:r>
          </a:p>
          <a:p>
            <a:pPr marL="0" indent="0">
              <a:buNone/>
            </a:pPr>
            <a:endParaRPr lang="es-PE" dirty="0"/>
          </a:p>
          <a:p>
            <a:pPr marL="0" indent="0">
              <a:buNone/>
            </a:pPr>
            <a:endParaRPr lang="es-PE" dirty="0"/>
          </a:p>
        </p:txBody>
      </p:sp>
      <p:sp>
        <p:nvSpPr>
          <p:cNvPr id="15" name="Rectangle 3"/>
          <p:cNvSpPr>
            <a:spLocks noChangeArrowheads="1"/>
          </p:cNvSpPr>
          <p:nvPr/>
        </p:nvSpPr>
        <p:spPr bwMode="auto">
          <a:xfrm>
            <a:off x="0" y="809625"/>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PE"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1571047295"/>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2000">
        <p15:prstTrans prst="crush"/>
      </p:transition>
    </mc:Choice>
    <mc:Fallback>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PE" b="1" dirty="0"/>
              <a:t>Otros metalenguajes para </a:t>
            </a:r>
            <a:r>
              <a:rPr lang="es-PE" b="1" dirty="0" smtClean="0"/>
              <a:t>DTD</a:t>
            </a:r>
            <a:endParaRPr lang="es-PE" dirty="0"/>
          </a:p>
        </p:txBody>
      </p:sp>
      <p:sp>
        <p:nvSpPr>
          <p:cNvPr id="3" name="2 Marcador de contenido"/>
          <p:cNvSpPr>
            <a:spLocks noGrp="1"/>
          </p:cNvSpPr>
          <p:nvPr>
            <p:ph idx="1"/>
          </p:nvPr>
        </p:nvSpPr>
        <p:spPr>
          <a:xfrm>
            <a:off x="685800" y="1988840"/>
            <a:ext cx="7772400" cy="4050792"/>
          </a:xfrm>
        </p:spPr>
        <p:txBody>
          <a:bodyPr>
            <a:normAutofit/>
          </a:bodyPr>
          <a:lstStyle/>
          <a:p>
            <a:r>
              <a:rPr lang="es-PE" dirty="0" err="1"/>
              <a:t>Schematron</a:t>
            </a:r>
            <a:r>
              <a:rPr lang="es-PE" dirty="0"/>
              <a:t>: También usa notación XML. No es un lenguaje de esquemas (orientado a gramática) sino un lenguaje de validación (orientado a reglas). Permite especificar condiciones que debe cumplir o no un documento XML válido. Las condiciones pueden ser </a:t>
            </a:r>
            <a:r>
              <a:rPr lang="es-PE" dirty="0" err="1"/>
              <a:t>positvas</a:t>
            </a:r>
            <a:r>
              <a:rPr lang="es-PE" dirty="0"/>
              <a:t> (</a:t>
            </a:r>
            <a:r>
              <a:rPr lang="es-PE" dirty="0" err="1"/>
              <a:t>assert</a:t>
            </a:r>
            <a:r>
              <a:rPr lang="es-PE" dirty="0"/>
              <a:t>) o negativas (</a:t>
            </a:r>
            <a:r>
              <a:rPr lang="es-PE" dirty="0" err="1"/>
              <a:t>report</a:t>
            </a:r>
            <a:r>
              <a:rPr lang="es-PE" dirty="0"/>
              <a:t>). Las expresiones de condición están basadas en el estándar XPATH. Ha sido aprobado como estándar ISO/IEC.</a:t>
            </a:r>
          </a:p>
          <a:p>
            <a:pPr marL="0" indent="0">
              <a:buNone/>
            </a:pPr>
            <a:r>
              <a:rPr lang="es-PE" dirty="0"/>
              <a:t>Los esquemas DTD, XSD y RELAX NG pueden ser utilizados por editores XML para forzar la validez del documento durante la edición. En cambio </a:t>
            </a:r>
            <a:r>
              <a:rPr lang="es-PE" dirty="0" err="1"/>
              <a:t>Schematron</a:t>
            </a:r>
            <a:r>
              <a:rPr lang="es-PE" dirty="0"/>
              <a:t> sólo se usa para validar documentos ya construidos.</a:t>
            </a:r>
          </a:p>
        </p:txBody>
      </p:sp>
      <p:sp>
        <p:nvSpPr>
          <p:cNvPr id="15" name="Rectangle 3"/>
          <p:cNvSpPr>
            <a:spLocks noChangeArrowheads="1"/>
          </p:cNvSpPr>
          <p:nvPr/>
        </p:nvSpPr>
        <p:spPr bwMode="auto">
          <a:xfrm>
            <a:off x="0" y="809625"/>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PE"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3481636454"/>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2000">
        <p15:prstTrans prst="crush"/>
      </p:transition>
    </mc:Choice>
    <mc:Fallback>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PE" b="1" dirty="0" err="1" smtClean="0"/>
              <a:t>Namespace</a:t>
            </a:r>
            <a:endParaRPr lang="es-PE" dirty="0"/>
          </a:p>
        </p:txBody>
      </p:sp>
      <p:sp>
        <p:nvSpPr>
          <p:cNvPr id="3" name="2 Marcador de contenido"/>
          <p:cNvSpPr>
            <a:spLocks noGrp="1"/>
          </p:cNvSpPr>
          <p:nvPr>
            <p:ph idx="1"/>
          </p:nvPr>
        </p:nvSpPr>
        <p:spPr>
          <a:xfrm>
            <a:off x="685800" y="1988840"/>
            <a:ext cx="7772400" cy="4050792"/>
          </a:xfrm>
        </p:spPr>
        <p:txBody>
          <a:bodyPr>
            <a:normAutofit/>
          </a:bodyPr>
          <a:lstStyle/>
          <a:p>
            <a:pPr marL="0" indent="0">
              <a:buNone/>
            </a:pPr>
            <a:r>
              <a:rPr lang="es-PE" dirty="0"/>
              <a:t>Es relativamente frecuente combinar varios vocabularios de marcado en un mismo documento. Esto puede dar lugar a conflictos de nombres, ya que cada vocabulario o lenguaje particular de marcado puede haber sido preparado de manera independiente y usar nombres de marcas que también forman parte de otro vocabulario.</a:t>
            </a:r>
          </a:p>
          <a:p>
            <a:pPr marL="0" indent="0">
              <a:buNone/>
            </a:pPr>
            <a:endParaRPr lang="es-PE" dirty="0"/>
          </a:p>
          <a:p>
            <a:pPr marL="0" indent="0">
              <a:buNone/>
            </a:pPr>
            <a:r>
              <a:rPr lang="es-PE" dirty="0"/>
              <a:t>Para permitir la mezcla de vocabularios se ha ideado el mecanismo de espacios de nombres (</a:t>
            </a:r>
            <a:r>
              <a:rPr lang="es-PE" dirty="0" err="1"/>
              <a:t>namespaces</a:t>
            </a:r>
            <a:r>
              <a:rPr lang="es-PE" dirty="0"/>
              <a:t>). Cada vocabulario se asocia a un espacio de nombres separado. Los espacios de nombres se identifican mediante un </a:t>
            </a:r>
            <a:r>
              <a:rPr lang="es-PE" dirty="0" err="1"/>
              <a:t>designador</a:t>
            </a:r>
            <a:r>
              <a:rPr lang="es-PE" dirty="0"/>
              <a:t>, que debe tener el mismo formato que un URI, aunque no tiene que existir necesariamente en la red.</a:t>
            </a:r>
          </a:p>
        </p:txBody>
      </p:sp>
      <p:sp>
        <p:nvSpPr>
          <p:cNvPr id="15" name="Rectangle 3"/>
          <p:cNvSpPr>
            <a:spLocks noChangeArrowheads="1"/>
          </p:cNvSpPr>
          <p:nvPr/>
        </p:nvSpPr>
        <p:spPr bwMode="auto">
          <a:xfrm>
            <a:off x="0" y="809625"/>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PE"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1993811705"/>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2000">
        <p15:prstTrans prst="crush"/>
      </p:transition>
    </mc:Choice>
    <mc:Fallback>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87873" y="692696"/>
            <a:ext cx="7772400" cy="1386480"/>
          </a:xfrm>
        </p:spPr>
        <p:txBody>
          <a:bodyPr/>
          <a:lstStyle/>
          <a:p>
            <a:r>
              <a:rPr lang="es-ES" dirty="0" err="1" smtClean="0"/>
              <a:t>Discusion</a:t>
            </a:r>
            <a:endParaRPr lang="es-PE" dirty="0"/>
          </a:p>
        </p:txBody>
      </p:sp>
      <p:sp>
        <p:nvSpPr>
          <p:cNvPr id="3" name="2 Rectángulo"/>
          <p:cNvSpPr/>
          <p:nvPr/>
        </p:nvSpPr>
        <p:spPr>
          <a:xfrm>
            <a:off x="407899" y="1916832"/>
            <a:ext cx="7268344" cy="1323439"/>
          </a:xfrm>
          <a:prstGeom prst="rect">
            <a:avLst/>
          </a:prstGeom>
        </p:spPr>
        <p:txBody>
          <a:bodyPr wrap="square">
            <a:spAutoFit/>
          </a:bodyPr>
          <a:lstStyle/>
          <a:p>
            <a:r>
              <a:rPr lang="es-ES" sz="2000" dirty="0"/>
              <a:t>Por un lado mi compañero eligió validar el XML con un DTD mientras que yo optaba por el XSD, luego de conversarlo e indagar más sobre tema llegamos a la decisión de usar el XSD por lo siguiente:</a:t>
            </a:r>
            <a:endParaRPr lang="es-PE" sz="2000" dirty="0"/>
          </a:p>
        </p:txBody>
      </p:sp>
    </p:spTree>
    <p:extLst>
      <p:ext uri="{BB962C8B-B14F-4D97-AF65-F5344CB8AC3E}">
        <p14:creationId xmlns:p14="http://schemas.microsoft.com/office/powerpoint/2010/main" val="115468449"/>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2000">
        <p15:prstTrans prst="fracture"/>
      </p:transition>
    </mc:Choice>
    <mc:Fallback>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a 5"/>
          <p:cNvGraphicFramePr>
            <a:graphicFrameLocks noGrp="1"/>
          </p:cNvGraphicFramePr>
          <p:nvPr>
            <p:extLst>
              <p:ext uri="{D42A27DB-BD31-4B8C-83A1-F6EECF244321}">
                <p14:modId xmlns:p14="http://schemas.microsoft.com/office/powerpoint/2010/main" val="4016435508"/>
              </p:ext>
            </p:extLst>
          </p:nvPr>
        </p:nvGraphicFramePr>
        <p:xfrm>
          <a:off x="251520" y="188640"/>
          <a:ext cx="8424937" cy="6336707"/>
        </p:xfrm>
        <a:graphic>
          <a:graphicData uri="http://schemas.openxmlformats.org/drawingml/2006/table">
            <a:tbl>
              <a:tblPr firstRow="1" firstCol="1" bandRow="1">
                <a:tableStyleId>{5C22544A-7EE6-4342-B048-85BDC9FD1C3A}</a:tableStyleId>
              </a:tblPr>
              <a:tblGrid>
                <a:gridCol w="369515"/>
                <a:gridCol w="3473439"/>
                <a:gridCol w="4581983"/>
              </a:tblGrid>
              <a:tr h="364290">
                <a:tc>
                  <a:txBody>
                    <a:bodyPr/>
                    <a:lstStyle/>
                    <a:p>
                      <a:pPr>
                        <a:spcAft>
                          <a:spcPts val="0"/>
                        </a:spcAft>
                      </a:pPr>
                      <a:r>
                        <a:rPr lang="es-PE" sz="900" dirty="0">
                          <a:effectLst/>
                        </a:rPr>
                        <a:t>No.       </a:t>
                      </a:r>
                      <a:endParaRPr lang="es-PE" sz="800" dirty="0">
                        <a:effectLst/>
                        <a:latin typeface="Times New Roman" panose="02020603050405020304" pitchFamily="18" charset="0"/>
                        <a:ea typeface="Times New Roman" panose="02020603050405020304" pitchFamily="18" charset="0"/>
                      </a:endParaRPr>
                    </a:p>
                  </a:txBody>
                  <a:tcPr marL="33236" marR="33236" marT="33236" marB="33236"/>
                </a:tc>
                <a:tc>
                  <a:txBody>
                    <a:bodyPr/>
                    <a:lstStyle/>
                    <a:p>
                      <a:pPr>
                        <a:spcAft>
                          <a:spcPts val="0"/>
                        </a:spcAft>
                      </a:pPr>
                      <a:r>
                        <a:rPr lang="es-PE" sz="900" dirty="0">
                          <a:effectLst/>
                        </a:rPr>
                        <a:t>                    DTD</a:t>
                      </a:r>
                      <a:endParaRPr lang="es-PE" sz="800" dirty="0">
                        <a:effectLst/>
                        <a:latin typeface="Times New Roman" panose="02020603050405020304" pitchFamily="18" charset="0"/>
                        <a:ea typeface="Times New Roman" panose="02020603050405020304" pitchFamily="18" charset="0"/>
                      </a:endParaRPr>
                    </a:p>
                  </a:txBody>
                  <a:tcPr marL="33236" marR="33236" marT="33236" marB="33236"/>
                </a:tc>
                <a:tc>
                  <a:txBody>
                    <a:bodyPr/>
                    <a:lstStyle/>
                    <a:p>
                      <a:pPr>
                        <a:spcAft>
                          <a:spcPts val="0"/>
                        </a:spcAft>
                      </a:pPr>
                      <a:r>
                        <a:rPr lang="es-PE" sz="900">
                          <a:effectLst/>
                        </a:rPr>
                        <a:t>                   XSD</a:t>
                      </a:r>
                      <a:endParaRPr lang="es-PE" sz="800">
                        <a:effectLst/>
                        <a:latin typeface="Times New Roman" panose="02020603050405020304" pitchFamily="18" charset="0"/>
                        <a:ea typeface="Times New Roman" panose="02020603050405020304" pitchFamily="18" charset="0"/>
                      </a:endParaRPr>
                    </a:p>
                  </a:txBody>
                  <a:tcPr marL="33236" marR="33236" marT="33236" marB="33236"/>
                </a:tc>
              </a:tr>
              <a:tr h="891391">
                <a:tc>
                  <a:txBody>
                    <a:bodyPr/>
                    <a:lstStyle/>
                    <a:p>
                      <a:pPr marL="190500" algn="just">
                        <a:lnSpc>
                          <a:spcPts val="1725"/>
                        </a:lnSpc>
                        <a:spcAft>
                          <a:spcPts val="0"/>
                        </a:spcAft>
                      </a:pPr>
                      <a:r>
                        <a:rPr lang="es-PE" sz="700" dirty="0">
                          <a:effectLst/>
                        </a:rPr>
                        <a:t>1)</a:t>
                      </a:r>
                      <a:endParaRPr lang="es-PE" sz="800" dirty="0">
                        <a:effectLst/>
                        <a:latin typeface="Times New Roman" panose="02020603050405020304" pitchFamily="18" charset="0"/>
                        <a:ea typeface="Times New Roman" panose="02020603050405020304" pitchFamily="18" charset="0"/>
                      </a:endParaRPr>
                    </a:p>
                  </a:txBody>
                  <a:tcPr marL="33236" marR="33236" marT="33236" marB="33236"/>
                </a:tc>
                <a:tc>
                  <a:txBody>
                    <a:bodyPr/>
                    <a:lstStyle/>
                    <a:p>
                      <a:pPr marL="190500" algn="just">
                        <a:lnSpc>
                          <a:spcPts val="1725"/>
                        </a:lnSpc>
                        <a:spcAft>
                          <a:spcPts val="0"/>
                        </a:spcAft>
                      </a:pPr>
                      <a:r>
                        <a:rPr lang="es-PE" sz="1800" dirty="0">
                          <a:effectLst/>
                        </a:rPr>
                        <a:t>DTD significa Definición de Tipo de Documento.</a:t>
                      </a:r>
                      <a:endParaRPr lang="es-PE" sz="2000" dirty="0">
                        <a:effectLst/>
                        <a:latin typeface="Times New Roman" panose="02020603050405020304" pitchFamily="18" charset="0"/>
                        <a:ea typeface="Times New Roman" panose="02020603050405020304" pitchFamily="18" charset="0"/>
                      </a:endParaRPr>
                    </a:p>
                  </a:txBody>
                  <a:tcPr marL="33236" marR="33236" marT="33236" marB="33236"/>
                </a:tc>
                <a:tc>
                  <a:txBody>
                    <a:bodyPr/>
                    <a:lstStyle/>
                    <a:p>
                      <a:pPr marL="190500" algn="just">
                        <a:lnSpc>
                          <a:spcPts val="1725"/>
                        </a:lnSpc>
                        <a:spcAft>
                          <a:spcPts val="0"/>
                        </a:spcAft>
                      </a:pPr>
                      <a:r>
                        <a:rPr lang="es-PE" sz="1800">
                          <a:effectLst/>
                        </a:rPr>
                        <a:t>XSD significa Definición de Esquema XML.</a:t>
                      </a:r>
                      <a:endParaRPr lang="es-PE" sz="2000">
                        <a:effectLst/>
                        <a:latin typeface="Times New Roman" panose="02020603050405020304" pitchFamily="18" charset="0"/>
                        <a:ea typeface="Times New Roman" panose="02020603050405020304" pitchFamily="18" charset="0"/>
                      </a:endParaRPr>
                    </a:p>
                  </a:txBody>
                  <a:tcPr marL="33236" marR="33236" marT="33236" marB="33236"/>
                </a:tc>
              </a:tr>
              <a:tr h="505154">
                <a:tc>
                  <a:txBody>
                    <a:bodyPr/>
                    <a:lstStyle/>
                    <a:p>
                      <a:pPr marL="190500" algn="just">
                        <a:lnSpc>
                          <a:spcPts val="1725"/>
                        </a:lnSpc>
                        <a:spcAft>
                          <a:spcPts val="0"/>
                        </a:spcAft>
                      </a:pPr>
                      <a:r>
                        <a:rPr lang="es-PE" sz="700">
                          <a:effectLst/>
                        </a:rPr>
                        <a:t>2)</a:t>
                      </a:r>
                      <a:endParaRPr lang="es-PE" sz="800">
                        <a:effectLst/>
                        <a:latin typeface="Times New Roman" panose="02020603050405020304" pitchFamily="18" charset="0"/>
                        <a:ea typeface="Times New Roman" panose="02020603050405020304" pitchFamily="18" charset="0"/>
                      </a:endParaRPr>
                    </a:p>
                  </a:txBody>
                  <a:tcPr marL="33236" marR="33236" marT="33236" marB="33236"/>
                </a:tc>
                <a:tc>
                  <a:txBody>
                    <a:bodyPr/>
                    <a:lstStyle/>
                    <a:p>
                      <a:pPr marL="190500" algn="just">
                        <a:lnSpc>
                          <a:spcPts val="1725"/>
                        </a:lnSpc>
                        <a:spcAft>
                          <a:spcPts val="0"/>
                        </a:spcAft>
                      </a:pPr>
                      <a:r>
                        <a:rPr lang="es-PE" sz="1800" dirty="0">
                          <a:effectLst/>
                        </a:rPr>
                        <a:t>Los DTD se derivan de la sintaxis SGML </a:t>
                      </a:r>
                      <a:endParaRPr lang="es-PE" sz="2000" dirty="0">
                        <a:effectLst/>
                        <a:latin typeface="Times New Roman" panose="02020603050405020304" pitchFamily="18" charset="0"/>
                        <a:ea typeface="Times New Roman" panose="02020603050405020304" pitchFamily="18" charset="0"/>
                      </a:endParaRPr>
                    </a:p>
                  </a:txBody>
                  <a:tcPr marL="33236" marR="33236" marT="33236" marB="33236"/>
                </a:tc>
                <a:tc>
                  <a:txBody>
                    <a:bodyPr/>
                    <a:lstStyle/>
                    <a:p>
                      <a:pPr marL="190500" algn="just">
                        <a:lnSpc>
                          <a:spcPts val="1725"/>
                        </a:lnSpc>
                        <a:spcAft>
                          <a:spcPts val="0"/>
                        </a:spcAft>
                      </a:pPr>
                      <a:r>
                        <a:rPr lang="es-PE" sz="1800" dirty="0">
                          <a:effectLst/>
                        </a:rPr>
                        <a:t>Las XSD están escritas en XML.</a:t>
                      </a:r>
                      <a:endParaRPr lang="es-PE" sz="2000" dirty="0">
                        <a:effectLst/>
                        <a:latin typeface="Times New Roman" panose="02020603050405020304" pitchFamily="18" charset="0"/>
                        <a:ea typeface="Times New Roman" panose="02020603050405020304" pitchFamily="18" charset="0"/>
                      </a:endParaRPr>
                    </a:p>
                  </a:txBody>
                  <a:tcPr marL="33236" marR="33236" marT="33236" marB="33236"/>
                </a:tc>
              </a:tr>
              <a:tr h="891391">
                <a:tc>
                  <a:txBody>
                    <a:bodyPr/>
                    <a:lstStyle/>
                    <a:p>
                      <a:pPr marL="190500" algn="just">
                        <a:lnSpc>
                          <a:spcPts val="1725"/>
                        </a:lnSpc>
                        <a:spcAft>
                          <a:spcPts val="0"/>
                        </a:spcAft>
                      </a:pPr>
                      <a:r>
                        <a:rPr lang="en-US" sz="700" dirty="0">
                          <a:effectLst/>
                        </a:rPr>
                        <a:t>3)</a:t>
                      </a:r>
                      <a:endParaRPr lang="es-PE" sz="800" dirty="0">
                        <a:effectLst/>
                        <a:latin typeface="Times New Roman" panose="02020603050405020304" pitchFamily="18" charset="0"/>
                        <a:ea typeface="Times New Roman" panose="02020603050405020304" pitchFamily="18" charset="0"/>
                      </a:endParaRPr>
                    </a:p>
                  </a:txBody>
                  <a:tcPr marL="33236" marR="33236" marT="33236" marB="33236"/>
                </a:tc>
                <a:tc>
                  <a:txBody>
                    <a:bodyPr/>
                    <a:lstStyle/>
                    <a:p>
                      <a:pPr marL="190500" algn="just">
                        <a:lnSpc>
                          <a:spcPts val="1725"/>
                        </a:lnSpc>
                        <a:spcAft>
                          <a:spcPts val="0"/>
                        </a:spcAft>
                      </a:pPr>
                      <a:r>
                        <a:rPr lang="es-PE" sz="1800">
                          <a:effectLst/>
                        </a:rPr>
                        <a:t>DTD no admite tipos de datos.</a:t>
                      </a:r>
                      <a:endParaRPr lang="es-PE" sz="2000">
                        <a:effectLst/>
                        <a:latin typeface="Times New Roman" panose="02020603050405020304" pitchFamily="18" charset="0"/>
                        <a:ea typeface="Times New Roman" panose="02020603050405020304" pitchFamily="18" charset="0"/>
                      </a:endParaRPr>
                    </a:p>
                  </a:txBody>
                  <a:tcPr marL="33236" marR="33236" marT="33236" marB="33236"/>
                </a:tc>
                <a:tc>
                  <a:txBody>
                    <a:bodyPr/>
                    <a:lstStyle/>
                    <a:p>
                      <a:pPr marL="190500" algn="just">
                        <a:lnSpc>
                          <a:spcPts val="1725"/>
                        </a:lnSpc>
                        <a:spcAft>
                          <a:spcPts val="0"/>
                        </a:spcAft>
                      </a:pPr>
                      <a:r>
                        <a:rPr lang="es-PE" sz="1800" dirty="0">
                          <a:effectLst/>
                        </a:rPr>
                        <a:t>XSD admite tipos de datos para elementos y atributos.</a:t>
                      </a:r>
                      <a:endParaRPr lang="es-PE" sz="2000" dirty="0">
                        <a:effectLst/>
                        <a:latin typeface="Times New Roman" panose="02020603050405020304" pitchFamily="18" charset="0"/>
                        <a:ea typeface="Times New Roman" panose="02020603050405020304" pitchFamily="18" charset="0"/>
                      </a:endParaRPr>
                    </a:p>
                  </a:txBody>
                  <a:tcPr marL="33236" marR="33236" marT="33236" marB="33236"/>
                </a:tc>
              </a:tr>
              <a:tr h="505154">
                <a:tc>
                  <a:txBody>
                    <a:bodyPr/>
                    <a:lstStyle/>
                    <a:p>
                      <a:pPr marL="190500" algn="just">
                        <a:lnSpc>
                          <a:spcPts val="1725"/>
                        </a:lnSpc>
                        <a:spcAft>
                          <a:spcPts val="0"/>
                        </a:spcAft>
                      </a:pPr>
                      <a:r>
                        <a:rPr lang="en-US" sz="700">
                          <a:effectLst/>
                        </a:rPr>
                        <a:t>4}</a:t>
                      </a:r>
                      <a:endParaRPr lang="es-PE" sz="800">
                        <a:effectLst/>
                        <a:latin typeface="Times New Roman" panose="02020603050405020304" pitchFamily="18" charset="0"/>
                        <a:ea typeface="Times New Roman" panose="02020603050405020304" pitchFamily="18" charset="0"/>
                      </a:endParaRPr>
                    </a:p>
                  </a:txBody>
                  <a:tcPr marL="33236" marR="33236" marT="33236" marB="33236"/>
                </a:tc>
                <a:tc>
                  <a:txBody>
                    <a:bodyPr/>
                    <a:lstStyle/>
                    <a:p>
                      <a:pPr marL="190500" algn="just">
                        <a:lnSpc>
                          <a:spcPts val="1725"/>
                        </a:lnSpc>
                        <a:spcAft>
                          <a:spcPts val="0"/>
                        </a:spcAft>
                      </a:pPr>
                      <a:r>
                        <a:rPr lang="es-PE" sz="1800">
                          <a:effectLst/>
                        </a:rPr>
                        <a:t>DTD no admite espacio de nombres.</a:t>
                      </a:r>
                      <a:endParaRPr lang="es-PE" sz="2000">
                        <a:effectLst/>
                        <a:latin typeface="Times New Roman" panose="02020603050405020304" pitchFamily="18" charset="0"/>
                        <a:ea typeface="Times New Roman" panose="02020603050405020304" pitchFamily="18" charset="0"/>
                      </a:endParaRPr>
                    </a:p>
                  </a:txBody>
                  <a:tcPr marL="33236" marR="33236" marT="33236" marB="33236"/>
                </a:tc>
                <a:tc>
                  <a:txBody>
                    <a:bodyPr/>
                    <a:lstStyle/>
                    <a:p>
                      <a:pPr marL="190500" algn="just">
                        <a:lnSpc>
                          <a:spcPts val="1725"/>
                        </a:lnSpc>
                        <a:spcAft>
                          <a:spcPts val="0"/>
                        </a:spcAft>
                      </a:pPr>
                      <a:r>
                        <a:rPr lang="es-PE" sz="1800" dirty="0">
                          <a:effectLst/>
                        </a:rPr>
                        <a:t>XSD admite el espacio de nombres.</a:t>
                      </a:r>
                      <a:endParaRPr lang="es-PE" sz="2000" dirty="0">
                        <a:effectLst/>
                        <a:latin typeface="Times New Roman" panose="02020603050405020304" pitchFamily="18" charset="0"/>
                        <a:ea typeface="Times New Roman" panose="02020603050405020304" pitchFamily="18" charset="0"/>
                      </a:endParaRPr>
                    </a:p>
                  </a:txBody>
                  <a:tcPr marL="33236" marR="33236" marT="33236" marB="33236"/>
                </a:tc>
              </a:tr>
              <a:tr h="891391">
                <a:tc>
                  <a:txBody>
                    <a:bodyPr/>
                    <a:lstStyle/>
                    <a:p>
                      <a:pPr marL="190500" algn="just">
                        <a:lnSpc>
                          <a:spcPts val="1725"/>
                        </a:lnSpc>
                        <a:spcAft>
                          <a:spcPts val="0"/>
                        </a:spcAft>
                      </a:pPr>
                      <a:r>
                        <a:rPr lang="en-US" sz="700">
                          <a:effectLst/>
                        </a:rPr>
                        <a:t>5)</a:t>
                      </a:r>
                      <a:endParaRPr lang="es-PE" sz="800">
                        <a:effectLst/>
                        <a:latin typeface="Times New Roman" panose="02020603050405020304" pitchFamily="18" charset="0"/>
                        <a:ea typeface="Times New Roman" panose="02020603050405020304" pitchFamily="18" charset="0"/>
                      </a:endParaRPr>
                    </a:p>
                  </a:txBody>
                  <a:tcPr marL="33236" marR="33236" marT="33236" marB="33236"/>
                </a:tc>
                <a:tc>
                  <a:txBody>
                    <a:bodyPr/>
                    <a:lstStyle/>
                    <a:p>
                      <a:pPr marL="190500" algn="just">
                        <a:lnSpc>
                          <a:spcPts val="1725"/>
                        </a:lnSpc>
                        <a:spcAft>
                          <a:spcPts val="0"/>
                        </a:spcAft>
                      </a:pPr>
                      <a:r>
                        <a:rPr lang="es-PE" sz="1800">
                          <a:effectLst/>
                        </a:rPr>
                        <a:t>DTD no define el orden para los elementos secundarios.</a:t>
                      </a:r>
                      <a:endParaRPr lang="es-PE" sz="2000">
                        <a:effectLst/>
                        <a:latin typeface="Times New Roman" panose="02020603050405020304" pitchFamily="18" charset="0"/>
                        <a:ea typeface="Times New Roman" panose="02020603050405020304" pitchFamily="18" charset="0"/>
                      </a:endParaRPr>
                    </a:p>
                  </a:txBody>
                  <a:tcPr marL="33236" marR="33236" marT="33236" marB="33236"/>
                </a:tc>
                <a:tc>
                  <a:txBody>
                    <a:bodyPr/>
                    <a:lstStyle/>
                    <a:p>
                      <a:pPr marL="190500" algn="just">
                        <a:lnSpc>
                          <a:spcPts val="1725"/>
                        </a:lnSpc>
                        <a:spcAft>
                          <a:spcPts val="0"/>
                        </a:spcAft>
                      </a:pPr>
                      <a:r>
                        <a:rPr lang="es-PE" sz="1800" dirty="0">
                          <a:effectLst/>
                        </a:rPr>
                        <a:t>XSD define el orden para los elementos secundarios.</a:t>
                      </a:r>
                      <a:endParaRPr lang="es-PE" sz="2000" dirty="0">
                        <a:effectLst/>
                        <a:latin typeface="Times New Roman" panose="02020603050405020304" pitchFamily="18" charset="0"/>
                        <a:ea typeface="Times New Roman" panose="02020603050405020304" pitchFamily="18" charset="0"/>
                      </a:endParaRPr>
                    </a:p>
                  </a:txBody>
                  <a:tcPr marL="33236" marR="33236" marT="33236" marB="33236"/>
                </a:tc>
              </a:tr>
              <a:tr h="505154">
                <a:tc>
                  <a:txBody>
                    <a:bodyPr/>
                    <a:lstStyle/>
                    <a:p>
                      <a:pPr marL="190500" algn="just">
                        <a:lnSpc>
                          <a:spcPts val="1725"/>
                        </a:lnSpc>
                        <a:spcAft>
                          <a:spcPts val="0"/>
                        </a:spcAft>
                      </a:pPr>
                      <a:r>
                        <a:rPr lang="en-US" sz="700">
                          <a:effectLst/>
                        </a:rPr>
                        <a:t>6)</a:t>
                      </a:r>
                      <a:endParaRPr lang="es-PE" sz="800">
                        <a:effectLst/>
                        <a:latin typeface="Times New Roman" panose="02020603050405020304" pitchFamily="18" charset="0"/>
                        <a:ea typeface="Times New Roman" panose="02020603050405020304" pitchFamily="18" charset="0"/>
                      </a:endParaRPr>
                    </a:p>
                  </a:txBody>
                  <a:tcPr marL="33236" marR="33236" marT="33236" marB="33236"/>
                </a:tc>
                <a:tc>
                  <a:txBody>
                    <a:bodyPr/>
                    <a:lstStyle/>
                    <a:p>
                      <a:pPr marL="190500" algn="just">
                        <a:lnSpc>
                          <a:spcPts val="1725"/>
                        </a:lnSpc>
                        <a:spcAft>
                          <a:spcPts val="0"/>
                        </a:spcAft>
                      </a:pPr>
                      <a:r>
                        <a:rPr lang="en-US" sz="1800">
                          <a:effectLst/>
                        </a:rPr>
                        <a:t>DTD no es extensible.</a:t>
                      </a:r>
                      <a:endParaRPr lang="es-PE" sz="2000">
                        <a:effectLst/>
                        <a:latin typeface="Times New Roman" panose="02020603050405020304" pitchFamily="18" charset="0"/>
                        <a:ea typeface="Times New Roman" panose="02020603050405020304" pitchFamily="18" charset="0"/>
                      </a:endParaRPr>
                    </a:p>
                  </a:txBody>
                  <a:tcPr marL="33236" marR="33236" marT="33236" marB="33236"/>
                </a:tc>
                <a:tc>
                  <a:txBody>
                    <a:bodyPr/>
                    <a:lstStyle/>
                    <a:p>
                      <a:pPr marL="190500" algn="just">
                        <a:lnSpc>
                          <a:spcPts val="1725"/>
                        </a:lnSpc>
                        <a:spcAft>
                          <a:spcPts val="0"/>
                        </a:spcAft>
                      </a:pPr>
                      <a:r>
                        <a:rPr lang="en-US" sz="1800" dirty="0">
                          <a:effectLst/>
                        </a:rPr>
                        <a:t>XSD </a:t>
                      </a:r>
                      <a:r>
                        <a:rPr lang="en-US" sz="1800" dirty="0" err="1">
                          <a:effectLst/>
                        </a:rPr>
                        <a:t>es</a:t>
                      </a:r>
                      <a:r>
                        <a:rPr lang="en-US" sz="1800" dirty="0">
                          <a:effectLst/>
                        </a:rPr>
                        <a:t> extensible.</a:t>
                      </a:r>
                      <a:endParaRPr lang="es-PE" sz="2000" dirty="0">
                        <a:effectLst/>
                        <a:latin typeface="Times New Roman" panose="02020603050405020304" pitchFamily="18" charset="0"/>
                        <a:ea typeface="Times New Roman" panose="02020603050405020304" pitchFamily="18" charset="0"/>
                      </a:endParaRPr>
                    </a:p>
                  </a:txBody>
                  <a:tcPr marL="33236" marR="33236" marT="33236" marB="33236"/>
                </a:tc>
              </a:tr>
              <a:tr h="891391">
                <a:tc>
                  <a:txBody>
                    <a:bodyPr/>
                    <a:lstStyle/>
                    <a:p>
                      <a:pPr marL="190500" algn="just">
                        <a:lnSpc>
                          <a:spcPts val="1725"/>
                        </a:lnSpc>
                        <a:spcAft>
                          <a:spcPts val="0"/>
                        </a:spcAft>
                      </a:pPr>
                      <a:r>
                        <a:rPr lang="en-US" sz="700">
                          <a:effectLst/>
                        </a:rPr>
                        <a:t>7)</a:t>
                      </a:r>
                      <a:endParaRPr lang="es-PE" sz="800">
                        <a:effectLst/>
                        <a:latin typeface="Times New Roman" panose="02020603050405020304" pitchFamily="18" charset="0"/>
                        <a:ea typeface="Times New Roman" panose="02020603050405020304" pitchFamily="18" charset="0"/>
                      </a:endParaRPr>
                    </a:p>
                  </a:txBody>
                  <a:tcPr marL="33236" marR="33236" marT="33236" marB="33236"/>
                </a:tc>
                <a:tc>
                  <a:txBody>
                    <a:bodyPr/>
                    <a:lstStyle/>
                    <a:p>
                      <a:pPr marL="190500" algn="just">
                        <a:lnSpc>
                          <a:spcPts val="1725"/>
                        </a:lnSpc>
                        <a:spcAft>
                          <a:spcPts val="0"/>
                        </a:spcAft>
                      </a:pPr>
                      <a:r>
                        <a:rPr lang="es-PE" sz="1800">
                          <a:effectLst/>
                        </a:rPr>
                        <a:t>DTD no es fácil de aprender.</a:t>
                      </a:r>
                      <a:endParaRPr lang="es-PE" sz="2000">
                        <a:effectLst/>
                        <a:latin typeface="Times New Roman" panose="02020603050405020304" pitchFamily="18" charset="0"/>
                        <a:ea typeface="Times New Roman" panose="02020603050405020304" pitchFamily="18" charset="0"/>
                      </a:endParaRPr>
                    </a:p>
                  </a:txBody>
                  <a:tcPr marL="33236" marR="33236" marT="33236" marB="33236"/>
                </a:tc>
                <a:tc>
                  <a:txBody>
                    <a:bodyPr/>
                    <a:lstStyle/>
                    <a:p>
                      <a:pPr marL="190500" algn="just">
                        <a:lnSpc>
                          <a:spcPts val="1725"/>
                        </a:lnSpc>
                        <a:spcAft>
                          <a:spcPts val="0"/>
                        </a:spcAft>
                      </a:pPr>
                      <a:r>
                        <a:rPr lang="es-PE" sz="1800" dirty="0">
                          <a:effectLst/>
                        </a:rPr>
                        <a:t>XSD es fácil de aprender porque no necesita aprender un nuevo idioma.</a:t>
                      </a:r>
                      <a:endParaRPr lang="es-PE" sz="2000" dirty="0">
                        <a:effectLst/>
                        <a:latin typeface="Times New Roman" panose="02020603050405020304" pitchFamily="18" charset="0"/>
                        <a:ea typeface="Times New Roman" panose="02020603050405020304" pitchFamily="18" charset="0"/>
                      </a:endParaRPr>
                    </a:p>
                  </a:txBody>
                  <a:tcPr marL="33236" marR="33236" marT="33236" marB="33236"/>
                </a:tc>
              </a:tr>
              <a:tr h="891391">
                <a:tc>
                  <a:txBody>
                    <a:bodyPr/>
                    <a:lstStyle/>
                    <a:p>
                      <a:pPr marL="190500" algn="just">
                        <a:lnSpc>
                          <a:spcPts val="1725"/>
                        </a:lnSpc>
                        <a:spcAft>
                          <a:spcPts val="0"/>
                        </a:spcAft>
                      </a:pPr>
                      <a:r>
                        <a:rPr lang="en-US" sz="700">
                          <a:effectLst/>
                        </a:rPr>
                        <a:t>8)</a:t>
                      </a:r>
                      <a:endParaRPr lang="es-PE" sz="800">
                        <a:effectLst/>
                        <a:latin typeface="Times New Roman" panose="02020603050405020304" pitchFamily="18" charset="0"/>
                        <a:ea typeface="Times New Roman" panose="02020603050405020304" pitchFamily="18" charset="0"/>
                      </a:endParaRPr>
                    </a:p>
                  </a:txBody>
                  <a:tcPr marL="33236" marR="33236" marT="33236" marB="33236"/>
                </a:tc>
                <a:tc>
                  <a:txBody>
                    <a:bodyPr/>
                    <a:lstStyle/>
                    <a:p>
                      <a:pPr marL="190500" algn="just">
                        <a:lnSpc>
                          <a:spcPts val="1725"/>
                        </a:lnSpc>
                        <a:spcAft>
                          <a:spcPts val="0"/>
                        </a:spcAft>
                      </a:pPr>
                      <a:r>
                        <a:rPr lang="es-PE" sz="1800">
                          <a:effectLst/>
                        </a:rPr>
                        <a:t>DTD proporciona menos control sobre la estructura XML.</a:t>
                      </a:r>
                      <a:endParaRPr lang="es-PE" sz="2000">
                        <a:effectLst/>
                        <a:latin typeface="Times New Roman" panose="02020603050405020304" pitchFamily="18" charset="0"/>
                        <a:ea typeface="Times New Roman" panose="02020603050405020304" pitchFamily="18" charset="0"/>
                      </a:endParaRPr>
                    </a:p>
                  </a:txBody>
                  <a:tcPr marL="33236" marR="33236" marT="33236" marB="33236"/>
                </a:tc>
                <a:tc>
                  <a:txBody>
                    <a:bodyPr/>
                    <a:lstStyle/>
                    <a:p>
                      <a:pPr marL="190500" algn="just">
                        <a:lnSpc>
                          <a:spcPts val="1725"/>
                        </a:lnSpc>
                        <a:spcAft>
                          <a:spcPts val="0"/>
                        </a:spcAft>
                      </a:pPr>
                      <a:r>
                        <a:rPr lang="es-PE" sz="1800" dirty="0">
                          <a:effectLst/>
                        </a:rPr>
                        <a:t>XSD proporciona más control sobre la estructura XML.</a:t>
                      </a:r>
                      <a:endParaRPr lang="es-PE" sz="2000" dirty="0">
                        <a:effectLst/>
                        <a:latin typeface="Times New Roman" panose="02020603050405020304" pitchFamily="18" charset="0"/>
                        <a:ea typeface="Times New Roman" panose="02020603050405020304" pitchFamily="18" charset="0"/>
                      </a:endParaRPr>
                    </a:p>
                  </a:txBody>
                  <a:tcPr marL="33236" marR="33236" marT="33236" marB="33236"/>
                </a:tc>
              </a:tr>
            </a:tbl>
          </a:graphicData>
        </a:graphic>
      </p:graphicFrame>
    </p:spTree>
    <p:extLst>
      <p:ext uri="{BB962C8B-B14F-4D97-AF65-F5344CB8AC3E}">
        <p14:creationId xmlns:p14="http://schemas.microsoft.com/office/powerpoint/2010/main" val="492507859"/>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2000">
        <p15:prstTrans prst="fracture"/>
      </p:transition>
    </mc:Choice>
    <mc:Fallback>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87873" y="692696"/>
            <a:ext cx="7772400" cy="1386480"/>
          </a:xfrm>
        </p:spPr>
        <p:txBody>
          <a:bodyPr/>
          <a:lstStyle/>
          <a:p>
            <a:r>
              <a:rPr lang="es-ES" dirty="0" err="1" smtClean="0"/>
              <a:t>conclusion</a:t>
            </a:r>
            <a:endParaRPr lang="es-PE" dirty="0"/>
          </a:p>
        </p:txBody>
      </p:sp>
      <p:sp>
        <p:nvSpPr>
          <p:cNvPr id="3" name="2 Rectángulo"/>
          <p:cNvSpPr/>
          <p:nvPr/>
        </p:nvSpPr>
        <p:spPr>
          <a:xfrm>
            <a:off x="407899" y="1916832"/>
            <a:ext cx="7752374" cy="3785652"/>
          </a:xfrm>
          <a:prstGeom prst="rect">
            <a:avLst/>
          </a:prstGeom>
        </p:spPr>
        <p:txBody>
          <a:bodyPr wrap="square">
            <a:spAutoFit/>
          </a:bodyPr>
          <a:lstStyle/>
          <a:p>
            <a:r>
              <a:rPr lang="es-ES" sz="2000" dirty="0"/>
              <a:t>XML se usa para representar y estructurar </a:t>
            </a:r>
            <a:r>
              <a:rPr lang="es-ES" sz="2000" dirty="0" smtClean="0"/>
              <a:t>datos. </a:t>
            </a:r>
            <a:r>
              <a:rPr lang="es-ES" sz="2000" dirty="0"/>
              <a:t>Pero esta no es la única utilidad que tiene, también sirve para desacoplar las capas de una aplicación. Al usar XML puedes comunicar aplicaciones de distintas plataformas sin importar el origen de los datos. Por ejemplo, puedo tener una aplicación bajo Linux y Base de datos Oracle, y otra aplicación bajo ambiente Windows y base de datos en SQL Server. Y sin embargo, puedo comunicar ambas aplicaciones si la información que estas intercambian está en formato XML, simplemente porque son archivos de texto con una estructura y no datos. </a:t>
            </a:r>
            <a:endParaRPr lang="es-PE" sz="2000" dirty="0"/>
          </a:p>
          <a:p>
            <a:endParaRPr lang="es-PE" sz="2000" dirty="0"/>
          </a:p>
        </p:txBody>
      </p:sp>
    </p:spTree>
    <p:extLst>
      <p:ext uri="{BB962C8B-B14F-4D97-AF65-F5344CB8AC3E}">
        <p14:creationId xmlns:p14="http://schemas.microsoft.com/office/powerpoint/2010/main" val="1253671437"/>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2000">
        <p15:prstTrans prst="fracture"/>
      </p:transition>
    </mc:Choice>
    <mc:Fallback>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 b="1" dirty="0" smtClean="0"/>
              <a:t>Marcado </a:t>
            </a:r>
            <a:r>
              <a:rPr lang="es-ES" b="1" dirty="0" err="1" smtClean="0"/>
              <a:t>xml</a:t>
            </a:r>
            <a:r>
              <a:rPr lang="es-PE" b="1" dirty="0"/>
              <a:t/>
            </a:r>
            <a:br>
              <a:rPr lang="es-PE" b="1" dirty="0"/>
            </a:br>
            <a:endParaRPr lang="es-PE" dirty="0"/>
          </a:p>
        </p:txBody>
      </p:sp>
      <p:sp>
        <p:nvSpPr>
          <p:cNvPr id="3" name="2 Marcador de contenido"/>
          <p:cNvSpPr>
            <a:spLocks noGrp="1"/>
          </p:cNvSpPr>
          <p:nvPr>
            <p:ph idx="1"/>
          </p:nvPr>
        </p:nvSpPr>
        <p:spPr>
          <a:xfrm>
            <a:off x="685800" y="1776231"/>
            <a:ext cx="7772400" cy="4050792"/>
          </a:xfrm>
        </p:spPr>
        <p:txBody>
          <a:bodyPr>
            <a:normAutofit/>
          </a:bodyPr>
          <a:lstStyle/>
          <a:p>
            <a:pPr marL="0" indent="0">
              <a:buNone/>
            </a:pPr>
            <a:r>
              <a:rPr lang="es-PE" dirty="0"/>
              <a:t>El metalenguaje de marcado XML: Extensible </a:t>
            </a:r>
            <a:r>
              <a:rPr lang="es-PE" dirty="0" err="1"/>
              <a:t>Markup</a:t>
            </a:r>
            <a:r>
              <a:rPr lang="es-PE" dirty="0"/>
              <a:t> </a:t>
            </a:r>
            <a:r>
              <a:rPr lang="es-PE" dirty="0" err="1"/>
              <a:t>Language</a:t>
            </a:r>
            <a:r>
              <a:rPr lang="es-PE" dirty="0"/>
              <a:t>, surge de un proceso de revisión de SGML realizado por el consorcio W3C. XML utiliza prácticamente la misma notación genérica de marcado, pero evita las irregularidades detectadas en SGML. Los elementos deben tener siempre marca de terminación &lt;x&gt;...&lt;/x&gt; y estar bien anidados. Los elementos sin contenido se pueden representar de manera abreviada &lt;z/&gt;.</a:t>
            </a:r>
          </a:p>
        </p:txBody>
      </p:sp>
    </p:spTree>
    <p:extLst>
      <p:ext uri="{BB962C8B-B14F-4D97-AF65-F5344CB8AC3E}">
        <p14:creationId xmlns:p14="http://schemas.microsoft.com/office/powerpoint/2010/main" val="1730218765"/>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2000">
        <p15:prstTrans prst="crush"/>
      </p:transition>
    </mc:Choice>
    <mc:Fallback>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 b="1" dirty="0" smtClean="0"/>
              <a:t>Documento </a:t>
            </a:r>
            <a:r>
              <a:rPr lang="es-ES" b="1" dirty="0" err="1" smtClean="0"/>
              <a:t>xml</a:t>
            </a:r>
            <a:r>
              <a:rPr lang="es-ES" b="1" dirty="0" smtClean="0"/>
              <a:t> bien formado</a:t>
            </a:r>
            <a:endParaRPr lang="es-PE" dirty="0"/>
          </a:p>
        </p:txBody>
      </p:sp>
      <p:sp>
        <p:nvSpPr>
          <p:cNvPr id="3" name="2 Marcador de contenido"/>
          <p:cNvSpPr>
            <a:spLocks noGrp="1"/>
          </p:cNvSpPr>
          <p:nvPr>
            <p:ph idx="1"/>
          </p:nvPr>
        </p:nvSpPr>
        <p:spPr>
          <a:xfrm>
            <a:off x="685800" y="1988840"/>
            <a:ext cx="7772400" cy="4050792"/>
          </a:xfrm>
        </p:spPr>
        <p:txBody>
          <a:bodyPr>
            <a:normAutofit fontScale="70000" lnSpcReduction="20000"/>
          </a:bodyPr>
          <a:lstStyle/>
          <a:p>
            <a:pPr marL="0" indent="0">
              <a:buNone/>
            </a:pPr>
            <a:r>
              <a:rPr lang="es-PE" dirty="0"/>
              <a:t>Se dice que un documento XML está bien formado cuando cumple las </a:t>
            </a:r>
            <a:r>
              <a:rPr lang="es-PE" dirty="0" smtClean="0"/>
              <a:t>siguientes reglas </a:t>
            </a:r>
          </a:p>
          <a:p>
            <a:r>
              <a:rPr lang="es-PE" dirty="0" smtClean="0"/>
              <a:t>Los nombres de los elementos y sus atributos deben estar escritos correctamente.</a:t>
            </a:r>
          </a:p>
          <a:p>
            <a:pPr lvl="0"/>
            <a:r>
              <a:rPr lang="es-PE" dirty="0" smtClean="0"/>
              <a:t>Los </a:t>
            </a:r>
            <a:r>
              <a:rPr lang="es-PE" dirty="0"/>
              <a:t>valores de los atributos deben estar escritos entre comillas dobles o simples.</a:t>
            </a:r>
          </a:p>
          <a:p>
            <a:pPr lvl="0"/>
            <a:r>
              <a:rPr lang="es-PE" dirty="0"/>
              <a:t>Los atributos de un elemento deben separarse con espacios en blanco.</a:t>
            </a:r>
          </a:p>
          <a:p>
            <a:pPr lvl="0"/>
            <a:r>
              <a:rPr lang="es-PE" dirty="0"/>
              <a:t>Se tienen que utilizar referencias a entidades donde sea necesario.</a:t>
            </a:r>
          </a:p>
          <a:p>
            <a:pPr lvl="0"/>
            <a:r>
              <a:rPr lang="es-PE" dirty="0"/>
              <a:t>Tiene que existir un único elemento raíz.</a:t>
            </a:r>
          </a:p>
          <a:p>
            <a:pPr lvl="0"/>
            <a:r>
              <a:rPr lang="es-PE" dirty="0"/>
              <a:t>Todo elemento debe tener un elemento padre, excepto el elemento raíz.</a:t>
            </a:r>
          </a:p>
          <a:p>
            <a:pPr lvl="0"/>
            <a:r>
              <a:rPr lang="es-PE" dirty="0"/>
              <a:t>Todos los elementos deben tener una etiqueta de apertura y otra de cierre.</a:t>
            </a:r>
          </a:p>
          <a:p>
            <a:pPr lvl="0"/>
            <a:r>
              <a:rPr lang="es-PE" dirty="0"/>
              <a:t>Las etiquetas deben estar correctamente anidadas.</a:t>
            </a:r>
          </a:p>
          <a:p>
            <a:pPr lvl="0"/>
            <a:r>
              <a:rPr lang="es-PE" dirty="0"/>
              <a:t>Las instrucciones de proceso deben estar escritas de forma correcta.</a:t>
            </a:r>
          </a:p>
          <a:p>
            <a:pPr lvl="0"/>
            <a:r>
              <a:rPr lang="es-PE" dirty="0"/>
              <a:t>La declaración XML debe estar en la primera línea escrita correctamente.</a:t>
            </a:r>
          </a:p>
          <a:p>
            <a:pPr lvl="0"/>
            <a:r>
              <a:rPr lang="es-PE" dirty="0"/>
              <a:t>Las secciones CDATA y los comentarios deben estar correctamente escritos</a:t>
            </a:r>
            <a:r>
              <a:rPr lang="es-PE" dirty="0" smtClean="0"/>
              <a:t>.</a:t>
            </a:r>
            <a:endParaRPr lang="es-PE" dirty="0"/>
          </a:p>
        </p:txBody>
      </p:sp>
      <p:sp>
        <p:nvSpPr>
          <p:cNvPr id="15" name="Rectangle 3"/>
          <p:cNvSpPr>
            <a:spLocks noChangeArrowheads="1"/>
          </p:cNvSpPr>
          <p:nvPr/>
        </p:nvSpPr>
        <p:spPr bwMode="auto">
          <a:xfrm>
            <a:off x="0" y="809625"/>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PE"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1060639524"/>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2000">
        <p15:prstTrans prst="crush"/>
      </p:transition>
    </mc:Choice>
    <mc:Fallback>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 b="1" dirty="0" smtClean="0"/>
              <a:t>Documento </a:t>
            </a:r>
            <a:r>
              <a:rPr lang="es-ES" b="1" dirty="0" err="1" smtClean="0"/>
              <a:t>xml</a:t>
            </a:r>
            <a:r>
              <a:rPr lang="es-ES" b="1" dirty="0" smtClean="0"/>
              <a:t> valido</a:t>
            </a:r>
            <a:endParaRPr lang="es-PE" dirty="0"/>
          </a:p>
        </p:txBody>
      </p:sp>
      <p:sp>
        <p:nvSpPr>
          <p:cNvPr id="3" name="2 Marcador de contenido"/>
          <p:cNvSpPr>
            <a:spLocks noGrp="1"/>
          </p:cNvSpPr>
          <p:nvPr>
            <p:ph idx="1"/>
          </p:nvPr>
        </p:nvSpPr>
        <p:spPr>
          <a:xfrm>
            <a:off x="685800" y="1988840"/>
            <a:ext cx="7772400" cy="4050792"/>
          </a:xfrm>
        </p:spPr>
        <p:txBody>
          <a:bodyPr>
            <a:normAutofit/>
          </a:bodyPr>
          <a:lstStyle/>
          <a:p>
            <a:pPr marL="0" indent="0">
              <a:buNone/>
            </a:pPr>
            <a:r>
              <a:rPr lang="es-PE" dirty="0"/>
              <a:t>Un documento XML válido es un documento que está bien formado, y además cumple con la definición de un lenguaje de marcado particular. Es decir, el cuerpo del documento tiene una estructura de elementos compatible con el lenguaje concreto al que corresponde.</a:t>
            </a:r>
          </a:p>
          <a:p>
            <a:pPr marL="0" indent="0">
              <a:buNone/>
            </a:pPr>
            <a:endParaRPr lang="es-PE" dirty="0"/>
          </a:p>
        </p:txBody>
      </p:sp>
      <p:sp>
        <p:nvSpPr>
          <p:cNvPr id="15" name="Rectangle 3"/>
          <p:cNvSpPr>
            <a:spLocks noChangeArrowheads="1"/>
          </p:cNvSpPr>
          <p:nvPr/>
        </p:nvSpPr>
        <p:spPr bwMode="auto">
          <a:xfrm>
            <a:off x="0" y="809625"/>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PE"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2732386918"/>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2000">
        <p15:prstTrans prst="crush"/>
      </p:transition>
    </mc:Choice>
    <mc:Fallback>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 dirty="0" err="1" smtClean="0"/>
              <a:t>Estandares</a:t>
            </a:r>
            <a:r>
              <a:rPr lang="es-ES" dirty="0" smtClean="0"/>
              <a:t> de </a:t>
            </a:r>
            <a:r>
              <a:rPr lang="es-ES" dirty="0" err="1" smtClean="0"/>
              <a:t>parseo</a:t>
            </a:r>
            <a:r>
              <a:rPr lang="es-ES" dirty="0" smtClean="0"/>
              <a:t>(DOM y </a:t>
            </a:r>
            <a:r>
              <a:rPr lang="es-ES" dirty="0" err="1" smtClean="0"/>
              <a:t>sax</a:t>
            </a:r>
            <a:r>
              <a:rPr lang="es-ES" dirty="0" smtClean="0"/>
              <a:t>)</a:t>
            </a:r>
            <a:endParaRPr lang="es-PE" dirty="0"/>
          </a:p>
        </p:txBody>
      </p:sp>
      <p:sp>
        <p:nvSpPr>
          <p:cNvPr id="3" name="2 Marcador de contenido"/>
          <p:cNvSpPr>
            <a:spLocks noGrp="1"/>
          </p:cNvSpPr>
          <p:nvPr>
            <p:ph idx="1"/>
          </p:nvPr>
        </p:nvSpPr>
        <p:spPr>
          <a:xfrm>
            <a:off x="685800" y="1988840"/>
            <a:ext cx="7772400" cy="4050792"/>
          </a:xfrm>
        </p:spPr>
        <p:txBody>
          <a:bodyPr>
            <a:normAutofit/>
          </a:bodyPr>
          <a:lstStyle/>
          <a:p>
            <a:r>
              <a:rPr lang="es-PE" dirty="0"/>
              <a:t>Se recomienda utilizar el estándar DOM con documentos XML pequeños, cuando queramos analizar el documento múltiples veces o editarlo, ya que se encuentra cargado en memoria, o queramos generar un documento XML desde cero.</a:t>
            </a:r>
          </a:p>
          <a:p>
            <a:pPr marL="0" indent="0">
              <a:buNone/>
            </a:pPr>
            <a:endParaRPr lang="es-PE" dirty="0"/>
          </a:p>
          <a:p>
            <a:r>
              <a:rPr lang="es-PE" dirty="0"/>
              <a:t>Se recomienda utilizar el estándar SAX con documentos XML grandes, cuando queramos analizar el documento una sola vez o por partes (capturando los elementos importantes). También se usa cuando no se requiere una modificación estructural.</a:t>
            </a:r>
          </a:p>
          <a:p>
            <a:pPr marL="0" indent="0">
              <a:buNone/>
            </a:pPr>
            <a:endParaRPr lang="es-PE" dirty="0"/>
          </a:p>
        </p:txBody>
      </p:sp>
      <p:sp>
        <p:nvSpPr>
          <p:cNvPr id="15" name="Rectangle 3"/>
          <p:cNvSpPr>
            <a:spLocks noChangeArrowheads="1"/>
          </p:cNvSpPr>
          <p:nvPr/>
        </p:nvSpPr>
        <p:spPr bwMode="auto">
          <a:xfrm>
            <a:off x="0" y="809625"/>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PE"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2084321947"/>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2000">
        <p15:prstTrans prst="crush"/>
      </p:transition>
    </mc:Choice>
    <mc:Fallback>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 dirty="0" err="1" smtClean="0"/>
              <a:t>Analisis</a:t>
            </a:r>
            <a:r>
              <a:rPr lang="es-ES" dirty="0" smtClean="0"/>
              <a:t> </a:t>
            </a:r>
            <a:r>
              <a:rPr lang="es-ES" dirty="0" err="1" smtClean="0"/>
              <a:t>xml</a:t>
            </a:r>
            <a:endParaRPr lang="es-PE" dirty="0"/>
          </a:p>
        </p:txBody>
      </p:sp>
      <p:sp>
        <p:nvSpPr>
          <p:cNvPr id="3" name="2 Marcador de contenido"/>
          <p:cNvSpPr>
            <a:spLocks noGrp="1"/>
          </p:cNvSpPr>
          <p:nvPr>
            <p:ph idx="1"/>
          </p:nvPr>
        </p:nvSpPr>
        <p:spPr>
          <a:xfrm>
            <a:off x="685800" y="1988840"/>
            <a:ext cx="7772400" cy="4050792"/>
          </a:xfrm>
        </p:spPr>
        <p:txBody>
          <a:bodyPr>
            <a:normAutofit fontScale="92500"/>
          </a:bodyPr>
          <a:lstStyle/>
          <a:p>
            <a:pPr marL="0" indent="0">
              <a:buNone/>
            </a:pPr>
            <a:r>
              <a:rPr lang="es-PE" dirty="0"/>
              <a:t>Usar las librerías Xerces2, JDOM y JAXP para el procesamiento de documentos XML. Es necesario tener claro qué librería se adapta con mayor facilidad a nuestras necesidades.</a:t>
            </a:r>
          </a:p>
          <a:p>
            <a:r>
              <a:rPr lang="es-PE" dirty="0"/>
              <a:t>Xerces2 permite el procesamiento de documentos XML tanto con el estándar DOM o con el estándar SAX, y errores. Además, integra a otras librerías independientes de </a:t>
            </a:r>
            <a:r>
              <a:rPr lang="es-PE" dirty="0" err="1"/>
              <a:t>parseado</a:t>
            </a:r>
            <a:r>
              <a:rPr lang="es-PE" dirty="0"/>
              <a:t>.</a:t>
            </a:r>
          </a:p>
          <a:p>
            <a:r>
              <a:rPr lang="es-PE" dirty="0"/>
              <a:t>JDOM permite leer, escribir, crear y manipular ficheros XML de forma sencilla e intuitiva. Está totalmente programada en Java, lo que le permite utilizar las capacidades particulares del </a:t>
            </a:r>
            <a:r>
              <a:rPr lang="es-PE" dirty="0" smtClean="0"/>
              <a:t>lenguaje. </a:t>
            </a:r>
            <a:r>
              <a:rPr lang="es-PE" dirty="0"/>
              <a:t>Se basa en el procesamiento de un documento XML y la construcción de un árbol. Una vez construido el árbol se puede acceder directamente a cualquiera de sus componentes.</a:t>
            </a:r>
          </a:p>
          <a:p>
            <a:pPr marL="0" indent="0">
              <a:buNone/>
            </a:pPr>
            <a:endParaRPr lang="es-PE" dirty="0"/>
          </a:p>
        </p:txBody>
      </p:sp>
      <p:sp>
        <p:nvSpPr>
          <p:cNvPr id="15" name="Rectangle 3"/>
          <p:cNvSpPr>
            <a:spLocks noChangeArrowheads="1"/>
          </p:cNvSpPr>
          <p:nvPr/>
        </p:nvSpPr>
        <p:spPr bwMode="auto">
          <a:xfrm>
            <a:off x="0" y="809625"/>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PE"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1868815594"/>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2000">
        <p15:prstTrans prst="crush"/>
      </p:transition>
    </mc:Choice>
    <mc:Fallback>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 dirty="0" err="1" smtClean="0"/>
              <a:t>Analisis</a:t>
            </a:r>
            <a:r>
              <a:rPr lang="es-ES" dirty="0" smtClean="0"/>
              <a:t> </a:t>
            </a:r>
            <a:r>
              <a:rPr lang="es-ES" dirty="0" err="1" smtClean="0"/>
              <a:t>xml</a:t>
            </a:r>
            <a:endParaRPr lang="es-PE" dirty="0"/>
          </a:p>
        </p:txBody>
      </p:sp>
      <p:sp>
        <p:nvSpPr>
          <p:cNvPr id="3" name="2 Marcador de contenido"/>
          <p:cNvSpPr>
            <a:spLocks noGrp="1"/>
          </p:cNvSpPr>
          <p:nvPr>
            <p:ph idx="1"/>
          </p:nvPr>
        </p:nvSpPr>
        <p:spPr>
          <a:xfrm>
            <a:off x="685800" y="1988840"/>
            <a:ext cx="7772400" cy="4050792"/>
          </a:xfrm>
        </p:spPr>
        <p:txBody>
          <a:bodyPr>
            <a:normAutofit/>
          </a:bodyPr>
          <a:lstStyle/>
          <a:p>
            <a:pPr marL="0" indent="0">
              <a:buNone/>
            </a:pPr>
            <a:r>
              <a:rPr lang="es-PE" dirty="0"/>
              <a:t>JAXP (Java API </a:t>
            </a:r>
            <a:r>
              <a:rPr lang="es-PE" dirty="0" err="1"/>
              <a:t>for</a:t>
            </a:r>
            <a:r>
              <a:rPr lang="es-PE" dirty="0"/>
              <a:t> XML </a:t>
            </a:r>
            <a:r>
              <a:rPr lang="es-PE" dirty="0" err="1"/>
              <a:t>Processing</a:t>
            </a:r>
            <a:r>
              <a:rPr lang="es-PE" dirty="0"/>
              <a:t>) permite procesar tanto el estándar DOM como el estándar SAX. Este API está diseñado para ser flexible y uniformar el desarrollo de aplicaciones Java con </a:t>
            </a:r>
            <a:r>
              <a:rPr lang="es-PE" dirty="0" err="1"/>
              <a:t>Xml</a:t>
            </a:r>
            <a:r>
              <a:rPr lang="es-PE" dirty="0"/>
              <a:t>. Además, proporciona una capa intermedia que nos permite usar cualquier analizador XML compatible dentro de nuestra aplicación, reduciendo el acoplamiento de los </a:t>
            </a:r>
            <a:r>
              <a:rPr lang="es-PE" dirty="0" err="1"/>
              <a:t>coponentes</a:t>
            </a:r>
            <a:r>
              <a:rPr lang="es-PE" dirty="0"/>
              <a:t> de la aplicación con la implementación del analizador.</a:t>
            </a:r>
          </a:p>
          <a:p>
            <a:pPr marL="0" indent="0">
              <a:buNone/>
            </a:pPr>
            <a:endParaRPr lang="es-PE" dirty="0"/>
          </a:p>
        </p:txBody>
      </p:sp>
      <p:sp>
        <p:nvSpPr>
          <p:cNvPr id="15" name="Rectangle 3"/>
          <p:cNvSpPr>
            <a:spLocks noChangeArrowheads="1"/>
          </p:cNvSpPr>
          <p:nvPr/>
        </p:nvSpPr>
        <p:spPr bwMode="auto">
          <a:xfrm>
            <a:off x="0" y="809625"/>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PE"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2044864365"/>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2000">
        <p15:prstTrans prst="crush"/>
      </p:transition>
    </mc:Choice>
    <mc:Fallback>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 dirty="0" err="1" smtClean="0"/>
              <a:t>Serializacion</a:t>
            </a:r>
            <a:r>
              <a:rPr lang="es-ES" dirty="0" smtClean="0"/>
              <a:t> </a:t>
            </a:r>
            <a:r>
              <a:rPr lang="es-ES" dirty="0" err="1" smtClean="0"/>
              <a:t>xml</a:t>
            </a:r>
            <a:endParaRPr lang="es-PE" dirty="0"/>
          </a:p>
        </p:txBody>
      </p:sp>
      <p:sp>
        <p:nvSpPr>
          <p:cNvPr id="3" name="2 Marcador de contenido"/>
          <p:cNvSpPr>
            <a:spLocks noGrp="1"/>
          </p:cNvSpPr>
          <p:nvPr>
            <p:ph idx="1"/>
          </p:nvPr>
        </p:nvSpPr>
        <p:spPr>
          <a:xfrm>
            <a:off x="685800" y="1988840"/>
            <a:ext cx="7772400" cy="4050792"/>
          </a:xfrm>
        </p:spPr>
        <p:txBody>
          <a:bodyPr>
            <a:normAutofit/>
          </a:bodyPr>
          <a:lstStyle/>
          <a:p>
            <a:pPr marL="0" indent="0">
              <a:buNone/>
            </a:pPr>
            <a:r>
              <a:rPr lang="es-PE" dirty="0"/>
              <a:t>Se recomienda utilizar las librerías Xerces2, </a:t>
            </a:r>
            <a:r>
              <a:rPr lang="es-PE" dirty="0" err="1"/>
              <a:t>Xstream</a:t>
            </a:r>
            <a:r>
              <a:rPr lang="es-PE" dirty="0"/>
              <a:t> o JAXB para serializar objetos Java en un medio de almacenamiento, como puede ser un archivo o un buffer de memoria, con el fin de transmitirlo a través de una conexión en red, ya sea como una serie de bytes o usando un formato humanamente más legible, como XML o JSON, entre otros. La serie de bytes o el formato empleado para la transmisión pueden ser usados para crear un nuevo objeto que es idéntico en todo al original, incluido su estado interno.  Por tanto, el nuevo objeto es un CLON del </a:t>
            </a:r>
            <a:r>
              <a:rPr lang="es-PE" dirty="0" smtClean="0"/>
              <a:t>original.</a:t>
            </a:r>
            <a:endParaRPr lang="es-PE" dirty="0"/>
          </a:p>
        </p:txBody>
      </p:sp>
      <p:sp>
        <p:nvSpPr>
          <p:cNvPr id="15" name="Rectangle 3"/>
          <p:cNvSpPr>
            <a:spLocks noChangeArrowheads="1"/>
          </p:cNvSpPr>
          <p:nvPr/>
        </p:nvSpPr>
        <p:spPr bwMode="auto">
          <a:xfrm>
            <a:off x="0" y="809625"/>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PE"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2089772628"/>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2000">
        <p15:prstTrans prst="crush"/>
      </p:transition>
    </mc:Choice>
    <mc:Fallback>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 dirty="0" smtClean="0"/>
              <a:t>DTD</a:t>
            </a:r>
            <a:endParaRPr lang="es-PE" dirty="0"/>
          </a:p>
        </p:txBody>
      </p:sp>
      <p:sp>
        <p:nvSpPr>
          <p:cNvPr id="3" name="2 Marcador de contenido"/>
          <p:cNvSpPr>
            <a:spLocks noGrp="1"/>
          </p:cNvSpPr>
          <p:nvPr>
            <p:ph idx="1"/>
          </p:nvPr>
        </p:nvSpPr>
        <p:spPr>
          <a:xfrm>
            <a:off x="685800" y="1988840"/>
            <a:ext cx="7772400" cy="4050792"/>
          </a:xfrm>
        </p:spPr>
        <p:txBody>
          <a:bodyPr>
            <a:normAutofit lnSpcReduction="10000"/>
          </a:bodyPr>
          <a:lstStyle/>
          <a:p>
            <a:r>
              <a:rPr lang="es-PE" dirty="0"/>
              <a:t>Para mantener compatibilidad con SGML, el estándar XML mantiene el metalenguaje DTD de definición de lenguajes particulares de marcado. Las siglas DTD significan </a:t>
            </a:r>
            <a:r>
              <a:rPr lang="es-PE" dirty="0" err="1"/>
              <a:t>Document</a:t>
            </a:r>
            <a:r>
              <a:rPr lang="es-PE" dirty="0"/>
              <a:t> </a:t>
            </a:r>
            <a:r>
              <a:rPr lang="es-PE" dirty="0" err="1"/>
              <a:t>Type</a:t>
            </a:r>
            <a:r>
              <a:rPr lang="es-PE" dirty="0"/>
              <a:t> </a:t>
            </a:r>
            <a:r>
              <a:rPr lang="es-PE" dirty="0" err="1"/>
              <a:t>Definition</a:t>
            </a:r>
            <a:r>
              <a:rPr lang="es-PE" dirty="0"/>
              <a:t>, y se refieren, por tanto, a la definición de un tipo o esquema de documento</a:t>
            </a:r>
            <a:r>
              <a:rPr lang="es-PE" dirty="0" smtClean="0"/>
              <a:t>.</a:t>
            </a:r>
          </a:p>
          <a:p>
            <a:pPr marL="0" indent="0">
              <a:buNone/>
            </a:pPr>
            <a:r>
              <a:rPr lang="es-PE" dirty="0"/>
              <a:t>P</a:t>
            </a:r>
            <a:r>
              <a:rPr lang="es-PE" dirty="0" smtClean="0"/>
              <a:t>uede </a:t>
            </a:r>
            <a:r>
              <a:rPr lang="es-PE" dirty="0"/>
              <a:t>hacerse:</a:t>
            </a:r>
          </a:p>
          <a:p>
            <a:r>
              <a:rPr lang="es-PE" dirty="0" smtClean="0"/>
              <a:t>En </a:t>
            </a:r>
            <a:r>
              <a:rPr lang="es-PE" dirty="0"/>
              <a:t>un fichero separado, y poner la referencia en el DOCTYPE</a:t>
            </a:r>
          </a:p>
          <a:p>
            <a:r>
              <a:rPr lang="es-PE" dirty="0" smtClean="0"/>
              <a:t>En </a:t>
            </a:r>
            <a:r>
              <a:rPr lang="es-PE" dirty="0"/>
              <a:t>el propio documento, dentro del DOCTYPE</a:t>
            </a:r>
          </a:p>
          <a:p>
            <a:r>
              <a:rPr lang="es-PE" dirty="0" smtClean="0"/>
              <a:t>Con </a:t>
            </a:r>
            <a:r>
              <a:rPr lang="es-PE" dirty="0"/>
              <a:t>una combinación de ambos métodos</a:t>
            </a:r>
          </a:p>
          <a:p>
            <a:pPr marL="0" indent="0">
              <a:buNone/>
            </a:pPr>
            <a:r>
              <a:rPr lang="es-PE" dirty="0"/>
              <a:t>El lenguaje DTD permite definir elementos, atributos, entidades y notaciones (estas últimas se utilizan poco).</a:t>
            </a:r>
          </a:p>
        </p:txBody>
      </p:sp>
      <p:sp>
        <p:nvSpPr>
          <p:cNvPr id="15" name="Rectangle 3"/>
          <p:cNvSpPr>
            <a:spLocks noChangeArrowheads="1"/>
          </p:cNvSpPr>
          <p:nvPr/>
        </p:nvSpPr>
        <p:spPr bwMode="auto">
          <a:xfrm>
            <a:off x="0" y="809625"/>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PE"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3767119261"/>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2000">
        <p15:prstTrans prst="crush"/>
      </p:transition>
    </mc:Choice>
    <mc:Fallback>
      <p:transition spd="slow">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ipo de madera">
  <a:themeElements>
    <a:clrScheme name="Tipo de madera">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Tipo de madera">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Tipo de madera">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xmlns=""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TM03457496[[fn=Parallax]]</Template>
  <TotalTime>113</TotalTime>
  <Words>1416</Words>
  <Application>Microsoft Office PowerPoint</Application>
  <PresentationFormat>Presentación en pantalla (4:3)</PresentationFormat>
  <Paragraphs>83</Paragraphs>
  <Slides>16</Slides>
  <Notes>0</Notes>
  <HiddenSlides>0</HiddenSlides>
  <MMClips>0</MMClips>
  <ScaleCrop>false</ScaleCrop>
  <HeadingPairs>
    <vt:vector size="4" baseType="variant">
      <vt:variant>
        <vt:lpstr>Tema</vt:lpstr>
      </vt:variant>
      <vt:variant>
        <vt:i4>1</vt:i4>
      </vt:variant>
      <vt:variant>
        <vt:lpstr>Títulos de diapositiva</vt:lpstr>
      </vt:variant>
      <vt:variant>
        <vt:i4>16</vt:i4>
      </vt:variant>
    </vt:vector>
  </HeadingPairs>
  <TitlesOfParts>
    <vt:vector size="17" baseType="lpstr">
      <vt:lpstr>Tipo de madera</vt:lpstr>
      <vt:lpstr>Manejo de documentos XML </vt:lpstr>
      <vt:lpstr>Marcado xml </vt:lpstr>
      <vt:lpstr>Documento xml bien formado</vt:lpstr>
      <vt:lpstr>Documento xml valido</vt:lpstr>
      <vt:lpstr>Estandares de parseo(DOM y sax)</vt:lpstr>
      <vt:lpstr>Analisis xml</vt:lpstr>
      <vt:lpstr>Analisis xml</vt:lpstr>
      <vt:lpstr>Serializacion xml</vt:lpstr>
      <vt:lpstr>DTD</vt:lpstr>
      <vt:lpstr>Otros metalenguajes para DTD</vt:lpstr>
      <vt:lpstr>Otros metalenguajes para DTD</vt:lpstr>
      <vt:lpstr>Otros metalenguajes para DTD</vt:lpstr>
      <vt:lpstr>Namespace</vt:lpstr>
      <vt:lpstr>Discusion</vt:lpstr>
      <vt:lpstr>Presentación de PowerPoint</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INTEGRALES</dc:title>
  <dc:creator>Ess</dc:creator>
  <cp:lastModifiedBy>IN_LT_001</cp:lastModifiedBy>
  <cp:revision>14</cp:revision>
  <dcterms:created xsi:type="dcterms:W3CDTF">2016-04-18T20:33:13Z</dcterms:created>
  <dcterms:modified xsi:type="dcterms:W3CDTF">2017-02-23T00:48:00Z</dcterms:modified>
</cp:coreProperties>
</file>