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8" r:id="rId3"/>
    <p:sldId id="257" r:id="rId4"/>
    <p:sldId id="258" r:id="rId5"/>
    <p:sldId id="259" r:id="rId6"/>
    <p:sldId id="260" r:id="rId7"/>
    <p:sldId id="262" r:id="rId8"/>
    <p:sldId id="263" r:id="rId9"/>
    <p:sldId id="266" r:id="rId10"/>
    <p:sldId id="267" r:id="rId11"/>
    <p:sldId id="264" r:id="rId12"/>
    <p:sldId id="271" r:id="rId13"/>
    <p:sldId id="270" r:id="rId14"/>
    <p:sldId id="273" r:id="rId15"/>
    <p:sldId id="275" r:id="rId16"/>
    <p:sldId id="276" r:id="rId17"/>
    <p:sldId id="277" r:id="rId18"/>
    <p:sldId id="269" r:id="rId19"/>
    <p:sldId id="265"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p:scale>
          <a:sx n="70" d="100"/>
          <a:sy n="70" d="100"/>
        </p:scale>
        <p:origin x="1242"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DA45E6A7-B835-4FB0-B4A4-77E76081DA17}" type="datetimeFigureOut">
              <a:rPr lang="es-ES" smtClean="0"/>
              <a:t>22/02/2017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78046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22/02/2017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86924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22/02/2017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1099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22/02/2017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1172828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22/02/2017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1999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22/02/2017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156791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45E6A7-B835-4FB0-B4A4-77E76081DA17}" type="datetimeFigureOut">
              <a:rPr lang="es-ES" smtClean="0"/>
              <a:t>22/02/2017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173023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45E6A7-B835-4FB0-B4A4-77E76081DA17}" type="datetimeFigureOut">
              <a:rPr lang="es-ES" smtClean="0"/>
              <a:t>22/02/2017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381127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45E6A7-B835-4FB0-B4A4-77E76081DA17}" type="datetimeFigureOut">
              <a:rPr lang="es-ES" smtClean="0"/>
              <a:t>22/02/2017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326523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22/02/2017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251736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A45E6A7-B835-4FB0-B4A4-77E76081DA17}" type="datetimeFigureOut">
              <a:rPr lang="es-ES" smtClean="0"/>
              <a:t>22/02/2017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111031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A45E6A7-B835-4FB0-B4A4-77E76081DA17}" type="datetimeFigureOut">
              <a:rPr lang="es-ES" smtClean="0"/>
              <a:t>22/02/2017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200850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A45E6A7-B835-4FB0-B4A4-77E76081DA17}" type="datetimeFigureOut">
              <a:rPr lang="es-ES" smtClean="0"/>
              <a:t>22/02/2017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315968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5E6A7-B835-4FB0-B4A4-77E76081DA17}" type="datetimeFigureOut">
              <a:rPr lang="es-ES" smtClean="0"/>
              <a:t>22/02/2017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218131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A45E6A7-B835-4FB0-B4A4-77E76081DA17}" type="datetimeFigureOut">
              <a:rPr lang="es-ES" smtClean="0"/>
              <a:t>22/02/2017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349578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B9BEA80-382B-44FB-96F7-F3DB0772CFEF}" type="slidenum">
              <a:rPr lang="es-ES" smtClean="0"/>
              <a:t>‹Nº›</a:t>
            </a:fld>
            <a:endParaRPr lang="es-ES"/>
          </a:p>
        </p:txBody>
      </p:sp>
      <p:sp>
        <p:nvSpPr>
          <p:cNvPr id="5" name="Date Placeholder 4"/>
          <p:cNvSpPr>
            <a:spLocks noGrp="1"/>
          </p:cNvSpPr>
          <p:nvPr>
            <p:ph type="dt" sz="half" idx="10"/>
          </p:nvPr>
        </p:nvSpPr>
        <p:spPr/>
        <p:txBody>
          <a:bodyPr/>
          <a:lstStyle/>
          <a:p>
            <a:fld id="{DA45E6A7-B835-4FB0-B4A4-77E76081DA17}" type="datetimeFigureOut">
              <a:rPr lang="es-ES" smtClean="0"/>
              <a:t>22/02/2017</a:t>
            </a:fld>
            <a:endParaRPr lang="es-ES"/>
          </a:p>
        </p:txBody>
      </p:sp>
    </p:spTree>
    <p:extLst>
      <p:ext uri="{BB962C8B-B14F-4D97-AF65-F5344CB8AC3E}">
        <p14:creationId xmlns:p14="http://schemas.microsoft.com/office/powerpoint/2010/main" val="1488988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45E6A7-B835-4FB0-B4A4-77E76081DA17}" type="datetimeFigureOut">
              <a:rPr lang="es-ES" smtClean="0"/>
              <a:t>22/02/2017</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9BEA80-382B-44FB-96F7-F3DB0772CFEF}" type="slidenum">
              <a:rPr lang="es-ES" smtClean="0"/>
              <a:t>‹Nº›</a:t>
            </a:fld>
            <a:endParaRPr lang="es-ES"/>
          </a:p>
        </p:txBody>
      </p:sp>
    </p:spTree>
    <p:extLst>
      <p:ext uri="{BB962C8B-B14F-4D97-AF65-F5344CB8AC3E}">
        <p14:creationId xmlns:p14="http://schemas.microsoft.com/office/powerpoint/2010/main" val="34213997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jcp.org/en/jsr/summary?id=29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a:t>Inyección de Dependencias</a:t>
            </a:r>
            <a:endParaRPr lang="es-ES" dirty="0"/>
          </a:p>
        </p:txBody>
      </p:sp>
      <p:sp>
        <p:nvSpPr>
          <p:cNvPr id="3" name="Subtítulo 2"/>
          <p:cNvSpPr>
            <a:spLocks noGrp="1"/>
          </p:cNvSpPr>
          <p:nvPr>
            <p:ph type="subTitle" idx="1"/>
          </p:nvPr>
        </p:nvSpPr>
        <p:spPr>
          <a:xfrm>
            <a:off x="1507067" y="4050833"/>
            <a:ext cx="7766936" cy="2218082"/>
          </a:xfrm>
        </p:spPr>
        <p:txBody>
          <a:bodyPr>
            <a:normAutofit fontScale="92500" lnSpcReduction="10000"/>
          </a:bodyPr>
          <a:lstStyle/>
          <a:p>
            <a:r>
              <a:rPr lang="es-MX" dirty="0" err="1"/>
              <a:t>Prof</a:t>
            </a:r>
            <a:r>
              <a:rPr lang="es-MX" dirty="0"/>
              <a:t>: Eric Gustavo Coronel Castillo</a:t>
            </a:r>
          </a:p>
          <a:p>
            <a:endParaRPr lang="es-MX" dirty="0"/>
          </a:p>
          <a:p>
            <a:r>
              <a:rPr lang="es-MX" dirty="0"/>
              <a:t>Guillermo Alomía Monjaraz</a:t>
            </a:r>
            <a:endParaRPr lang="es-PE" dirty="0"/>
          </a:p>
          <a:p>
            <a:r>
              <a:rPr lang="es-MX" dirty="0"/>
              <a:t>Carlos Benites Luna</a:t>
            </a:r>
          </a:p>
          <a:p>
            <a:endParaRPr lang="es-MX" dirty="0"/>
          </a:p>
          <a:p>
            <a:r>
              <a:rPr lang="es-MX" dirty="0"/>
              <a:t>2017</a:t>
            </a:r>
            <a:endParaRPr lang="es-PE" dirty="0"/>
          </a:p>
          <a:p>
            <a:endParaRPr lang="es-ES" dirty="0"/>
          </a:p>
        </p:txBody>
      </p:sp>
    </p:spTree>
    <p:extLst>
      <p:ext uri="{BB962C8B-B14F-4D97-AF65-F5344CB8AC3E}">
        <p14:creationId xmlns:p14="http://schemas.microsoft.com/office/powerpoint/2010/main" val="2898231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Implementación de la Inyección de Dependencias:</a:t>
            </a:r>
            <a:r>
              <a:rPr lang="es-ES" dirty="0"/>
              <a:t/>
            </a:r>
            <a:br>
              <a:rPr lang="es-ES" dirty="0"/>
            </a:br>
            <a:endParaRPr lang="es-ES" dirty="0"/>
          </a:p>
        </p:txBody>
      </p:sp>
      <p:sp>
        <p:nvSpPr>
          <p:cNvPr id="3" name="Marcador de contenido 2"/>
          <p:cNvSpPr>
            <a:spLocks noGrp="1"/>
          </p:cNvSpPr>
          <p:nvPr>
            <p:ph idx="1"/>
          </p:nvPr>
        </p:nvSpPr>
        <p:spPr>
          <a:xfrm>
            <a:off x="677334" y="1705708"/>
            <a:ext cx="8596668" cy="5152291"/>
          </a:xfrm>
        </p:spPr>
        <p:txBody>
          <a:bodyPr/>
          <a:lstStyle/>
          <a:p>
            <a:pPr lvl="0" fontAlgn="base"/>
            <a:r>
              <a:rPr lang="es-PE" dirty="0"/>
              <a:t>por setter</a:t>
            </a:r>
            <a:endParaRPr lang="es-ES" dirty="0"/>
          </a:p>
          <a:p>
            <a:pPr marL="0" lvl="0" indent="0" fontAlgn="base">
              <a:buNone/>
            </a:pPr>
            <a:r>
              <a:rPr lang="es-PE" dirty="0"/>
              <a:t>permite mayor flexibilidad. Ya que incluso después de que un objeto de la clase haya sido creado, se podrá asignar un vehículo diferente </a:t>
            </a:r>
          </a:p>
          <a:p>
            <a:pPr marL="0" lvl="0" indent="0" fontAlgn="base">
              <a:buNone/>
            </a:pPr>
            <a:endParaRPr lang="es-ES" dirty="0"/>
          </a:p>
          <a:p>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2543188872"/>
              </p:ext>
            </p:extLst>
          </p:nvPr>
        </p:nvGraphicFramePr>
        <p:xfrm>
          <a:off x="677334" y="2826422"/>
          <a:ext cx="4170642" cy="3886200"/>
        </p:xfrm>
        <a:graphic>
          <a:graphicData uri="http://schemas.openxmlformats.org/drawingml/2006/table">
            <a:tbl>
              <a:tblPr/>
              <a:tblGrid>
                <a:gridCol w="248615">
                  <a:extLst>
                    <a:ext uri="{9D8B030D-6E8A-4147-A177-3AD203B41FA5}">
                      <a16:colId xmlns:a16="http://schemas.microsoft.com/office/drawing/2014/main" xmlns="" val="150385853"/>
                    </a:ext>
                  </a:extLst>
                </a:gridCol>
                <a:gridCol w="3922027">
                  <a:extLst>
                    <a:ext uri="{9D8B030D-6E8A-4147-A177-3AD203B41FA5}">
                      <a16:colId xmlns:a16="http://schemas.microsoft.com/office/drawing/2014/main" xmlns="" val="691847865"/>
                    </a:ext>
                  </a:extLst>
                </a:gridCol>
              </a:tblGrid>
              <a:tr h="3881437">
                <a:tc>
                  <a:txBody>
                    <a:bodyPr/>
                    <a:lstStyle/>
                    <a:p>
                      <a:pPr algn="r" rtl="0" fontAlgn="base"/>
                      <a:r>
                        <a:rPr lang="es-PE" sz="1500" b="0" i="0">
                          <a:solidFill>
                            <a:srgbClr val="AFAFAF"/>
                          </a:solidFill>
                          <a:effectLst/>
                          <a:latin typeface="Monaco"/>
                        </a:rPr>
                        <a:t>1</a:t>
                      </a:r>
                    </a:p>
                    <a:p>
                      <a:pPr algn="r" rtl="0" fontAlgn="base"/>
                      <a:r>
                        <a:rPr lang="es-PE" sz="1500" b="0" i="0">
                          <a:solidFill>
                            <a:srgbClr val="AFAFAF"/>
                          </a:solidFill>
                          <a:effectLst/>
                          <a:latin typeface="Monaco"/>
                        </a:rPr>
                        <a:t>2</a:t>
                      </a:r>
                    </a:p>
                    <a:p>
                      <a:pPr algn="r" rtl="0" fontAlgn="base"/>
                      <a:r>
                        <a:rPr lang="es-PE" sz="1500" b="0" i="0">
                          <a:solidFill>
                            <a:srgbClr val="AFAFAF"/>
                          </a:solidFill>
                          <a:effectLst/>
                          <a:latin typeface="Monaco"/>
                        </a:rPr>
                        <a:t>3</a:t>
                      </a:r>
                    </a:p>
                    <a:p>
                      <a:pPr algn="r" rtl="0" fontAlgn="base"/>
                      <a:r>
                        <a:rPr lang="es-PE" sz="1500" b="0" i="0">
                          <a:solidFill>
                            <a:srgbClr val="AFAFAF"/>
                          </a:solidFill>
                          <a:effectLst/>
                          <a:latin typeface="Monaco"/>
                        </a:rPr>
                        <a:t>4</a:t>
                      </a:r>
                    </a:p>
                    <a:p>
                      <a:pPr algn="r" rtl="0" fontAlgn="base"/>
                      <a:r>
                        <a:rPr lang="es-PE" sz="1500" b="0" i="0">
                          <a:solidFill>
                            <a:srgbClr val="AFAFAF"/>
                          </a:solidFill>
                          <a:effectLst/>
                          <a:latin typeface="Monaco"/>
                        </a:rPr>
                        <a:t>5</a:t>
                      </a:r>
                    </a:p>
                    <a:p>
                      <a:pPr algn="r" rtl="0" fontAlgn="base"/>
                      <a:r>
                        <a:rPr lang="es-PE" sz="1500" b="0" i="0">
                          <a:solidFill>
                            <a:srgbClr val="AFAFAF"/>
                          </a:solidFill>
                          <a:effectLst/>
                          <a:latin typeface="Monaco"/>
                        </a:rPr>
                        <a:t>6</a:t>
                      </a:r>
                    </a:p>
                    <a:p>
                      <a:pPr algn="r" rtl="0" fontAlgn="base"/>
                      <a:r>
                        <a:rPr lang="es-PE" sz="1500" b="0" i="0">
                          <a:solidFill>
                            <a:srgbClr val="AFAFAF"/>
                          </a:solidFill>
                          <a:effectLst/>
                          <a:latin typeface="Monaco"/>
                        </a:rPr>
                        <a:t>7</a:t>
                      </a:r>
                    </a:p>
                    <a:p>
                      <a:pPr algn="r" rtl="0" fontAlgn="base"/>
                      <a:r>
                        <a:rPr lang="es-PE" sz="1500" b="0" i="0">
                          <a:solidFill>
                            <a:srgbClr val="AFAFAF"/>
                          </a:solidFill>
                          <a:effectLst/>
                          <a:latin typeface="Monaco"/>
                        </a:rPr>
                        <a:t>8</a:t>
                      </a:r>
                    </a:p>
                    <a:p>
                      <a:pPr algn="r" rtl="0" fontAlgn="base"/>
                      <a:r>
                        <a:rPr lang="es-PE" sz="1500" b="0" i="0">
                          <a:solidFill>
                            <a:srgbClr val="AFAFAF"/>
                          </a:solidFill>
                          <a:effectLst/>
                          <a:latin typeface="Monaco"/>
                        </a:rPr>
                        <a:t>9</a:t>
                      </a:r>
                    </a:p>
                    <a:p>
                      <a:pPr algn="r" rtl="0" fontAlgn="base"/>
                      <a:r>
                        <a:rPr lang="es-PE" sz="1500" b="0" i="0">
                          <a:solidFill>
                            <a:srgbClr val="AFAFAF"/>
                          </a:solidFill>
                          <a:effectLst/>
                          <a:latin typeface="Monaco"/>
                        </a:rPr>
                        <a:t>10</a:t>
                      </a:r>
                    </a:p>
                    <a:p>
                      <a:pPr algn="r" rtl="0" fontAlgn="base"/>
                      <a:r>
                        <a:rPr lang="es-PE" sz="1500" b="0" i="0">
                          <a:solidFill>
                            <a:srgbClr val="AFAFAF"/>
                          </a:solidFill>
                          <a:effectLst/>
                          <a:latin typeface="Monaco"/>
                        </a:rPr>
                        <a:t>11</a:t>
                      </a:r>
                    </a:p>
                    <a:p>
                      <a:pPr algn="r" rtl="0" fontAlgn="base"/>
                      <a:r>
                        <a:rPr lang="es-PE" sz="1500" b="0" i="0">
                          <a:solidFill>
                            <a:srgbClr val="AFAFAF"/>
                          </a:solidFill>
                          <a:effectLst/>
                          <a:latin typeface="Monaco"/>
                        </a:rPr>
                        <a:t>12</a:t>
                      </a:r>
                    </a:p>
                    <a:p>
                      <a:pPr algn="r" rtl="0" fontAlgn="base"/>
                      <a:r>
                        <a:rPr lang="es-PE" sz="1500" b="0" i="0">
                          <a:solidFill>
                            <a:srgbClr val="AFAFAF"/>
                          </a:solidFill>
                          <a:effectLst/>
                          <a:latin typeface="Monaco"/>
                        </a:rPr>
                        <a:t>13</a:t>
                      </a:r>
                    </a:p>
                    <a:p>
                      <a:pPr algn="r" rtl="0" fontAlgn="base"/>
                      <a:r>
                        <a:rPr lang="es-PE" sz="1500" b="0" i="0">
                          <a:solidFill>
                            <a:srgbClr val="AFAFAF"/>
                          </a:solidFill>
                          <a:effectLst/>
                          <a:latin typeface="Monaco"/>
                        </a:rPr>
                        <a:t>14</a:t>
                      </a:r>
                    </a:p>
                    <a:p>
                      <a:pPr algn="r" rtl="0" fontAlgn="base"/>
                      <a:r>
                        <a:rPr lang="es-PE" sz="1500" b="0" i="0">
                          <a:solidFill>
                            <a:srgbClr val="AFAFAF"/>
                          </a:solidFill>
                          <a:effectLst/>
                          <a:latin typeface="Monaco"/>
                        </a:rPr>
                        <a:t>15</a:t>
                      </a:r>
                    </a:p>
                    <a:p>
                      <a:pPr algn="r" rtl="0" fontAlgn="base"/>
                      <a:r>
                        <a:rPr lang="es-PE" sz="1500" b="0" i="0">
                          <a:solidFill>
                            <a:srgbClr val="AFAFAF"/>
                          </a:solidFill>
                          <a:effectLst/>
                          <a:latin typeface="Monaco"/>
                        </a:rPr>
                        <a:t>16</a:t>
                      </a:r>
                    </a:p>
                    <a:p>
                      <a:pPr algn="r" rtl="0" fontAlgn="base"/>
                      <a:r>
                        <a:rPr lang="es-PE" sz="1500" b="0" i="0">
                          <a:solidFill>
                            <a:srgbClr val="AFAFAF"/>
                          </a:solidFill>
                          <a:effectLst/>
                          <a:latin typeface="Monaco"/>
                        </a:rPr>
                        <a:t>17</a:t>
                      </a:r>
                    </a:p>
                  </a:txBody>
                  <a:tcPr marL="0" marR="0" marT="0" marB="0" anchor="ctr">
                    <a:lnL>
                      <a:noFill/>
                    </a:lnL>
                    <a:lnR>
                      <a:noFill/>
                    </a:lnR>
                    <a:lnT>
                      <a:noFill/>
                    </a:lnT>
                    <a:lnB>
                      <a:noFill/>
                    </a:lnB>
                  </a:tcPr>
                </a:tc>
                <a:tc>
                  <a:txBody>
                    <a:bodyPr/>
                    <a:lstStyle/>
                    <a:p>
                      <a:pPr algn="l" rtl="0" fontAlgn="base"/>
                      <a:r>
                        <a:rPr lang="es-PE" sz="1500" b="0" i="0" dirty="0" err="1">
                          <a:effectLst/>
                          <a:latin typeface="Monaco"/>
                        </a:rPr>
                        <a:t>public</a:t>
                      </a:r>
                      <a:r>
                        <a:rPr lang="es-PE" sz="1500" b="0" i="0" dirty="0">
                          <a:effectLst/>
                          <a:latin typeface="Monaco"/>
                        </a:rPr>
                        <a:t> </a:t>
                      </a:r>
                      <a:r>
                        <a:rPr lang="es-PE" sz="1500" b="0" i="0" dirty="0" err="1">
                          <a:effectLst/>
                          <a:latin typeface="Monaco"/>
                        </a:rPr>
                        <a:t>class</a:t>
                      </a:r>
                      <a:r>
                        <a:rPr lang="es-PE" sz="1500" b="0" i="0" dirty="0">
                          <a:effectLst/>
                          <a:latin typeface="Monaco"/>
                        </a:rPr>
                        <a:t> Schumacher </a:t>
                      </a:r>
                      <a:r>
                        <a:rPr lang="es-PE" sz="1500" b="0" i="0" dirty="0" err="1">
                          <a:effectLst/>
                          <a:latin typeface="Monaco"/>
                        </a:rPr>
                        <a:t>implements</a:t>
                      </a:r>
                      <a:r>
                        <a:rPr lang="es-PE" sz="1500" b="0" i="0" dirty="0">
                          <a:effectLst/>
                          <a:latin typeface="Monaco"/>
                        </a:rPr>
                        <a:t> Piloto {</a:t>
                      </a:r>
                    </a:p>
                    <a:p>
                      <a:pPr algn="l" rtl="0" fontAlgn="base"/>
                      <a:r>
                        <a:rPr lang="es-PE" sz="1500" b="0" i="0" dirty="0">
                          <a:effectLst/>
                          <a:latin typeface="Monaco"/>
                        </a:rPr>
                        <a:t> </a:t>
                      </a:r>
                    </a:p>
                    <a:p>
                      <a:pPr algn="l" rtl="0" fontAlgn="base"/>
                      <a:r>
                        <a:rPr lang="es-PE" sz="1500" b="0" i="0" dirty="0">
                          <a:effectLst/>
                          <a:latin typeface="Monaco"/>
                        </a:rPr>
                        <a:t>   </a:t>
                      </a:r>
                      <a:r>
                        <a:rPr lang="es-PE" sz="1500" b="0" i="0" dirty="0" err="1">
                          <a:effectLst/>
                          <a:latin typeface="Monaco"/>
                        </a:rPr>
                        <a:t>private</a:t>
                      </a:r>
                      <a:r>
                        <a:rPr lang="es-PE" sz="1500" b="0" i="0" dirty="0">
                          <a:effectLst/>
                          <a:latin typeface="Monaco"/>
                        </a:rPr>
                        <a:t> </a:t>
                      </a:r>
                      <a:r>
                        <a:rPr lang="es-PE" sz="1500" b="0" i="0" dirty="0" err="1">
                          <a:effectLst/>
                          <a:latin typeface="Monaco"/>
                        </a:rPr>
                        <a:t>Vehiculo</a:t>
                      </a:r>
                      <a:r>
                        <a:rPr lang="es-PE" sz="1500" b="0" i="0" dirty="0">
                          <a:effectLst/>
                          <a:latin typeface="Monaco"/>
                        </a:rPr>
                        <a:t> </a:t>
                      </a:r>
                      <a:r>
                        <a:rPr lang="es-PE" sz="1500" b="0" i="0" dirty="0" err="1">
                          <a:effectLst/>
                          <a:latin typeface="Monaco"/>
                        </a:rPr>
                        <a:t>vehiculo</a:t>
                      </a:r>
                      <a:r>
                        <a:rPr lang="es-PE" sz="1500" b="0" i="0" dirty="0">
                          <a:effectLst/>
                          <a:latin typeface="Monaco"/>
                        </a:rPr>
                        <a:t>;</a:t>
                      </a:r>
                    </a:p>
                    <a:p>
                      <a:pPr algn="l" rtl="0" fontAlgn="base"/>
                      <a:r>
                        <a:rPr lang="es-PE" sz="1500" b="0" i="0" dirty="0">
                          <a:effectLst/>
                          <a:latin typeface="Monaco"/>
                        </a:rPr>
                        <a:t> </a:t>
                      </a:r>
                    </a:p>
                    <a:p>
                      <a:pPr algn="l" rtl="0" fontAlgn="base"/>
                      <a:r>
                        <a:rPr lang="es-PE" sz="1500" b="0" i="0" dirty="0">
                          <a:effectLst/>
                          <a:latin typeface="Monaco"/>
                        </a:rPr>
                        <a:t>   </a:t>
                      </a:r>
                      <a:r>
                        <a:rPr lang="es-PE" sz="1500" b="0" i="0" dirty="0" err="1">
                          <a:effectLst/>
                          <a:latin typeface="Monaco"/>
                        </a:rPr>
                        <a:t>public</a:t>
                      </a:r>
                      <a:r>
                        <a:rPr lang="es-PE" sz="1500" b="0" i="0" dirty="0">
                          <a:effectLst/>
                          <a:latin typeface="Monaco"/>
                        </a:rPr>
                        <a:t> Persona( </a:t>
                      </a:r>
                      <a:r>
                        <a:rPr lang="es-PE" sz="1500" b="0" i="0" dirty="0" err="1">
                          <a:effectLst/>
                          <a:latin typeface="Monaco"/>
                        </a:rPr>
                        <a:t>Vehiculo</a:t>
                      </a:r>
                      <a:r>
                        <a:rPr lang="es-PE" sz="1500" b="0" i="0" dirty="0">
                          <a:effectLst/>
                          <a:latin typeface="Monaco"/>
                        </a:rPr>
                        <a:t> v) {</a:t>
                      </a:r>
                    </a:p>
                    <a:p>
                      <a:pPr algn="l" rtl="0" fontAlgn="base"/>
                      <a:r>
                        <a:rPr lang="es-PE" sz="1500" b="0" i="0" dirty="0">
                          <a:effectLst/>
                          <a:latin typeface="Monaco"/>
                        </a:rPr>
                        <a:t>      </a:t>
                      </a:r>
                      <a:r>
                        <a:rPr lang="es-PE" sz="1500" b="0" i="0" dirty="0" err="1">
                          <a:effectLst/>
                          <a:latin typeface="Monaco"/>
                        </a:rPr>
                        <a:t>vehiculo</a:t>
                      </a:r>
                      <a:r>
                        <a:rPr lang="es-PE" sz="1500" b="0" i="0" dirty="0">
                          <a:effectLst/>
                          <a:latin typeface="Monaco"/>
                        </a:rPr>
                        <a:t> = v;</a:t>
                      </a:r>
                    </a:p>
                    <a:p>
                      <a:pPr algn="l" rtl="0" fontAlgn="base"/>
                      <a:r>
                        <a:rPr lang="es-PE" sz="1500" b="0" i="0" dirty="0">
                          <a:effectLst/>
                          <a:latin typeface="Monaco"/>
                        </a:rPr>
                        <a:t>   }</a:t>
                      </a:r>
                    </a:p>
                    <a:p>
                      <a:pPr algn="l" rtl="0" fontAlgn="base"/>
                      <a:r>
                        <a:rPr lang="es-PE" sz="1500" b="0" i="0" dirty="0">
                          <a:effectLst/>
                          <a:latin typeface="Monaco"/>
                        </a:rPr>
                        <a:t> </a:t>
                      </a:r>
                    </a:p>
                    <a:p>
                      <a:pPr algn="l" rtl="0" fontAlgn="base"/>
                      <a:r>
                        <a:rPr lang="es-PE" sz="1500" b="0" i="0" dirty="0">
                          <a:effectLst/>
                          <a:latin typeface="Monaco"/>
                        </a:rPr>
                        <a:t>   </a:t>
                      </a:r>
                      <a:r>
                        <a:rPr lang="es-PE" sz="1500" b="0" i="0" dirty="0" err="1">
                          <a:effectLst/>
                          <a:latin typeface="Monaco"/>
                        </a:rPr>
                        <a:t>public</a:t>
                      </a:r>
                      <a:r>
                        <a:rPr lang="es-PE" sz="1500" b="0" i="0" dirty="0">
                          <a:effectLst/>
                          <a:latin typeface="Monaco"/>
                        </a:rPr>
                        <a:t> </a:t>
                      </a:r>
                      <a:r>
                        <a:rPr lang="es-PE" sz="1500" b="0" i="0" dirty="0" err="1">
                          <a:effectLst/>
                          <a:latin typeface="Monaco"/>
                        </a:rPr>
                        <a:t>void</a:t>
                      </a:r>
                      <a:r>
                        <a:rPr lang="es-PE" sz="1500" b="0" i="0" dirty="0">
                          <a:effectLst/>
                          <a:latin typeface="Monaco"/>
                        </a:rPr>
                        <a:t> </a:t>
                      </a:r>
                      <a:r>
                        <a:rPr lang="es-PE" sz="1500" b="0" i="0" dirty="0" err="1">
                          <a:effectLst/>
                          <a:latin typeface="Monaco"/>
                        </a:rPr>
                        <a:t>setVehiculo</a:t>
                      </a:r>
                      <a:r>
                        <a:rPr lang="es-PE" sz="1500" b="0" i="0" dirty="0">
                          <a:effectLst/>
                          <a:latin typeface="Monaco"/>
                        </a:rPr>
                        <a:t>(</a:t>
                      </a:r>
                      <a:r>
                        <a:rPr lang="es-PE" sz="1500" b="0" i="0" dirty="0" err="1">
                          <a:effectLst/>
                          <a:latin typeface="Monaco"/>
                        </a:rPr>
                        <a:t>Vehiculo</a:t>
                      </a:r>
                      <a:r>
                        <a:rPr lang="es-PE" sz="1500" b="0" i="0" dirty="0">
                          <a:effectLst/>
                          <a:latin typeface="Monaco"/>
                        </a:rPr>
                        <a:t> v) {</a:t>
                      </a:r>
                    </a:p>
                    <a:p>
                      <a:pPr algn="l" rtl="0" fontAlgn="base"/>
                      <a:r>
                        <a:rPr lang="es-PE" sz="1500" b="0" i="0" dirty="0">
                          <a:effectLst/>
                          <a:latin typeface="Monaco"/>
                        </a:rPr>
                        <a:t>      </a:t>
                      </a:r>
                      <a:r>
                        <a:rPr lang="es-PE" sz="1500" b="0" i="0" dirty="0" err="1">
                          <a:effectLst/>
                          <a:latin typeface="Monaco"/>
                        </a:rPr>
                        <a:t>vehiculo</a:t>
                      </a:r>
                      <a:r>
                        <a:rPr lang="es-PE" sz="1500" b="0" i="0" dirty="0">
                          <a:effectLst/>
                          <a:latin typeface="Monaco"/>
                        </a:rPr>
                        <a:t> = v;</a:t>
                      </a:r>
                    </a:p>
                    <a:p>
                      <a:pPr algn="l" rtl="0" fontAlgn="base"/>
                      <a:r>
                        <a:rPr lang="es-PE" sz="1500" b="0" i="0" dirty="0">
                          <a:effectLst/>
                          <a:latin typeface="Monaco"/>
                        </a:rPr>
                        <a:t>   }</a:t>
                      </a:r>
                    </a:p>
                    <a:p>
                      <a:pPr algn="l" rtl="0" fontAlgn="base"/>
                      <a:r>
                        <a:rPr lang="es-PE" sz="1500" b="0" i="0" dirty="0">
                          <a:effectLst/>
                          <a:latin typeface="Monaco"/>
                        </a:rPr>
                        <a:t>   @</a:t>
                      </a:r>
                      <a:r>
                        <a:rPr lang="es-PE" sz="1500" b="0" i="0" dirty="0" err="1">
                          <a:effectLst/>
                          <a:latin typeface="Monaco"/>
                        </a:rPr>
                        <a:t>Override</a:t>
                      </a:r>
                      <a:endParaRPr lang="es-PE" sz="1500" b="0" i="0" dirty="0">
                        <a:effectLst/>
                        <a:latin typeface="Monaco"/>
                      </a:endParaRPr>
                    </a:p>
                    <a:p>
                      <a:pPr algn="l" rtl="0" fontAlgn="base"/>
                      <a:r>
                        <a:rPr lang="es-PE" sz="1500" b="0" i="0" dirty="0">
                          <a:effectLst/>
                          <a:latin typeface="Monaco"/>
                        </a:rPr>
                        <a:t> </a:t>
                      </a:r>
                    </a:p>
                    <a:p>
                      <a:pPr algn="l" rtl="0" fontAlgn="base"/>
                      <a:r>
                        <a:rPr lang="es-PE" sz="1500" b="0" i="0" dirty="0">
                          <a:effectLst/>
                          <a:latin typeface="Monaco"/>
                        </a:rPr>
                        <a:t>   </a:t>
                      </a:r>
                      <a:r>
                        <a:rPr lang="es-PE" sz="1500" b="0" i="0" dirty="0" err="1">
                          <a:effectLst/>
                          <a:latin typeface="Monaco"/>
                        </a:rPr>
                        <a:t>public</a:t>
                      </a:r>
                      <a:r>
                        <a:rPr lang="es-PE" sz="1500" b="0" i="0" dirty="0">
                          <a:effectLst/>
                          <a:latin typeface="Monaco"/>
                        </a:rPr>
                        <a:t> </a:t>
                      </a:r>
                      <a:r>
                        <a:rPr lang="es-PE" sz="1500" b="0" i="0" dirty="0" err="1">
                          <a:effectLst/>
                          <a:latin typeface="Monaco"/>
                        </a:rPr>
                        <a:t>void</a:t>
                      </a:r>
                      <a:r>
                        <a:rPr lang="es-PE" sz="1500" b="0" i="0" dirty="0">
                          <a:effectLst/>
                          <a:latin typeface="Monaco"/>
                        </a:rPr>
                        <a:t> pilotar() {</a:t>
                      </a:r>
                    </a:p>
                    <a:p>
                      <a:pPr algn="l" rtl="0" fontAlgn="base"/>
                      <a:r>
                        <a:rPr lang="es-PE" sz="1500" b="0" i="0" dirty="0">
                          <a:effectLst/>
                          <a:latin typeface="Monaco"/>
                        </a:rPr>
                        <a:t>      </a:t>
                      </a:r>
                      <a:r>
                        <a:rPr lang="es-PE" sz="1500" b="0" i="0" dirty="0" err="1">
                          <a:effectLst/>
                          <a:latin typeface="Monaco"/>
                        </a:rPr>
                        <a:t>vehiculo.conducir</a:t>
                      </a:r>
                      <a:r>
                        <a:rPr lang="es-PE" sz="1500" b="0" i="0" dirty="0">
                          <a:effectLst/>
                          <a:latin typeface="Monaco"/>
                        </a:rPr>
                        <a:t>();</a:t>
                      </a:r>
                    </a:p>
                    <a:p>
                      <a:pPr algn="l" rtl="0" fontAlgn="base"/>
                      <a:r>
                        <a:rPr lang="es-PE" sz="1500" b="0" i="0" dirty="0">
                          <a:effectLst/>
                          <a:latin typeface="Monaco"/>
                        </a:rPr>
                        <a:t>   }</a:t>
                      </a:r>
                    </a:p>
                    <a:p>
                      <a:pPr algn="l" rtl="0" fontAlgn="base"/>
                      <a:r>
                        <a:rPr lang="es-PE" sz="1500"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xmlns="" val="345890284"/>
                  </a:ext>
                </a:extLst>
              </a:tr>
            </a:tbl>
          </a:graphicData>
        </a:graphic>
      </p:graphicFrame>
      <p:sp>
        <p:nvSpPr>
          <p:cNvPr id="5" name="CuadroTexto 4"/>
          <p:cNvSpPr txBox="1"/>
          <p:nvPr/>
        </p:nvSpPr>
        <p:spPr>
          <a:xfrm>
            <a:off x="5134708" y="2910254"/>
            <a:ext cx="4369777" cy="2862322"/>
          </a:xfrm>
          <a:prstGeom prst="rect">
            <a:avLst/>
          </a:prstGeom>
          <a:noFill/>
        </p:spPr>
        <p:txBody>
          <a:bodyPr wrap="square" rtlCol="0">
            <a:spAutoFit/>
          </a:bodyPr>
          <a:lstStyle/>
          <a:p>
            <a:r>
              <a:rPr lang="es-PE" dirty="0"/>
              <a:t>Es importante remarcar que en este caso estamos trabajando con una </a:t>
            </a:r>
            <a:r>
              <a:rPr lang="es-PE" i="1" dirty="0"/>
              <a:t>Interfaz</a:t>
            </a:r>
            <a:r>
              <a:rPr lang="es-PE" dirty="0"/>
              <a:t>, y no con una clase normal, y gracias al </a:t>
            </a:r>
            <a:r>
              <a:rPr lang="es-PE" i="1" dirty="0"/>
              <a:t>polimorfismo</a:t>
            </a:r>
            <a:r>
              <a:rPr lang="es-PE" dirty="0"/>
              <a:t> el uso de una interfaz nos da la ventaja de que si a mitad de la carrera(la ejecución), decidimos que </a:t>
            </a:r>
            <a:r>
              <a:rPr lang="es-PE" i="1" dirty="0"/>
              <a:t>Schumacher</a:t>
            </a:r>
            <a:r>
              <a:rPr lang="es-PE" dirty="0"/>
              <a:t> conduzca un nuevo vehículo, entonces será posible cambiar la </a:t>
            </a:r>
            <a:r>
              <a:rPr lang="es-PE" i="1" dirty="0"/>
              <a:t>implementación de la dependencia</a:t>
            </a:r>
            <a:endParaRPr lang="es-PE" dirty="0"/>
          </a:p>
        </p:txBody>
      </p:sp>
    </p:spTree>
    <p:extLst>
      <p:ext uri="{BB962C8B-B14F-4D97-AF65-F5344CB8AC3E}">
        <p14:creationId xmlns:p14="http://schemas.microsoft.com/office/powerpoint/2010/main" val="2327999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Implementación del patrón en Java </a:t>
            </a:r>
            <a:endParaRPr lang="es-PE" dirty="0"/>
          </a:p>
        </p:txBody>
      </p:sp>
      <p:sp>
        <p:nvSpPr>
          <p:cNvPr id="3" name="Marcador de contenido 2"/>
          <p:cNvSpPr>
            <a:spLocks noGrp="1"/>
          </p:cNvSpPr>
          <p:nvPr>
            <p:ph idx="1"/>
          </p:nvPr>
        </p:nvSpPr>
        <p:spPr/>
        <p:txBody>
          <a:bodyPr/>
          <a:lstStyle/>
          <a:p>
            <a:r>
              <a:rPr lang="es-MX" dirty="0"/>
              <a:t>La forma habitual de implementar este patrón es mediante un "Contenedor DI" y objetos planos o simples por ejemplo los llamados POJO en Java. El contenedor inyecta a cada objeto los objetos necesarios según las relaciones plasmadas en un fichero de configuración.</a:t>
            </a:r>
            <a:endParaRPr lang="es-PE" dirty="0"/>
          </a:p>
          <a:p>
            <a:r>
              <a:rPr lang="es-MX" dirty="0"/>
              <a:t>Típicamente este contenedor es implementado por un </a:t>
            </a:r>
            <a:r>
              <a:rPr lang="es-MX" dirty="0" err="1"/>
              <a:t>framework</a:t>
            </a:r>
            <a:r>
              <a:rPr lang="es-MX" dirty="0"/>
              <a:t> externo a la aplicación (como Spring entre otros), por lo cual en la aplicación también se utilizará inversión de control al ser el contenedor (almacenado en una biblioteca) quien invoque el código de la aplicación. Ésta es la razón por la que los términos de inversión de control e inyección de dependencias se confunden habitualmente entre sí.</a:t>
            </a:r>
            <a:endParaRPr lang="es-PE" dirty="0"/>
          </a:p>
          <a:p>
            <a:endParaRPr lang="es-PE" dirty="0"/>
          </a:p>
        </p:txBody>
      </p:sp>
    </p:spTree>
    <p:extLst>
      <p:ext uri="{BB962C8B-B14F-4D97-AF65-F5344CB8AC3E}">
        <p14:creationId xmlns:p14="http://schemas.microsoft.com/office/powerpoint/2010/main" val="826223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solidFill>
                  <a:schemeClr val="accent6">
                    <a:lumMod val="75000"/>
                  </a:schemeClr>
                </a:solidFill>
              </a:rPr>
              <a:t>Spring</a:t>
            </a:r>
            <a:endParaRPr lang="es-ES" dirty="0">
              <a:solidFill>
                <a:schemeClr val="accent6">
                  <a:lumMod val="75000"/>
                </a:schemeClr>
              </a:solidFill>
            </a:endParaRPr>
          </a:p>
        </p:txBody>
      </p:sp>
      <p:sp>
        <p:nvSpPr>
          <p:cNvPr id="3" name="Marcador de contenido 2"/>
          <p:cNvSpPr>
            <a:spLocks noGrp="1"/>
          </p:cNvSpPr>
          <p:nvPr>
            <p:ph idx="1"/>
          </p:nvPr>
        </p:nvSpPr>
        <p:spPr>
          <a:xfrm>
            <a:off x="677334" y="1678709"/>
            <a:ext cx="9360284" cy="4680527"/>
          </a:xfrm>
        </p:spPr>
        <p:txBody>
          <a:bodyPr>
            <a:normAutofit fontScale="85000" lnSpcReduction="20000"/>
          </a:bodyPr>
          <a:lstStyle/>
          <a:p>
            <a:pPr marL="0" indent="0">
              <a:buNone/>
            </a:pPr>
            <a:r>
              <a:rPr lang="es-PE" sz="2100" dirty="0"/>
              <a:t>Spring es un </a:t>
            </a:r>
            <a:r>
              <a:rPr lang="es-PE" sz="2100" dirty="0" err="1"/>
              <a:t>framework</a:t>
            </a:r>
            <a:r>
              <a:rPr lang="es-PE" sz="2100" dirty="0"/>
              <a:t> para el desarrollo de aplicaciones y contenedor de inversión de control, de código abierto para la plataforma Java.2</a:t>
            </a:r>
          </a:p>
          <a:p>
            <a:pPr marL="0" indent="0">
              <a:buNone/>
            </a:pPr>
            <a:endParaRPr lang="es-PE" sz="2100" dirty="0"/>
          </a:p>
          <a:p>
            <a:pPr marL="0" indent="0">
              <a:buNone/>
            </a:pPr>
            <a:r>
              <a:rPr lang="es-PE" sz="2100" dirty="0"/>
              <a:t>La primera versión fue escrita por </a:t>
            </a:r>
            <a:r>
              <a:rPr lang="es-PE" sz="2100" dirty="0" err="1"/>
              <a:t>Rod</a:t>
            </a:r>
            <a:r>
              <a:rPr lang="es-PE" sz="2100" dirty="0"/>
              <a:t> Johnson, quien lo lanzó junto a la publicación de su libro </a:t>
            </a:r>
            <a:r>
              <a:rPr lang="es-PE" sz="2100" dirty="0" err="1"/>
              <a:t>Expert</a:t>
            </a:r>
            <a:r>
              <a:rPr lang="es-PE" sz="2100" dirty="0"/>
              <a:t> </a:t>
            </a:r>
            <a:r>
              <a:rPr lang="es-PE" sz="2100" dirty="0" err="1"/>
              <a:t>One-on-One</a:t>
            </a:r>
            <a:r>
              <a:rPr lang="es-PE" sz="2100" dirty="0"/>
              <a:t> J2EE </a:t>
            </a:r>
            <a:r>
              <a:rPr lang="es-PE" sz="2100" dirty="0" err="1"/>
              <a:t>Design</a:t>
            </a:r>
            <a:r>
              <a:rPr lang="es-PE" sz="2100" dirty="0"/>
              <a:t> and </a:t>
            </a:r>
            <a:r>
              <a:rPr lang="es-PE" sz="2100" dirty="0" err="1"/>
              <a:t>Development</a:t>
            </a:r>
            <a:r>
              <a:rPr lang="es-PE" sz="2100" dirty="0"/>
              <a:t> (</a:t>
            </a:r>
            <a:r>
              <a:rPr lang="es-PE" sz="2100" dirty="0" err="1"/>
              <a:t>Wrox</a:t>
            </a:r>
            <a:r>
              <a:rPr lang="es-PE" sz="2100" dirty="0"/>
              <a:t> </a:t>
            </a:r>
            <a:r>
              <a:rPr lang="es-PE" sz="2100" dirty="0" err="1"/>
              <a:t>Press</a:t>
            </a:r>
            <a:r>
              <a:rPr lang="es-PE" sz="2100" dirty="0"/>
              <a:t>, octubre 2002</a:t>
            </a:r>
            <a:r>
              <a:rPr lang="es-PE" sz="2100" dirty="0" smtClean="0"/>
              <a:t>).</a:t>
            </a:r>
          </a:p>
          <a:p>
            <a:pPr marL="0" indent="0">
              <a:buNone/>
            </a:pPr>
            <a:endParaRPr lang="es-PE" sz="2100" dirty="0"/>
          </a:p>
          <a:p>
            <a:pPr marL="0" indent="0">
              <a:buNone/>
            </a:pPr>
            <a:r>
              <a:rPr lang="es-PE" sz="2100" dirty="0"/>
              <a:t>P</a:t>
            </a:r>
            <a:r>
              <a:rPr lang="es-PE" sz="2100" dirty="0" smtClean="0"/>
              <a:t>ara </a:t>
            </a:r>
            <a:r>
              <a:rPr lang="es-PE" sz="2100" dirty="0"/>
              <a:t>el Spring Framework es central su Contenedor de inversión de control (</a:t>
            </a:r>
            <a:r>
              <a:rPr lang="es-PE" sz="2100" dirty="0" err="1"/>
              <a:t>IoC</a:t>
            </a:r>
            <a:r>
              <a:rPr lang="es-PE" sz="2100" dirty="0"/>
              <a:t>), que proporciona una forma consistente de configuración y administración de objetos Java usando la Reflexión. El Contenedor se encarga de gestionar los ciclos de vida de objetos de los objetos específicos: la creación de estos objetos, llamando a sus métodos de inicialización, y configurando estos objetos cableándolos juntos.</a:t>
            </a:r>
          </a:p>
          <a:p>
            <a:pPr marL="0" indent="0">
              <a:buNone/>
            </a:pPr>
            <a:endParaRPr lang="es-PE" sz="2100" dirty="0"/>
          </a:p>
          <a:p>
            <a:pPr marL="0" indent="0">
              <a:buNone/>
            </a:pPr>
            <a:r>
              <a:rPr lang="es-PE" sz="2100" dirty="0"/>
              <a:t>Los objetos creados por el Contenedor también se denominan objetos gestionados o </a:t>
            </a:r>
            <a:r>
              <a:rPr lang="es-PE" sz="2100" dirty="0" err="1"/>
              <a:t>beans</a:t>
            </a:r>
            <a:r>
              <a:rPr lang="es-PE" sz="2100" dirty="0"/>
              <a:t>. El Contenedor se puede configurar mediante la carga de archivos XML o la detección de anotaciones Java específicas sobre la configuración de las clases. Estas fuentes de datos contienen las definiciones que proporcionan la información necesaria para la creación de las </a:t>
            </a:r>
            <a:r>
              <a:rPr lang="es-PE" sz="2100" dirty="0" err="1"/>
              <a:t>beans</a:t>
            </a:r>
            <a:r>
              <a:rPr lang="es-PE" sz="2100" dirty="0"/>
              <a:t>.</a:t>
            </a:r>
            <a:endParaRPr lang="es-PE" sz="2100" dirty="0" smtClean="0"/>
          </a:p>
          <a:p>
            <a:pPr marL="0" indent="0">
              <a:buNone/>
            </a:pPr>
            <a:endParaRPr lang="es-PE" dirty="0" smtClean="0"/>
          </a:p>
          <a:p>
            <a:pPr marL="0" indent="0">
              <a:buNone/>
            </a:pPr>
            <a:endParaRPr lang="es-ES" dirty="0"/>
          </a:p>
        </p:txBody>
      </p:sp>
      <p:pic>
        <p:nvPicPr>
          <p:cNvPr id="1026" name="Picture 2" descr="Resultado de imagen para spring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148" y="187036"/>
            <a:ext cx="1483590" cy="148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10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solidFill>
                  <a:schemeClr val="accent6">
                    <a:lumMod val="75000"/>
                  </a:schemeClr>
                </a:solidFill>
              </a:rPr>
              <a:t>Inversión de Control</a:t>
            </a:r>
            <a:endParaRPr lang="es-ES" dirty="0">
              <a:solidFill>
                <a:schemeClr val="accent6">
                  <a:lumMod val="75000"/>
                </a:schemeClr>
              </a:solidFill>
            </a:endParaRPr>
          </a:p>
        </p:txBody>
      </p:sp>
      <p:pic>
        <p:nvPicPr>
          <p:cNvPr id="4" name="Marcador de contenido 3"/>
          <p:cNvPicPr>
            <a:picLocks noGrp="1" noChangeAspect="1"/>
          </p:cNvPicPr>
          <p:nvPr>
            <p:ph idx="1"/>
          </p:nvPr>
        </p:nvPicPr>
        <p:blipFill rotWithShape="1">
          <a:blip r:embed="rId2"/>
          <a:srcRect l="8268" t="20090" r="20710" b="8125"/>
          <a:stretch/>
        </p:blipFill>
        <p:spPr>
          <a:xfrm>
            <a:off x="1102760" y="2043023"/>
            <a:ext cx="7615214" cy="4327468"/>
          </a:xfrm>
          <a:prstGeom prst="rect">
            <a:avLst/>
          </a:prstGeom>
        </p:spPr>
      </p:pic>
    </p:spTree>
    <p:extLst>
      <p:ext uri="{BB962C8B-B14F-4D97-AF65-F5344CB8AC3E}">
        <p14:creationId xmlns:p14="http://schemas.microsoft.com/office/powerpoint/2010/main" val="3586697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solidFill>
                  <a:schemeClr val="accent2">
                    <a:lumMod val="75000"/>
                  </a:schemeClr>
                </a:solidFill>
              </a:rPr>
              <a:t>Java Server Faces (JSF)</a:t>
            </a:r>
            <a:endParaRPr lang="es-ES" dirty="0">
              <a:solidFill>
                <a:schemeClr val="accent2">
                  <a:lumMod val="75000"/>
                </a:schemeClr>
              </a:solidFill>
            </a:endParaRPr>
          </a:p>
        </p:txBody>
      </p:sp>
      <p:sp>
        <p:nvSpPr>
          <p:cNvPr id="3" name="Marcador de contenido 2"/>
          <p:cNvSpPr>
            <a:spLocks noGrp="1"/>
          </p:cNvSpPr>
          <p:nvPr>
            <p:ph idx="1"/>
          </p:nvPr>
        </p:nvSpPr>
        <p:spPr/>
        <p:txBody>
          <a:bodyPr/>
          <a:lstStyle/>
          <a:p>
            <a:pPr marL="0" indent="0">
              <a:buNone/>
            </a:pPr>
            <a:r>
              <a:rPr lang="es-PE" dirty="0" smtClean="0"/>
              <a:t>Es el </a:t>
            </a:r>
            <a:r>
              <a:rPr lang="es-PE" dirty="0" err="1" smtClean="0"/>
              <a:t>framework</a:t>
            </a:r>
            <a:r>
              <a:rPr lang="es-PE" dirty="0" smtClean="0"/>
              <a:t> oficial de Java Enterprise para el desarrollo de interfaces de usuario avanzadas en  aplicaciones web. Tiene la característica de </a:t>
            </a:r>
            <a:r>
              <a:rPr lang="es-PE" dirty="0" err="1" smtClean="0"/>
              <a:t>seguier</a:t>
            </a:r>
            <a:r>
              <a:rPr lang="es-PE" dirty="0" smtClean="0"/>
              <a:t> el patrón MVC</a:t>
            </a:r>
            <a:r>
              <a:rPr lang="es-PE" dirty="0" smtClean="0"/>
              <a:t>.</a:t>
            </a:r>
          </a:p>
          <a:p>
            <a:pPr marL="0" indent="0">
              <a:buNone/>
            </a:pPr>
            <a:endParaRPr lang="es-PE" dirty="0"/>
          </a:p>
          <a:p>
            <a:pPr marL="0" indent="0">
              <a:buNone/>
            </a:pPr>
            <a:r>
              <a:rPr lang="es-PE" dirty="0"/>
              <a:t>Veamos cómo podemos implementar este sencillo ejemplo con JSF, separando las distintas responsabilidades de la aplicación según el modelo MVC</a:t>
            </a:r>
            <a:r>
              <a:rPr lang="es-PE" dirty="0" smtClean="0"/>
              <a:t>.</a:t>
            </a:r>
          </a:p>
          <a:p>
            <a:pPr marL="0" indent="0">
              <a:buNone/>
            </a:pPr>
            <a:endParaRPr lang="es-ES" dirty="0"/>
          </a:p>
        </p:txBody>
      </p:sp>
    </p:spTree>
    <p:extLst>
      <p:ext uri="{BB962C8B-B14F-4D97-AF65-F5344CB8AC3E}">
        <p14:creationId xmlns:p14="http://schemas.microsoft.com/office/powerpoint/2010/main" val="1813926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115291"/>
          </a:xfrm>
        </p:spPr>
        <p:txBody>
          <a:bodyPr>
            <a:normAutofit fontScale="90000"/>
          </a:bodyPr>
          <a:lstStyle/>
          <a:p>
            <a:r>
              <a:rPr lang="es-PE" b="1" dirty="0">
                <a:solidFill>
                  <a:schemeClr val="accent2">
                    <a:lumMod val="75000"/>
                  </a:schemeClr>
                </a:solidFill>
              </a:rPr>
              <a:t>El MVC en </a:t>
            </a:r>
            <a:r>
              <a:rPr lang="es-PE" b="1" dirty="0" err="1">
                <a:solidFill>
                  <a:schemeClr val="accent2">
                    <a:lumMod val="75000"/>
                  </a:schemeClr>
                </a:solidFill>
              </a:rPr>
              <a:t>JavaServer</a:t>
            </a:r>
            <a:r>
              <a:rPr lang="es-PE" b="1" dirty="0">
                <a:solidFill>
                  <a:schemeClr val="accent2">
                    <a:lumMod val="75000"/>
                  </a:schemeClr>
                </a:solidFill>
              </a:rPr>
              <a:t> Faces</a:t>
            </a:r>
            <a:br>
              <a:rPr lang="es-PE" b="1" dirty="0">
                <a:solidFill>
                  <a:schemeClr val="accent2">
                    <a:lumMod val="75000"/>
                  </a:schemeClr>
                </a:solidFill>
              </a:rPr>
            </a:br>
            <a:endParaRPr lang="es-PE" dirty="0">
              <a:solidFill>
                <a:schemeClr val="accent2">
                  <a:lumMod val="75000"/>
                </a:schemeClr>
              </a:solidFill>
            </a:endParaRPr>
          </a:p>
        </p:txBody>
      </p:sp>
      <p:sp>
        <p:nvSpPr>
          <p:cNvPr id="3" name="Marcador de contenido 2"/>
          <p:cNvSpPr>
            <a:spLocks noGrp="1"/>
          </p:cNvSpPr>
          <p:nvPr>
            <p:ph idx="1"/>
          </p:nvPr>
        </p:nvSpPr>
        <p:spPr>
          <a:xfrm>
            <a:off x="677334" y="2078183"/>
            <a:ext cx="8965430" cy="3963180"/>
          </a:xfrm>
        </p:spPr>
        <p:txBody>
          <a:bodyPr/>
          <a:lstStyle/>
          <a:p>
            <a:r>
              <a:rPr lang="es-PE" sz="2400" b="1" dirty="0"/>
              <a:t>Vista: </a:t>
            </a:r>
            <a:r>
              <a:rPr lang="es-PE" b="1" dirty="0" smtClean="0"/>
              <a:t/>
            </a:r>
            <a:br>
              <a:rPr lang="es-PE" b="1" dirty="0" smtClean="0"/>
            </a:br>
            <a:r>
              <a:rPr lang="es-PE" dirty="0" smtClean="0"/>
              <a:t>La </a:t>
            </a:r>
            <a:r>
              <a:rPr lang="es-PE" dirty="0"/>
              <a:t>forma más común de definir la </a:t>
            </a:r>
            <a:r>
              <a:rPr lang="es-PE" b="1" dirty="0"/>
              <a:t>vista</a:t>
            </a:r>
            <a:r>
              <a:rPr lang="es-PE" dirty="0"/>
              <a:t> en JSF (2.0) es utilizando ficheros XHTML con etiquetas especiales que definen componentes JSF. Al igual que en JSP, estos componentes se convierten al final en código HTML </a:t>
            </a:r>
            <a:r>
              <a:rPr lang="es-PE" dirty="0" smtClean="0"/>
              <a:t>.</a:t>
            </a:r>
            <a:br>
              <a:rPr lang="es-PE" dirty="0" smtClean="0"/>
            </a:br>
            <a:endParaRPr lang="es-PE" b="1" dirty="0"/>
          </a:p>
          <a:p>
            <a:r>
              <a:rPr lang="es-PE" sz="2400" b="1" dirty="0"/>
              <a:t>Modelo: </a:t>
            </a:r>
            <a:r>
              <a:rPr lang="es-PE" sz="2400" b="1" dirty="0" err="1"/>
              <a:t>beans</a:t>
            </a:r>
            <a:r>
              <a:rPr lang="es-PE" sz="2400" b="1" dirty="0"/>
              <a:t> </a:t>
            </a:r>
            <a:r>
              <a:rPr lang="es-PE" sz="2400" b="1" dirty="0" smtClean="0"/>
              <a:t>gestionados</a:t>
            </a:r>
            <a:r>
              <a:rPr lang="es-PE" b="1" dirty="0" smtClean="0"/>
              <a:t/>
            </a:r>
            <a:br>
              <a:rPr lang="es-PE" b="1" dirty="0" smtClean="0"/>
            </a:br>
            <a:r>
              <a:rPr lang="es-PE" dirty="0" smtClean="0"/>
              <a:t>El </a:t>
            </a:r>
            <a:r>
              <a:rPr lang="es-PE" dirty="0"/>
              <a:t>modelo JSF se define mediante </a:t>
            </a:r>
            <a:r>
              <a:rPr lang="es-PE" dirty="0" err="1"/>
              <a:t>beans</a:t>
            </a:r>
            <a:r>
              <a:rPr lang="es-PE" dirty="0"/>
              <a:t> idénticos a los que se utilizan en JSP. Un </a:t>
            </a:r>
            <a:r>
              <a:rPr lang="es-PE" dirty="0" err="1"/>
              <a:t>bean</a:t>
            </a:r>
            <a:r>
              <a:rPr lang="es-PE" dirty="0"/>
              <a:t> es una clase con un conjunto de atributos (denominados </a:t>
            </a:r>
            <a:r>
              <a:rPr lang="es-PE" i="1" dirty="0"/>
              <a:t>propiedades</a:t>
            </a:r>
            <a:r>
              <a:rPr lang="es-PE" dirty="0"/>
              <a:t>) y métodos </a:t>
            </a:r>
            <a:r>
              <a:rPr lang="es-PE" i="1" dirty="0" err="1"/>
              <a:t>getters</a:t>
            </a:r>
            <a:r>
              <a:rPr lang="es-PE" dirty="0"/>
              <a:t> y </a:t>
            </a:r>
            <a:r>
              <a:rPr lang="es-PE" i="1" dirty="0" err="1"/>
              <a:t>setters</a:t>
            </a:r>
            <a:r>
              <a:rPr lang="es-PE" dirty="0"/>
              <a:t> que devuelven y actualizan sus valores. </a:t>
            </a:r>
            <a:endParaRPr lang="es-PE" dirty="0" smtClean="0"/>
          </a:p>
          <a:p>
            <a:endParaRPr lang="es-PE" b="1" dirty="0"/>
          </a:p>
          <a:p>
            <a:endParaRPr lang="es-PE" b="1" dirty="0" smtClean="0"/>
          </a:p>
          <a:p>
            <a:endParaRPr lang="es-PE" b="1" dirty="0"/>
          </a:p>
          <a:p>
            <a:endParaRPr lang="es-PE" dirty="0"/>
          </a:p>
        </p:txBody>
      </p:sp>
    </p:spTree>
    <p:extLst>
      <p:ext uri="{BB962C8B-B14F-4D97-AF65-F5344CB8AC3E}">
        <p14:creationId xmlns:p14="http://schemas.microsoft.com/office/powerpoint/2010/main" val="2339268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PE" b="1" dirty="0"/>
              <a:t>Ámbito de los </a:t>
            </a:r>
            <a:r>
              <a:rPr lang="es-PE" b="1" dirty="0" err="1"/>
              <a:t>beans</a:t>
            </a:r>
            <a:r>
              <a:rPr lang="es-PE" b="1" dirty="0"/>
              <a:t> gestionados</a:t>
            </a:r>
          </a:p>
          <a:p>
            <a:pPr marL="0" indent="0">
              <a:buNone/>
            </a:pPr>
            <a:r>
              <a:rPr lang="es-PE" b="1" dirty="0"/>
              <a:t>Petición</a:t>
            </a:r>
            <a:r>
              <a:rPr lang="es-PE" dirty="0"/>
              <a:t>: Se define con el valor </a:t>
            </a:r>
            <a:r>
              <a:rPr lang="es-PE" dirty="0" err="1"/>
              <a:t>request</a:t>
            </a:r>
            <a:r>
              <a:rPr lang="es-PE" dirty="0"/>
              <a:t> en la propiedad </a:t>
            </a:r>
            <a:r>
              <a:rPr lang="es-PE" dirty="0" err="1"/>
              <a:t>managed-bean-scope</a:t>
            </a:r>
            <a:r>
              <a:rPr lang="es-PE" dirty="0"/>
              <a:t> del faces-config.xml o con la anotación @</a:t>
            </a:r>
            <a:r>
              <a:rPr lang="es-PE" dirty="0" err="1"/>
              <a:t>RequestScoped</a:t>
            </a:r>
            <a:r>
              <a:rPr lang="es-PE" dirty="0"/>
              <a:t> en la clase. El </a:t>
            </a:r>
            <a:r>
              <a:rPr lang="es-PE" dirty="0" err="1"/>
              <a:t>bean</a:t>
            </a:r>
            <a:r>
              <a:rPr lang="es-PE" dirty="0"/>
              <a:t> se asocia a una petición HTTP. Cada nueva petición (cuando desde el navegador se abre una página por primera vez una página o se recarga) crea un nuevo </a:t>
            </a:r>
            <a:r>
              <a:rPr lang="es-PE" dirty="0" err="1"/>
              <a:t>bean</a:t>
            </a:r>
            <a:r>
              <a:rPr lang="es-PE" dirty="0"/>
              <a:t> y lo asocia con la página</a:t>
            </a:r>
            <a:r>
              <a:rPr lang="es-PE" dirty="0" smtClean="0"/>
              <a:t>.</a:t>
            </a:r>
            <a:br>
              <a:rPr lang="es-PE" dirty="0" smtClean="0"/>
            </a:br>
            <a:endParaRPr lang="es-PE" dirty="0" smtClean="0"/>
          </a:p>
          <a:p>
            <a:pPr marL="0" indent="0">
              <a:buNone/>
            </a:pPr>
            <a:endParaRPr lang="es-PE" dirty="0"/>
          </a:p>
          <a:p>
            <a:pPr marL="0" indent="0">
              <a:buNone/>
            </a:pPr>
            <a:r>
              <a:rPr lang="es-PE" dirty="0" smtClean="0">
                <a:solidFill>
                  <a:schemeClr val="tx1"/>
                </a:solidFill>
              </a:rPr>
              <a:t>En </a:t>
            </a:r>
            <a:r>
              <a:rPr lang="es-PE" dirty="0">
                <a:solidFill>
                  <a:schemeClr val="tx1"/>
                </a:solidFill>
              </a:rPr>
              <a:t>caso de disponer de un servidor de aplicaciones que tenga soporte para </a:t>
            </a:r>
            <a:r>
              <a:rPr lang="es-PE" dirty="0">
                <a:solidFill>
                  <a:schemeClr val="tx1"/>
                </a:solidFill>
                <a:hlinkClick r:id="rId2"/>
              </a:rPr>
              <a:t>CDI</a:t>
            </a:r>
            <a:r>
              <a:rPr lang="es-PE" dirty="0">
                <a:solidFill>
                  <a:schemeClr val="tx1"/>
                </a:solidFill>
              </a:rPr>
              <a:t>, ésta es la opción recomendada. El objetivo de CDI, entre otros, unificar el modelo de componentes gestionados de JSF con el modelo de componentes </a:t>
            </a:r>
            <a:endParaRPr lang="es-PE" dirty="0">
              <a:solidFill>
                <a:schemeClr val="tx1"/>
              </a:solidFill>
            </a:endParaRPr>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smtClean="0"/>
          </a:p>
          <a:p>
            <a:endParaRPr lang="es-PE" dirty="0"/>
          </a:p>
        </p:txBody>
      </p:sp>
      <p:sp>
        <p:nvSpPr>
          <p:cNvPr id="4" name="Título 1"/>
          <p:cNvSpPr>
            <a:spLocks noGrp="1"/>
          </p:cNvSpPr>
          <p:nvPr>
            <p:ph type="title"/>
          </p:nvPr>
        </p:nvSpPr>
        <p:spPr>
          <a:xfrm>
            <a:off x="677334" y="609600"/>
            <a:ext cx="8596668" cy="1115291"/>
          </a:xfrm>
        </p:spPr>
        <p:txBody>
          <a:bodyPr>
            <a:normAutofit fontScale="90000"/>
          </a:bodyPr>
          <a:lstStyle/>
          <a:p>
            <a:r>
              <a:rPr lang="es-PE" b="1" dirty="0">
                <a:solidFill>
                  <a:schemeClr val="accent2">
                    <a:lumMod val="75000"/>
                  </a:schemeClr>
                </a:solidFill>
              </a:rPr>
              <a:t>El MVC en </a:t>
            </a:r>
            <a:r>
              <a:rPr lang="es-PE" b="1" dirty="0" err="1">
                <a:solidFill>
                  <a:schemeClr val="accent2">
                    <a:lumMod val="75000"/>
                  </a:schemeClr>
                </a:solidFill>
              </a:rPr>
              <a:t>JavaServer</a:t>
            </a:r>
            <a:r>
              <a:rPr lang="es-PE" b="1" dirty="0">
                <a:solidFill>
                  <a:schemeClr val="accent2">
                    <a:lumMod val="75000"/>
                  </a:schemeClr>
                </a:solidFill>
              </a:rPr>
              <a:t> Faces</a:t>
            </a:r>
            <a:br>
              <a:rPr lang="es-PE" b="1" dirty="0">
                <a:solidFill>
                  <a:schemeClr val="accent2">
                    <a:lumMod val="75000"/>
                  </a:schemeClr>
                </a:solidFill>
              </a:rPr>
            </a:br>
            <a:endParaRPr lang="es-PE" dirty="0">
              <a:solidFill>
                <a:schemeClr val="accent2">
                  <a:lumMod val="75000"/>
                </a:schemeClr>
              </a:solidFill>
            </a:endParaRPr>
          </a:p>
        </p:txBody>
      </p:sp>
    </p:spTree>
    <p:extLst>
      <p:ext uri="{BB962C8B-B14F-4D97-AF65-F5344CB8AC3E}">
        <p14:creationId xmlns:p14="http://schemas.microsoft.com/office/powerpoint/2010/main" val="3446572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362962"/>
            <a:ext cx="8596668" cy="1632093"/>
          </a:xfrm>
        </p:spPr>
        <p:txBody>
          <a:bodyPr/>
          <a:lstStyle/>
          <a:p>
            <a:r>
              <a:rPr lang="es-PE" sz="2400" b="1" dirty="0"/>
              <a:t>Controlador</a:t>
            </a:r>
          </a:p>
          <a:p>
            <a:pPr marL="0" indent="0">
              <a:buNone/>
            </a:pPr>
            <a:r>
              <a:rPr lang="es-PE" dirty="0"/>
              <a:t>  se define mediante métodos de los </a:t>
            </a:r>
            <a:r>
              <a:rPr lang="es-PE" dirty="0" err="1"/>
              <a:t>beans</a:t>
            </a:r>
            <a:r>
              <a:rPr lang="es-PE" dirty="0"/>
              <a:t> ligados a acciones de la vista. La acción a ejecutar se define en el código del método y la vista resultante depende de la cadena devuelta y del fichero de configuración faces-config.xml.</a:t>
            </a:r>
          </a:p>
          <a:p>
            <a:endParaRPr lang="es-PE" dirty="0"/>
          </a:p>
        </p:txBody>
      </p:sp>
      <p:pic>
        <p:nvPicPr>
          <p:cNvPr id="4" name="Picture 2" descr="Resultado de imagen para El MVC en JavaServer Fa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838" y="2524991"/>
            <a:ext cx="7554479" cy="324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49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Caso Practico</a:t>
            </a:r>
            <a:endParaRPr lang="es-PE" dirty="0"/>
          </a:p>
        </p:txBody>
      </p:sp>
      <p:sp>
        <p:nvSpPr>
          <p:cNvPr id="3" name="Marcador de contenido 2"/>
          <p:cNvSpPr>
            <a:spLocks noGrp="1"/>
          </p:cNvSpPr>
          <p:nvPr>
            <p:ph idx="1"/>
          </p:nvPr>
        </p:nvSpPr>
        <p:spPr>
          <a:xfrm>
            <a:off x="486265" y="1505497"/>
            <a:ext cx="8596668" cy="3880773"/>
          </a:xfrm>
        </p:spPr>
        <p:txBody>
          <a:bodyPr/>
          <a:lstStyle/>
          <a:p>
            <a:r>
              <a:rPr lang="es-PE" dirty="0" smtClean="0"/>
              <a:t>En el siguiente ejemplo </a:t>
            </a:r>
            <a:r>
              <a:rPr lang="es-PE" dirty="0"/>
              <a:t>vemos el patrón de diseño CDI, Contextos e Inyección de Dependencia, que nos permite integrar objeto dentro de objetos; </a:t>
            </a:r>
            <a:br>
              <a:rPr lang="es-PE" dirty="0"/>
            </a:br>
            <a:r>
              <a:rPr lang="es-PE" dirty="0" smtClean="0"/>
              <a:t>el </a:t>
            </a:r>
            <a:r>
              <a:rPr lang="es-PE" dirty="0"/>
              <a:t>archivo beans.xml; </a:t>
            </a:r>
            <a:r>
              <a:rPr lang="es-PE" dirty="0" smtClean="0"/>
              <a:t>la </a:t>
            </a:r>
            <a:r>
              <a:rPr lang="es-PE" dirty="0"/>
              <a:t>anotación @</a:t>
            </a:r>
            <a:r>
              <a:rPr lang="es-PE" dirty="0" err="1"/>
              <a:t>Named</a:t>
            </a:r>
            <a:r>
              <a:rPr lang="es-PE" dirty="0"/>
              <a:t>; </a:t>
            </a:r>
            <a:r>
              <a:rPr lang="es-PE" dirty="0" err="1"/>
              <a:t>Qualifiers</a:t>
            </a:r>
            <a:r>
              <a:rPr lang="es-PE" dirty="0"/>
              <a:t>; la anotación @</a:t>
            </a:r>
            <a:r>
              <a:rPr lang="es-PE" dirty="0" err="1"/>
              <a:t>Qualifier</a:t>
            </a:r>
            <a:r>
              <a:rPr lang="es-PE" dirty="0"/>
              <a:t>.</a:t>
            </a:r>
          </a:p>
        </p:txBody>
      </p:sp>
      <p:pic>
        <p:nvPicPr>
          <p:cNvPr id="4" name="Imagen 3"/>
          <p:cNvPicPr>
            <a:picLocks noChangeAspect="1"/>
          </p:cNvPicPr>
          <p:nvPr/>
        </p:nvPicPr>
        <p:blipFill rotWithShape="1">
          <a:blip r:embed="rId2"/>
          <a:srcRect l="9442" t="14448" r="63160" b="52652"/>
          <a:stretch/>
        </p:blipFill>
        <p:spPr>
          <a:xfrm>
            <a:off x="848987" y="2826297"/>
            <a:ext cx="4350809" cy="2861659"/>
          </a:xfrm>
          <a:prstGeom prst="rect">
            <a:avLst/>
          </a:prstGeom>
        </p:spPr>
      </p:pic>
      <p:pic>
        <p:nvPicPr>
          <p:cNvPr id="5" name="Imagen 4"/>
          <p:cNvPicPr>
            <a:picLocks noChangeAspect="1"/>
          </p:cNvPicPr>
          <p:nvPr/>
        </p:nvPicPr>
        <p:blipFill rotWithShape="1">
          <a:blip r:embed="rId3"/>
          <a:srcRect l="9462" t="14298" r="56496" b="55785"/>
          <a:stretch/>
        </p:blipFill>
        <p:spPr>
          <a:xfrm>
            <a:off x="6851617" y="3549628"/>
            <a:ext cx="5188076" cy="2732539"/>
          </a:xfrm>
          <a:prstGeom prst="rect">
            <a:avLst/>
          </a:prstGeom>
        </p:spPr>
      </p:pic>
    </p:spTree>
    <p:extLst>
      <p:ext uri="{BB962C8B-B14F-4D97-AF65-F5344CB8AC3E}">
        <p14:creationId xmlns:p14="http://schemas.microsoft.com/office/powerpoint/2010/main" val="723989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Conclusión</a:t>
            </a:r>
            <a:endParaRPr lang="es-PE" dirty="0"/>
          </a:p>
        </p:txBody>
      </p:sp>
      <p:sp>
        <p:nvSpPr>
          <p:cNvPr id="3" name="Marcador de contenido 2"/>
          <p:cNvSpPr>
            <a:spLocks noGrp="1"/>
          </p:cNvSpPr>
          <p:nvPr>
            <p:ph idx="1"/>
          </p:nvPr>
        </p:nvSpPr>
        <p:spPr>
          <a:xfrm>
            <a:off x="677334" y="1327638"/>
            <a:ext cx="8853528" cy="5125915"/>
          </a:xfrm>
        </p:spPr>
        <p:txBody>
          <a:bodyPr>
            <a:normAutofit/>
          </a:bodyPr>
          <a:lstStyle/>
          <a:p>
            <a:r>
              <a:rPr lang="es-PE" dirty="0"/>
              <a:t>Con este trabajo, hemos tratado de mostrar de una forma práctica la relación existente entre dependencias, detalles y abstracciones. </a:t>
            </a:r>
          </a:p>
          <a:p>
            <a:r>
              <a:rPr lang="es-PE" dirty="0"/>
              <a:t>Los patrones de diseño son conceptos o ideas. El código puede ser diferente según lo que necesites o el lenguaje que se esté usando (esto no es sólo para Java, si no para cualquier lenguaje que admita la programación orientada a objetos). </a:t>
            </a:r>
          </a:p>
          <a:p>
            <a:r>
              <a:rPr lang="es-PE" dirty="0"/>
              <a:t>Es muy ventajoso si usas estructuras muy grandes (clases que requieran decenas de objetos para cobrar vida). Por otro lado, si tus objetos son pequeños, este tipo de patrón sólo haría de intermediario entre otras clases y sería molesto, ya que no merecería la pena mantenerlo en la aplicación. </a:t>
            </a:r>
          </a:p>
          <a:p>
            <a:r>
              <a:rPr lang="es-PE" dirty="0"/>
              <a:t>Una de las principales ventajas de trabajar con la tecnología Java Server Faces es que esta basado en el patrón MVC (Modelo Vista Controlador) ofreciendo una limpia separación entre el comportamiento y la presentación </a:t>
            </a:r>
            <a:r>
              <a:rPr lang="es-PE" dirty="0" smtClean="0"/>
              <a:t>.</a:t>
            </a:r>
            <a:r>
              <a:rPr lang="es-PE" dirty="0"/>
              <a:t> </a:t>
            </a:r>
          </a:p>
          <a:p>
            <a:pPr marL="0" indent="0">
              <a:buNone/>
            </a:pPr>
            <a:endParaRPr lang="es-PE" dirty="0"/>
          </a:p>
        </p:txBody>
      </p:sp>
    </p:spTree>
    <p:extLst>
      <p:ext uri="{BB962C8B-B14F-4D97-AF65-F5344CB8AC3E}">
        <p14:creationId xmlns:p14="http://schemas.microsoft.com/office/powerpoint/2010/main" val="1182770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Antecedentes</a:t>
            </a:r>
          </a:p>
        </p:txBody>
      </p:sp>
      <p:sp>
        <p:nvSpPr>
          <p:cNvPr id="3" name="Marcador de contenido 2"/>
          <p:cNvSpPr>
            <a:spLocks noGrp="1"/>
          </p:cNvSpPr>
          <p:nvPr>
            <p:ph idx="1"/>
          </p:nvPr>
        </p:nvSpPr>
        <p:spPr>
          <a:xfrm>
            <a:off x="677334" y="1248508"/>
            <a:ext cx="8596668" cy="5310553"/>
          </a:xfrm>
        </p:spPr>
        <p:txBody>
          <a:bodyPr/>
          <a:lstStyle/>
          <a:p>
            <a:pPr marL="0" indent="0">
              <a:buNone/>
            </a:pPr>
            <a:r>
              <a:rPr lang="es-PE" dirty="0"/>
              <a:t>En los comienzos de la programación, los programas eran lineales y monolíticos. El flujo de ejecución era simple y predecible.</a:t>
            </a:r>
          </a:p>
          <a:p>
            <a:pPr marL="0" indent="0">
              <a:buNone/>
            </a:pPr>
            <a:r>
              <a:rPr lang="es-PE" dirty="0"/>
              <a:t>Aparecieron dos conceptos para estructurar el código: la modularidad y la reutilización de los componentes: se crean bibliotecas de componentes reutilizables. El flujo se complica, saltando de componente a componente, y aparece un nuevo problema: la dependencia (acoplamiento) entre los componentes.</a:t>
            </a:r>
          </a:p>
          <a:p>
            <a:endParaRPr lang="es-PE" dirty="0"/>
          </a:p>
          <a:p>
            <a:r>
              <a:rPr lang="es-PE" dirty="0"/>
              <a:t>El problema de la dependencia se empieza a considerar lo suficientemente importante como para definir nuevos conceptos en el diseño :</a:t>
            </a:r>
          </a:p>
          <a:p>
            <a:r>
              <a:rPr lang="es-PE" dirty="0"/>
              <a:t>Inversión de control (</a:t>
            </a:r>
            <a:r>
              <a:rPr lang="es-PE" dirty="0" err="1"/>
              <a:t>IoC</a:t>
            </a:r>
            <a:r>
              <a:rPr lang="es-PE" dirty="0"/>
              <a:t>).</a:t>
            </a:r>
          </a:p>
          <a:p>
            <a:r>
              <a:rPr lang="es-PE" dirty="0"/>
              <a:t>Inyección de Dependencias (DI), que es una forma de inversión de control.</a:t>
            </a:r>
          </a:p>
          <a:p>
            <a:endParaRPr lang="es-PE" dirty="0"/>
          </a:p>
        </p:txBody>
      </p:sp>
    </p:spTree>
    <p:extLst>
      <p:ext uri="{BB962C8B-B14F-4D97-AF65-F5344CB8AC3E}">
        <p14:creationId xmlns:p14="http://schemas.microsoft.com/office/powerpoint/2010/main" val="2738796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¿Qué </a:t>
            </a:r>
            <a:r>
              <a:rPr lang="es-PE" dirty="0" smtClean="0"/>
              <a:t>es la Inyección de Dependencias?</a:t>
            </a:r>
            <a:endParaRPr lang="es-ES" dirty="0"/>
          </a:p>
        </p:txBody>
      </p:sp>
      <p:sp>
        <p:nvSpPr>
          <p:cNvPr id="3" name="Marcador de contenido 2"/>
          <p:cNvSpPr>
            <a:spLocks noGrp="1"/>
          </p:cNvSpPr>
          <p:nvPr>
            <p:ph idx="1"/>
          </p:nvPr>
        </p:nvSpPr>
        <p:spPr/>
        <p:txBody>
          <a:bodyPr/>
          <a:lstStyle/>
          <a:p>
            <a:pPr marL="0" indent="0">
              <a:buNone/>
            </a:pPr>
            <a:r>
              <a:rPr lang="es-PE" dirty="0"/>
              <a:t>Es un patrón de diseño de software usado en la Programación Orientada a Objetos, que trata de solucionar las necesidades de creación de los objetos de una manera práctica, útil, escalable y con una alta versatilidad del código.</a:t>
            </a:r>
            <a:endParaRPr lang="es-ES" dirty="0"/>
          </a:p>
          <a:p>
            <a:endParaRPr lang="es-PE" dirty="0"/>
          </a:p>
          <a:p>
            <a:pPr marL="0" indent="0">
              <a:buNone/>
            </a:pPr>
            <a:r>
              <a:rPr lang="es-PE" dirty="0"/>
              <a:t>En la mayoría de los </a:t>
            </a:r>
            <a:r>
              <a:rPr lang="es-PE" dirty="0" err="1"/>
              <a:t>frameworks</a:t>
            </a:r>
            <a:r>
              <a:rPr lang="es-PE" dirty="0"/>
              <a:t> actuales se aplica la Inyección de dependencias como parte de las herramientas y modelos que facilitan al programador. </a:t>
            </a:r>
            <a:endParaRPr lang="es-ES" dirty="0"/>
          </a:p>
        </p:txBody>
      </p:sp>
    </p:spTree>
    <p:extLst>
      <p:ext uri="{BB962C8B-B14F-4D97-AF65-F5344CB8AC3E}">
        <p14:creationId xmlns:p14="http://schemas.microsoft.com/office/powerpoint/2010/main" val="76818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Ventajas</a:t>
            </a:r>
          </a:p>
        </p:txBody>
      </p:sp>
      <p:sp>
        <p:nvSpPr>
          <p:cNvPr id="3" name="Marcador de contenido 2"/>
          <p:cNvSpPr>
            <a:spLocks noGrp="1"/>
          </p:cNvSpPr>
          <p:nvPr>
            <p:ph idx="1"/>
          </p:nvPr>
        </p:nvSpPr>
        <p:spPr/>
        <p:txBody>
          <a:bodyPr/>
          <a:lstStyle/>
          <a:p>
            <a:r>
              <a:rPr lang="es-PE" dirty="0"/>
              <a:t>separar nuestro código por responsabilidades, siendo que en esta ocasión sólo se dedica a organizar el código que tiene que ver con la creación de los objetos.</a:t>
            </a:r>
            <a:r>
              <a:rPr lang="es-ES" dirty="0"/>
              <a:t> </a:t>
            </a:r>
            <a:r>
              <a:rPr lang="es-PE" dirty="0"/>
              <a:t>Pues la inyección de dependencias parte de ahí</a:t>
            </a:r>
            <a:r>
              <a:rPr lang="es-PE" dirty="0" smtClean="0"/>
              <a:t>.</a:t>
            </a:r>
            <a:endParaRPr lang="es-PE" dirty="0"/>
          </a:p>
          <a:p>
            <a:endParaRPr lang="es-ES" dirty="0"/>
          </a:p>
          <a:p>
            <a:r>
              <a:rPr lang="es-PE" dirty="0"/>
              <a:t>Lo que dice es que los objetos nunca deben construir aquellos otros objetos que necesitan para funcionar. Esa parte de creación de los objetos se debe hacer en otro lugar diferente a la inicialización de un objeto</a:t>
            </a:r>
            <a:endParaRPr lang="es-ES" dirty="0"/>
          </a:p>
          <a:p>
            <a:endParaRPr lang="es-ES" dirty="0"/>
          </a:p>
        </p:txBody>
      </p:sp>
    </p:spTree>
    <p:extLst>
      <p:ext uri="{BB962C8B-B14F-4D97-AF65-F5344CB8AC3E}">
        <p14:creationId xmlns:p14="http://schemas.microsoft.com/office/powerpoint/2010/main" val="1865498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stretch>
            <a:fillRect/>
          </a:stretch>
        </p:blipFill>
        <p:spPr>
          <a:xfrm>
            <a:off x="555864" y="482926"/>
            <a:ext cx="4869589" cy="3281952"/>
          </a:xfrm>
          <a:prstGeom prst="rect">
            <a:avLst/>
          </a:prstGeom>
        </p:spPr>
      </p:pic>
      <p:sp>
        <p:nvSpPr>
          <p:cNvPr id="5" name="CuadroTexto 4"/>
          <p:cNvSpPr txBox="1"/>
          <p:nvPr/>
        </p:nvSpPr>
        <p:spPr>
          <a:xfrm>
            <a:off x="809897" y="4413689"/>
            <a:ext cx="7680960" cy="1477328"/>
          </a:xfrm>
          <a:prstGeom prst="rect">
            <a:avLst/>
          </a:prstGeom>
          <a:noFill/>
        </p:spPr>
        <p:txBody>
          <a:bodyPr wrap="square" rtlCol="0">
            <a:spAutoFit/>
          </a:bodyPr>
          <a:lstStyle/>
          <a:p>
            <a:pPr fontAlgn="base"/>
            <a:r>
              <a:rPr lang="es-PE" dirty="0"/>
              <a:t>El problema que nos encontramos es que la clase Programador está fuertemente acoplada con la el ordenador Mac o el lenguaje </a:t>
            </a:r>
            <a:r>
              <a:rPr lang="es-PE" dirty="0" err="1"/>
              <a:t>ObjectiveC</a:t>
            </a:r>
            <a:r>
              <a:rPr lang="es-PE" dirty="0"/>
              <a:t>. Si mañana queremos tener programadores de C que usan Windows, tal como está el código, tendríamos que crear una nueva clase Programador, porque esta no nos valdría.</a:t>
            </a:r>
            <a:endParaRPr lang="es-ES" dirty="0"/>
          </a:p>
        </p:txBody>
      </p:sp>
    </p:spTree>
    <p:extLst>
      <p:ext uri="{BB962C8B-B14F-4D97-AF65-F5344CB8AC3E}">
        <p14:creationId xmlns:p14="http://schemas.microsoft.com/office/powerpoint/2010/main" val="713173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rotWithShape="1">
          <a:blip r:embed="rId2"/>
          <a:srcRect r="14521"/>
          <a:stretch/>
        </p:blipFill>
        <p:spPr>
          <a:xfrm>
            <a:off x="955766" y="783341"/>
            <a:ext cx="5222965" cy="3292270"/>
          </a:xfrm>
          <a:prstGeom prst="rect">
            <a:avLst/>
          </a:prstGeom>
        </p:spPr>
      </p:pic>
      <p:sp>
        <p:nvSpPr>
          <p:cNvPr id="5" name="CuadroTexto 4"/>
          <p:cNvSpPr txBox="1"/>
          <p:nvPr/>
        </p:nvSpPr>
        <p:spPr>
          <a:xfrm>
            <a:off x="1209068" y="4389119"/>
            <a:ext cx="8065560" cy="2862322"/>
          </a:xfrm>
          <a:prstGeom prst="rect">
            <a:avLst/>
          </a:prstGeom>
          <a:noFill/>
        </p:spPr>
        <p:txBody>
          <a:bodyPr wrap="square" rtlCol="0">
            <a:spAutoFit/>
          </a:bodyPr>
          <a:lstStyle/>
          <a:p>
            <a:r>
              <a:rPr lang="es-PE" dirty="0"/>
              <a:t>Ahora nuestro programador es capaz de adaptarse a cualquier tipo de ordenador y cualquier tipo de lenguaje. De hecho observarás que hemos podido crear un segundo programador llamado "</a:t>
            </a:r>
            <a:r>
              <a:rPr lang="es-PE" dirty="0" err="1"/>
              <a:t>carlos</a:t>
            </a:r>
            <a:r>
              <a:rPr lang="es-PE" dirty="0"/>
              <a:t>" que es capaz de programar en Java bajo Windows</a:t>
            </a:r>
            <a:r>
              <a:rPr lang="es-PE" dirty="0" smtClean="0"/>
              <a:t>.</a:t>
            </a:r>
            <a:br>
              <a:rPr lang="es-PE" dirty="0" smtClean="0"/>
            </a:br>
            <a:r>
              <a:rPr lang="es-PE" dirty="0"/>
              <a:t/>
            </a:r>
            <a:br>
              <a:rPr lang="es-PE" dirty="0"/>
            </a:br>
            <a:r>
              <a:rPr lang="es-PE" dirty="0"/>
              <a:t>El hecho en sí, de enviar por parámetros los objetos que son necesarios para que otro objeto funcione, es la inyección de dependencias.</a:t>
            </a:r>
            <a:endParaRPr lang="es-ES" dirty="0"/>
          </a:p>
          <a:p>
            <a:endParaRPr lang="es-ES" dirty="0"/>
          </a:p>
          <a:p>
            <a:endParaRPr lang="es-ES" dirty="0"/>
          </a:p>
          <a:p>
            <a:endParaRPr lang="es-ES" dirty="0"/>
          </a:p>
        </p:txBody>
      </p:sp>
    </p:spTree>
    <p:extLst>
      <p:ext uri="{BB962C8B-B14F-4D97-AF65-F5344CB8AC3E}">
        <p14:creationId xmlns:p14="http://schemas.microsoft.com/office/powerpoint/2010/main" val="740167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u="sng" dirty="0"/>
              <a:t>El Principio de Inyección de Dependencias</a:t>
            </a:r>
            <a:r>
              <a:rPr lang="es-ES" b="1" dirty="0"/>
              <a:t/>
            </a:r>
            <a:br>
              <a:rPr lang="es-ES" b="1" dirty="0"/>
            </a:br>
            <a:endParaRPr lang="es-ES" dirty="0"/>
          </a:p>
        </p:txBody>
      </p:sp>
      <p:sp>
        <p:nvSpPr>
          <p:cNvPr id="3" name="Marcador de contenido 2"/>
          <p:cNvSpPr>
            <a:spLocks noGrp="1"/>
          </p:cNvSpPr>
          <p:nvPr>
            <p:ph idx="1"/>
          </p:nvPr>
        </p:nvSpPr>
        <p:spPr/>
        <p:txBody>
          <a:bodyPr/>
          <a:lstStyle/>
          <a:p>
            <a:pPr marL="0" indent="0">
              <a:buNone/>
            </a:pPr>
            <a:r>
              <a:rPr lang="es-PE" dirty="0"/>
              <a:t>Robert C. Martin afirma en el Principio de Inyección de Dependencias:</a:t>
            </a:r>
          </a:p>
          <a:p>
            <a:pPr marL="0" indent="0">
              <a:buNone/>
            </a:pPr>
            <a:endParaRPr lang="es-PE" dirty="0"/>
          </a:p>
          <a:p>
            <a:pPr marL="0" indent="0">
              <a:buNone/>
            </a:pPr>
            <a:endParaRPr lang="es-ES" dirty="0"/>
          </a:p>
          <a:p>
            <a:pPr fontAlgn="base"/>
            <a:r>
              <a:rPr lang="es-PE" dirty="0"/>
              <a:t>    A. </a:t>
            </a:r>
            <a:r>
              <a:rPr lang="es-PE" i="1" dirty="0"/>
              <a:t>Las clases de alto nivel no deberían depender de las clases de bajo nivel. Ambas deberían depender de las abstracciones.</a:t>
            </a:r>
            <a:r>
              <a:rPr lang="es-PE" dirty="0"/>
              <a:t> </a:t>
            </a:r>
            <a:br>
              <a:rPr lang="es-PE" dirty="0"/>
            </a:br>
            <a:endParaRPr lang="es-PE" dirty="0"/>
          </a:p>
          <a:p>
            <a:pPr fontAlgn="base"/>
            <a:r>
              <a:rPr lang="es-PE" dirty="0"/>
              <a:t>    B. </a:t>
            </a:r>
            <a:r>
              <a:rPr lang="es-PE" i="1" dirty="0"/>
              <a:t>Las abstracciones no deberían depender de los detalles. Los detalles deberían depender de las abstracciones.</a:t>
            </a:r>
            <a:endParaRPr lang="es-ES" dirty="0"/>
          </a:p>
          <a:p>
            <a:endParaRPr lang="es-ES" dirty="0"/>
          </a:p>
        </p:txBody>
      </p:sp>
    </p:spTree>
    <p:extLst>
      <p:ext uri="{BB962C8B-B14F-4D97-AF65-F5344CB8AC3E}">
        <p14:creationId xmlns:p14="http://schemas.microsoft.com/office/powerpoint/2010/main" val="1251971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Implementación de la Inyección de Dependencias:</a:t>
            </a:r>
            <a:r>
              <a:rPr lang="es-ES" dirty="0"/>
              <a:t/>
            </a:r>
            <a:br>
              <a:rPr lang="es-ES" dirty="0"/>
            </a:br>
            <a:endParaRPr lang="es-ES" dirty="0"/>
          </a:p>
        </p:txBody>
      </p:sp>
      <p:sp>
        <p:nvSpPr>
          <p:cNvPr id="3" name="Marcador de contenido 2"/>
          <p:cNvSpPr>
            <a:spLocks noGrp="1"/>
          </p:cNvSpPr>
          <p:nvPr>
            <p:ph idx="1"/>
          </p:nvPr>
        </p:nvSpPr>
        <p:spPr/>
        <p:txBody>
          <a:bodyPr/>
          <a:lstStyle/>
          <a:p>
            <a:pPr lvl="0" fontAlgn="base"/>
            <a:r>
              <a:rPr lang="es-PE" dirty="0"/>
              <a:t>por constructor</a:t>
            </a:r>
            <a:endParaRPr lang="es-ES" dirty="0"/>
          </a:p>
          <a:p>
            <a:pPr lvl="0" fontAlgn="base"/>
            <a:r>
              <a:rPr lang="es-PE" dirty="0"/>
              <a:t>por setter</a:t>
            </a:r>
            <a:endParaRPr lang="es-ES" dirty="0"/>
          </a:p>
          <a:p>
            <a:pPr lvl="0" fontAlgn="base"/>
            <a:r>
              <a:rPr lang="es-PE" dirty="0"/>
              <a:t>por interfaz.</a:t>
            </a:r>
            <a:endParaRPr lang="es-ES"/>
          </a:p>
          <a:p>
            <a:endParaRPr lang="es-ES"/>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717" y="2160589"/>
            <a:ext cx="5305948" cy="2743933"/>
          </a:xfrm>
          <a:prstGeom prst="rect">
            <a:avLst/>
          </a:prstGeom>
        </p:spPr>
      </p:pic>
    </p:spTree>
    <p:extLst>
      <p:ext uri="{BB962C8B-B14F-4D97-AF65-F5344CB8AC3E}">
        <p14:creationId xmlns:p14="http://schemas.microsoft.com/office/powerpoint/2010/main" val="1437921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Implementación de la Inyección de Dependencias:</a:t>
            </a:r>
            <a:r>
              <a:rPr lang="es-ES" dirty="0"/>
              <a:t/>
            </a:r>
            <a:br>
              <a:rPr lang="es-ES" dirty="0"/>
            </a:br>
            <a:endParaRPr lang="es-ES" dirty="0"/>
          </a:p>
        </p:txBody>
      </p:sp>
      <p:sp>
        <p:nvSpPr>
          <p:cNvPr id="3" name="Marcador de contenido 2"/>
          <p:cNvSpPr>
            <a:spLocks noGrp="1"/>
          </p:cNvSpPr>
          <p:nvPr>
            <p:ph idx="1"/>
          </p:nvPr>
        </p:nvSpPr>
        <p:spPr>
          <a:xfrm>
            <a:off x="563034" y="1694597"/>
            <a:ext cx="9328312" cy="3880773"/>
          </a:xfrm>
        </p:spPr>
        <p:txBody>
          <a:bodyPr/>
          <a:lstStyle/>
          <a:p>
            <a:pPr lvl="0" fontAlgn="base"/>
            <a:r>
              <a:rPr lang="es-PE" dirty="0"/>
              <a:t>por constructor: es cuando la creación de la instancia no depende de la clase</a:t>
            </a:r>
            <a:endParaRPr lang="es-ES" dirty="0"/>
          </a:p>
          <a:p>
            <a:r>
              <a:rPr lang="es-ES" dirty="0"/>
              <a:t>Forma Clásica									Utilizando  DI por Constructor</a:t>
            </a:r>
          </a:p>
        </p:txBody>
      </p:sp>
      <p:graphicFrame>
        <p:nvGraphicFramePr>
          <p:cNvPr id="5" name="Tabla 4"/>
          <p:cNvGraphicFramePr>
            <a:graphicFrameLocks noGrp="1"/>
          </p:cNvGraphicFramePr>
          <p:nvPr>
            <p:extLst>
              <p:ext uri="{D42A27DB-BD31-4B8C-83A1-F6EECF244321}">
                <p14:modId xmlns:p14="http://schemas.microsoft.com/office/powerpoint/2010/main" val="1406253501"/>
              </p:ext>
            </p:extLst>
          </p:nvPr>
        </p:nvGraphicFramePr>
        <p:xfrm>
          <a:off x="5688548" y="2418458"/>
          <a:ext cx="5010912" cy="3840480"/>
        </p:xfrm>
        <a:graphic>
          <a:graphicData uri="http://schemas.openxmlformats.org/drawingml/2006/table">
            <a:tbl>
              <a:tblPr/>
              <a:tblGrid>
                <a:gridCol w="298704">
                  <a:extLst>
                    <a:ext uri="{9D8B030D-6E8A-4147-A177-3AD203B41FA5}">
                      <a16:colId xmlns:a16="http://schemas.microsoft.com/office/drawing/2014/main" xmlns="" val="1491649970"/>
                    </a:ext>
                  </a:extLst>
                </a:gridCol>
                <a:gridCol w="4712208">
                  <a:extLst>
                    <a:ext uri="{9D8B030D-6E8A-4147-A177-3AD203B41FA5}">
                      <a16:colId xmlns:a16="http://schemas.microsoft.com/office/drawing/2014/main" xmlns="" val="2109604969"/>
                    </a:ext>
                  </a:extLst>
                </a:gridCol>
              </a:tblGrid>
              <a:tr h="0">
                <a:tc>
                  <a:txBody>
                    <a:bodyPr/>
                    <a:lstStyle/>
                    <a:p>
                      <a:pPr algn="r" rtl="0" fontAlgn="base"/>
                      <a:r>
                        <a:rPr lang="es-PE" b="0" i="0">
                          <a:solidFill>
                            <a:srgbClr val="AFAFAF"/>
                          </a:solidFill>
                          <a:effectLst/>
                          <a:latin typeface="Monaco"/>
                        </a:rPr>
                        <a:t>1</a:t>
                      </a:r>
                    </a:p>
                    <a:p>
                      <a:pPr algn="r" rtl="0" fontAlgn="base"/>
                      <a:r>
                        <a:rPr lang="es-PE" b="0" i="0">
                          <a:solidFill>
                            <a:srgbClr val="AFAFAF"/>
                          </a:solidFill>
                          <a:effectLst/>
                          <a:latin typeface="Monaco"/>
                        </a:rPr>
                        <a:t>2</a:t>
                      </a:r>
                    </a:p>
                    <a:p>
                      <a:pPr algn="r" rtl="0" fontAlgn="base"/>
                      <a:r>
                        <a:rPr lang="es-PE" b="0" i="0">
                          <a:solidFill>
                            <a:srgbClr val="AFAFAF"/>
                          </a:solidFill>
                          <a:effectLst/>
                          <a:latin typeface="Monaco"/>
                        </a:rPr>
                        <a:t>3</a:t>
                      </a:r>
                    </a:p>
                    <a:p>
                      <a:pPr algn="r" rtl="0" fontAlgn="base"/>
                      <a:r>
                        <a:rPr lang="es-PE" b="0" i="0">
                          <a:solidFill>
                            <a:srgbClr val="AFAFAF"/>
                          </a:solidFill>
                          <a:effectLst/>
                          <a:latin typeface="Monaco"/>
                        </a:rPr>
                        <a:t>4</a:t>
                      </a:r>
                    </a:p>
                    <a:p>
                      <a:pPr algn="r" rtl="0" fontAlgn="base"/>
                      <a:r>
                        <a:rPr lang="es-PE" b="0" i="0">
                          <a:solidFill>
                            <a:srgbClr val="AFAFAF"/>
                          </a:solidFill>
                          <a:effectLst/>
                          <a:latin typeface="Monaco"/>
                        </a:rPr>
                        <a:t>5</a:t>
                      </a:r>
                    </a:p>
                    <a:p>
                      <a:pPr algn="r" rtl="0" fontAlgn="base"/>
                      <a:r>
                        <a:rPr lang="es-PE" b="0" i="0">
                          <a:solidFill>
                            <a:srgbClr val="AFAFAF"/>
                          </a:solidFill>
                          <a:effectLst/>
                          <a:latin typeface="Monaco"/>
                        </a:rPr>
                        <a:t>6</a:t>
                      </a:r>
                    </a:p>
                    <a:p>
                      <a:pPr algn="r" rtl="0" fontAlgn="base"/>
                      <a:r>
                        <a:rPr lang="es-PE" b="0" i="0">
                          <a:solidFill>
                            <a:srgbClr val="AFAFAF"/>
                          </a:solidFill>
                          <a:effectLst/>
                          <a:latin typeface="Monaco"/>
                        </a:rPr>
                        <a:t>7</a:t>
                      </a:r>
                    </a:p>
                    <a:p>
                      <a:pPr algn="r" rtl="0" fontAlgn="base"/>
                      <a:r>
                        <a:rPr lang="es-PE" b="0" i="0">
                          <a:solidFill>
                            <a:srgbClr val="AFAFAF"/>
                          </a:solidFill>
                          <a:effectLst/>
                          <a:latin typeface="Monaco"/>
                        </a:rPr>
                        <a:t>8</a:t>
                      </a:r>
                    </a:p>
                    <a:p>
                      <a:pPr algn="r" rtl="0" fontAlgn="base"/>
                      <a:r>
                        <a:rPr lang="es-PE" b="0" i="0">
                          <a:solidFill>
                            <a:srgbClr val="AFAFAF"/>
                          </a:solidFill>
                          <a:effectLst/>
                          <a:latin typeface="Monaco"/>
                        </a:rPr>
                        <a:t>9</a:t>
                      </a:r>
                    </a:p>
                    <a:p>
                      <a:pPr algn="r" rtl="0" fontAlgn="base"/>
                      <a:r>
                        <a:rPr lang="es-PE" b="0" i="0">
                          <a:solidFill>
                            <a:srgbClr val="AFAFAF"/>
                          </a:solidFill>
                          <a:effectLst/>
                          <a:latin typeface="Monaco"/>
                        </a:rPr>
                        <a:t>10</a:t>
                      </a:r>
                    </a:p>
                    <a:p>
                      <a:pPr algn="r" rtl="0" fontAlgn="base"/>
                      <a:r>
                        <a:rPr lang="es-PE" b="0" i="0">
                          <a:solidFill>
                            <a:srgbClr val="AFAFAF"/>
                          </a:solidFill>
                          <a:effectLst/>
                          <a:latin typeface="Monaco"/>
                        </a:rPr>
                        <a:t>11</a:t>
                      </a:r>
                    </a:p>
                    <a:p>
                      <a:pPr algn="r" rtl="0" fontAlgn="base"/>
                      <a:r>
                        <a:rPr lang="es-PE" b="0" i="0">
                          <a:solidFill>
                            <a:srgbClr val="AFAFAF"/>
                          </a:solidFill>
                          <a:effectLst/>
                          <a:latin typeface="Monaco"/>
                        </a:rPr>
                        <a:t>12</a:t>
                      </a:r>
                    </a:p>
                    <a:p>
                      <a:pPr algn="r" rtl="0" fontAlgn="base"/>
                      <a:r>
                        <a:rPr lang="es-PE" b="0" i="0">
                          <a:solidFill>
                            <a:srgbClr val="AFAFAF"/>
                          </a:solidFill>
                          <a:effectLst/>
                          <a:latin typeface="Monaco"/>
                        </a:rPr>
                        <a:t>13</a:t>
                      </a:r>
                    </a:p>
                    <a:p>
                      <a:pPr algn="r" rtl="0" fontAlgn="base"/>
                      <a:r>
                        <a:rPr lang="es-PE" b="0" i="0">
                          <a:solidFill>
                            <a:srgbClr val="AFAFAF"/>
                          </a:solidFill>
                          <a:effectLst/>
                          <a:latin typeface="Monaco"/>
                        </a:rPr>
                        <a:t>14</a:t>
                      </a:r>
                    </a:p>
                  </a:txBody>
                  <a:tcPr marL="0" marR="0" marT="0" marB="0" anchor="ctr">
                    <a:lnL>
                      <a:noFill/>
                    </a:lnL>
                    <a:lnR>
                      <a:noFill/>
                    </a:lnR>
                    <a:lnT>
                      <a:noFill/>
                    </a:lnT>
                    <a:lnB>
                      <a:noFill/>
                    </a:lnB>
                  </a:tcPr>
                </a:tc>
                <a:tc>
                  <a:txBody>
                    <a:bodyPr/>
                    <a:lstStyle/>
                    <a:p>
                      <a:pPr algn="l" rtl="0" fontAlgn="base"/>
                      <a:r>
                        <a:rPr lang="es-PE" b="0" i="0" dirty="0" err="1">
                          <a:effectLst/>
                          <a:latin typeface="Monaco"/>
                        </a:rPr>
                        <a:t>public</a:t>
                      </a:r>
                      <a:r>
                        <a:rPr lang="es-PE" b="0" i="0" dirty="0">
                          <a:effectLst/>
                          <a:latin typeface="Monaco"/>
                        </a:rPr>
                        <a:t> </a:t>
                      </a:r>
                      <a:r>
                        <a:rPr lang="es-PE" b="0" i="0" dirty="0" err="1">
                          <a:effectLst/>
                          <a:latin typeface="Monaco"/>
                        </a:rPr>
                        <a:t>class</a:t>
                      </a:r>
                      <a:r>
                        <a:rPr lang="es-PE" b="0" i="0" dirty="0">
                          <a:effectLst/>
                          <a:latin typeface="Monaco"/>
                        </a:rPr>
                        <a:t> Schumacher </a:t>
                      </a:r>
                      <a:r>
                        <a:rPr lang="es-PE" b="0" i="0" dirty="0" err="1">
                          <a:effectLst/>
                          <a:latin typeface="Monaco"/>
                        </a:rPr>
                        <a:t>implements</a:t>
                      </a:r>
                      <a:r>
                        <a:rPr lang="es-PE" b="0" i="0" dirty="0">
                          <a:effectLst/>
                          <a:latin typeface="Monaco"/>
                        </a:rPr>
                        <a:t> Piloto {</a:t>
                      </a:r>
                    </a:p>
                    <a:p>
                      <a:pPr algn="l" rtl="0" fontAlgn="base"/>
                      <a:r>
                        <a:rPr lang="es-PE" b="0" i="0" dirty="0">
                          <a:effectLst/>
                          <a:latin typeface="Monaco"/>
                        </a:rPr>
                        <a:t> </a:t>
                      </a:r>
                    </a:p>
                    <a:p>
                      <a:pPr algn="l" rtl="0" fontAlgn="base"/>
                      <a:r>
                        <a:rPr lang="es-PE" b="0" i="0" dirty="0">
                          <a:effectLst/>
                          <a:latin typeface="Monaco"/>
                        </a:rPr>
                        <a:t>   </a:t>
                      </a:r>
                      <a:r>
                        <a:rPr lang="es-PE" b="0" i="0" dirty="0" err="1">
                          <a:effectLst/>
                          <a:latin typeface="Monaco"/>
                        </a:rPr>
                        <a:t>private</a:t>
                      </a:r>
                      <a:r>
                        <a:rPr lang="es-PE" b="0" i="0" dirty="0">
                          <a:effectLst/>
                          <a:latin typeface="Monaco"/>
                        </a:rPr>
                        <a:t> </a:t>
                      </a:r>
                      <a:r>
                        <a:rPr lang="es-PE" b="0" i="0" dirty="0" err="1">
                          <a:effectLst/>
                          <a:latin typeface="Monaco"/>
                        </a:rPr>
                        <a:t>Vehiculo</a:t>
                      </a:r>
                      <a:r>
                        <a:rPr lang="es-PE" b="0" i="0" dirty="0">
                          <a:effectLst/>
                          <a:latin typeface="Monaco"/>
                        </a:rPr>
                        <a:t> </a:t>
                      </a:r>
                      <a:r>
                        <a:rPr lang="es-PE" b="0" i="0" dirty="0" err="1">
                          <a:effectLst/>
                          <a:latin typeface="Monaco"/>
                        </a:rPr>
                        <a:t>vehiculo</a:t>
                      </a:r>
                      <a:r>
                        <a:rPr lang="es-PE" b="0" i="0" dirty="0">
                          <a:effectLst/>
                          <a:latin typeface="Monaco"/>
                        </a:rPr>
                        <a:t>;</a:t>
                      </a:r>
                    </a:p>
                    <a:p>
                      <a:pPr algn="l" rtl="0" fontAlgn="base"/>
                      <a:r>
                        <a:rPr lang="es-PE" b="0" i="0" dirty="0">
                          <a:effectLst/>
                          <a:latin typeface="Monaco"/>
                        </a:rPr>
                        <a:t> </a:t>
                      </a:r>
                    </a:p>
                    <a:p>
                      <a:pPr algn="l" rtl="0" fontAlgn="base"/>
                      <a:r>
                        <a:rPr lang="es-PE" b="0" i="0" dirty="0">
                          <a:effectLst/>
                          <a:latin typeface="Monaco"/>
                        </a:rPr>
                        <a:t>   </a:t>
                      </a:r>
                      <a:r>
                        <a:rPr lang="es-PE" b="0" i="0" dirty="0" err="1">
                          <a:effectLst/>
                          <a:latin typeface="Monaco"/>
                        </a:rPr>
                        <a:t>public</a:t>
                      </a:r>
                      <a:r>
                        <a:rPr lang="es-PE" b="0" i="0" dirty="0">
                          <a:effectLst/>
                          <a:latin typeface="Monaco"/>
                        </a:rPr>
                        <a:t> Persona( </a:t>
                      </a:r>
                      <a:r>
                        <a:rPr lang="es-PE" b="0" i="0" dirty="0" err="1">
                          <a:effectLst/>
                          <a:latin typeface="Monaco"/>
                        </a:rPr>
                        <a:t>Vehiculo</a:t>
                      </a:r>
                      <a:r>
                        <a:rPr lang="es-PE" b="0" i="0" dirty="0">
                          <a:effectLst/>
                          <a:latin typeface="Monaco"/>
                        </a:rPr>
                        <a:t> v){</a:t>
                      </a:r>
                    </a:p>
                    <a:p>
                      <a:pPr algn="l" rtl="0" fontAlgn="base"/>
                      <a:r>
                        <a:rPr lang="es-PE" b="0" i="0" dirty="0">
                          <a:effectLst/>
                          <a:latin typeface="Monaco"/>
                        </a:rPr>
                        <a:t>      </a:t>
                      </a:r>
                      <a:r>
                        <a:rPr lang="es-PE" b="0" i="0" dirty="0" err="1">
                          <a:effectLst/>
                          <a:latin typeface="Monaco"/>
                        </a:rPr>
                        <a:t>vehiculo</a:t>
                      </a:r>
                      <a:r>
                        <a:rPr lang="es-PE" b="0" i="0" dirty="0">
                          <a:effectLst/>
                          <a:latin typeface="Monaco"/>
                        </a:rPr>
                        <a:t> = v;</a:t>
                      </a:r>
                    </a:p>
                    <a:p>
                      <a:pPr algn="l" rtl="0" fontAlgn="base"/>
                      <a:r>
                        <a:rPr lang="es-PE" b="0" i="0" dirty="0">
                          <a:effectLst/>
                          <a:latin typeface="Monaco"/>
                        </a:rPr>
                        <a:t>   }</a:t>
                      </a:r>
                    </a:p>
                    <a:p>
                      <a:pPr algn="l" rtl="0" fontAlgn="base"/>
                      <a:r>
                        <a:rPr lang="es-PE" b="0" i="0" dirty="0">
                          <a:effectLst/>
                          <a:latin typeface="Monaco"/>
                        </a:rPr>
                        <a:t> </a:t>
                      </a:r>
                    </a:p>
                    <a:p>
                      <a:pPr algn="l" rtl="0" fontAlgn="base"/>
                      <a:r>
                        <a:rPr lang="es-PE" b="0" i="0" dirty="0">
                          <a:effectLst/>
                          <a:latin typeface="Monaco"/>
                        </a:rPr>
                        <a:t>   @</a:t>
                      </a:r>
                      <a:r>
                        <a:rPr lang="es-PE" b="0" i="0" dirty="0" err="1">
                          <a:effectLst/>
                          <a:latin typeface="Monaco"/>
                        </a:rPr>
                        <a:t>Override</a:t>
                      </a:r>
                      <a:endParaRPr lang="es-PE" b="0" i="0" dirty="0">
                        <a:effectLst/>
                        <a:latin typeface="Monaco"/>
                      </a:endParaRPr>
                    </a:p>
                    <a:p>
                      <a:pPr algn="l" rtl="0" fontAlgn="base"/>
                      <a:r>
                        <a:rPr lang="es-PE" b="0" i="0" dirty="0">
                          <a:effectLst/>
                          <a:latin typeface="Monaco"/>
                        </a:rPr>
                        <a:t> </a:t>
                      </a:r>
                    </a:p>
                    <a:p>
                      <a:pPr algn="l" rtl="0" fontAlgn="base"/>
                      <a:r>
                        <a:rPr lang="es-PE" b="0" i="0" dirty="0">
                          <a:effectLst/>
                          <a:latin typeface="Monaco"/>
                        </a:rPr>
                        <a:t>   </a:t>
                      </a:r>
                      <a:r>
                        <a:rPr lang="es-PE" b="0" i="0" dirty="0" err="1">
                          <a:effectLst/>
                          <a:latin typeface="Monaco"/>
                        </a:rPr>
                        <a:t>public</a:t>
                      </a:r>
                      <a:r>
                        <a:rPr lang="es-PE" b="0" i="0" dirty="0">
                          <a:effectLst/>
                          <a:latin typeface="Monaco"/>
                        </a:rPr>
                        <a:t> </a:t>
                      </a:r>
                      <a:r>
                        <a:rPr lang="es-PE" b="0" i="0" dirty="0" err="1">
                          <a:effectLst/>
                          <a:latin typeface="Monaco"/>
                        </a:rPr>
                        <a:t>void</a:t>
                      </a:r>
                      <a:r>
                        <a:rPr lang="es-PE" b="0" i="0" dirty="0">
                          <a:effectLst/>
                          <a:latin typeface="Monaco"/>
                        </a:rPr>
                        <a:t> pilotar() {</a:t>
                      </a:r>
                    </a:p>
                    <a:p>
                      <a:pPr algn="l" rtl="0" fontAlgn="base"/>
                      <a:r>
                        <a:rPr lang="es-PE" b="0" i="0" dirty="0">
                          <a:effectLst/>
                          <a:latin typeface="Monaco"/>
                        </a:rPr>
                        <a:t>      </a:t>
                      </a:r>
                      <a:r>
                        <a:rPr lang="es-PE" b="0" i="0" dirty="0" err="1">
                          <a:effectLst/>
                          <a:latin typeface="Monaco"/>
                        </a:rPr>
                        <a:t>vehiculo.conducir</a:t>
                      </a:r>
                      <a:r>
                        <a:rPr lang="es-PE" b="0" i="0" dirty="0">
                          <a:effectLst/>
                          <a:latin typeface="Monaco"/>
                        </a:rPr>
                        <a:t>();</a:t>
                      </a:r>
                    </a:p>
                    <a:p>
                      <a:pPr algn="l" rtl="0" fontAlgn="base"/>
                      <a:r>
                        <a:rPr lang="es-PE" b="0" i="0" dirty="0">
                          <a:effectLst/>
                          <a:latin typeface="Monaco"/>
                        </a:rPr>
                        <a:t>   }</a:t>
                      </a:r>
                    </a:p>
                    <a:p>
                      <a:pPr algn="l" rtl="0" fontAlgn="base"/>
                      <a:r>
                        <a:rPr lang="es-PE"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xmlns="" val="2855887556"/>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4255320908"/>
              </p:ext>
            </p:extLst>
          </p:nvPr>
        </p:nvGraphicFramePr>
        <p:xfrm>
          <a:off x="360410" y="2418458"/>
          <a:ext cx="5010912" cy="3840480"/>
        </p:xfrm>
        <a:graphic>
          <a:graphicData uri="http://schemas.openxmlformats.org/drawingml/2006/table">
            <a:tbl>
              <a:tblPr/>
              <a:tblGrid>
                <a:gridCol w="298704">
                  <a:extLst>
                    <a:ext uri="{9D8B030D-6E8A-4147-A177-3AD203B41FA5}">
                      <a16:colId xmlns:a16="http://schemas.microsoft.com/office/drawing/2014/main" xmlns="" val="1379506089"/>
                    </a:ext>
                  </a:extLst>
                </a:gridCol>
                <a:gridCol w="4712208">
                  <a:extLst>
                    <a:ext uri="{9D8B030D-6E8A-4147-A177-3AD203B41FA5}">
                      <a16:colId xmlns:a16="http://schemas.microsoft.com/office/drawing/2014/main" xmlns="" val="3856958055"/>
                    </a:ext>
                  </a:extLst>
                </a:gridCol>
              </a:tblGrid>
              <a:tr h="0">
                <a:tc>
                  <a:txBody>
                    <a:bodyPr/>
                    <a:lstStyle/>
                    <a:p>
                      <a:pPr algn="r" rtl="0" fontAlgn="base"/>
                      <a:r>
                        <a:rPr lang="es-PE" b="0" i="0">
                          <a:solidFill>
                            <a:srgbClr val="AFAFAF"/>
                          </a:solidFill>
                          <a:effectLst/>
                          <a:latin typeface="Monaco"/>
                        </a:rPr>
                        <a:t>1</a:t>
                      </a:r>
                    </a:p>
                    <a:p>
                      <a:pPr algn="r" rtl="0" fontAlgn="base"/>
                      <a:r>
                        <a:rPr lang="es-PE" b="0" i="0">
                          <a:solidFill>
                            <a:srgbClr val="AFAFAF"/>
                          </a:solidFill>
                          <a:effectLst/>
                          <a:latin typeface="Monaco"/>
                        </a:rPr>
                        <a:t>2</a:t>
                      </a:r>
                    </a:p>
                    <a:p>
                      <a:pPr algn="r" rtl="0" fontAlgn="base"/>
                      <a:r>
                        <a:rPr lang="es-PE" b="0" i="0">
                          <a:solidFill>
                            <a:srgbClr val="AFAFAF"/>
                          </a:solidFill>
                          <a:effectLst/>
                          <a:latin typeface="Monaco"/>
                        </a:rPr>
                        <a:t>3</a:t>
                      </a:r>
                    </a:p>
                    <a:p>
                      <a:pPr algn="r" rtl="0" fontAlgn="base"/>
                      <a:r>
                        <a:rPr lang="es-PE" b="0" i="0">
                          <a:solidFill>
                            <a:srgbClr val="AFAFAF"/>
                          </a:solidFill>
                          <a:effectLst/>
                          <a:latin typeface="Monaco"/>
                        </a:rPr>
                        <a:t>4</a:t>
                      </a:r>
                    </a:p>
                    <a:p>
                      <a:pPr algn="r" rtl="0" fontAlgn="base"/>
                      <a:r>
                        <a:rPr lang="es-PE" b="0" i="0">
                          <a:solidFill>
                            <a:srgbClr val="AFAFAF"/>
                          </a:solidFill>
                          <a:effectLst/>
                          <a:latin typeface="Monaco"/>
                        </a:rPr>
                        <a:t>5</a:t>
                      </a:r>
                    </a:p>
                    <a:p>
                      <a:pPr algn="r" rtl="0" fontAlgn="base"/>
                      <a:r>
                        <a:rPr lang="es-PE" b="0" i="0">
                          <a:solidFill>
                            <a:srgbClr val="AFAFAF"/>
                          </a:solidFill>
                          <a:effectLst/>
                          <a:latin typeface="Monaco"/>
                        </a:rPr>
                        <a:t>6</a:t>
                      </a:r>
                    </a:p>
                    <a:p>
                      <a:pPr algn="r" rtl="0" fontAlgn="base"/>
                      <a:r>
                        <a:rPr lang="es-PE" b="0" i="0">
                          <a:solidFill>
                            <a:srgbClr val="AFAFAF"/>
                          </a:solidFill>
                          <a:effectLst/>
                          <a:latin typeface="Monaco"/>
                        </a:rPr>
                        <a:t>7</a:t>
                      </a:r>
                    </a:p>
                    <a:p>
                      <a:pPr algn="r" rtl="0" fontAlgn="base"/>
                      <a:r>
                        <a:rPr lang="es-PE" b="0" i="0">
                          <a:solidFill>
                            <a:srgbClr val="AFAFAF"/>
                          </a:solidFill>
                          <a:effectLst/>
                          <a:latin typeface="Monaco"/>
                        </a:rPr>
                        <a:t>8</a:t>
                      </a:r>
                    </a:p>
                    <a:p>
                      <a:pPr algn="r" rtl="0" fontAlgn="base"/>
                      <a:r>
                        <a:rPr lang="es-PE" b="0" i="0">
                          <a:solidFill>
                            <a:srgbClr val="AFAFAF"/>
                          </a:solidFill>
                          <a:effectLst/>
                          <a:latin typeface="Monaco"/>
                        </a:rPr>
                        <a:t>9</a:t>
                      </a:r>
                    </a:p>
                    <a:p>
                      <a:pPr algn="r" rtl="0" fontAlgn="base"/>
                      <a:r>
                        <a:rPr lang="es-PE" b="0" i="0">
                          <a:solidFill>
                            <a:srgbClr val="AFAFAF"/>
                          </a:solidFill>
                          <a:effectLst/>
                          <a:latin typeface="Monaco"/>
                        </a:rPr>
                        <a:t>10</a:t>
                      </a:r>
                    </a:p>
                    <a:p>
                      <a:pPr algn="r" rtl="0" fontAlgn="base"/>
                      <a:r>
                        <a:rPr lang="es-PE" b="0" i="0">
                          <a:solidFill>
                            <a:srgbClr val="AFAFAF"/>
                          </a:solidFill>
                          <a:effectLst/>
                          <a:latin typeface="Monaco"/>
                        </a:rPr>
                        <a:t>11</a:t>
                      </a:r>
                    </a:p>
                    <a:p>
                      <a:pPr algn="r" rtl="0" fontAlgn="base"/>
                      <a:r>
                        <a:rPr lang="es-PE" b="0" i="0">
                          <a:solidFill>
                            <a:srgbClr val="AFAFAF"/>
                          </a:solidFill>
                          <a:effectLst/>
                          <a:latin typeface="Monaco"/>
                        </a:rPr>
                        <a:t>12</a:t>
                      </a:r>
                    </a:p>
                    <a:p>
                      <a:pPr algn="r" rtl="0" fontAlgn="base"/>
                      <a:r>
                        <a:rPr lang="es-PE" b="0" i="0">
                          <a:solidFill>
                            <a:srgbClr val="AFAFAF"/>
                          </a:solidFill>
                          <a:effectLst/>
                          <a:latin typeface="Monaco"/>
                        </a:rPr>
                        <a:t>13</a:t>
                      </a:r>
                    </a:p>
                    <a:p>
                      <a:pPr algn="r" rtl="0" fontAlgn="base"/>
                      <a:r>
                        <a:rPr lang="es-PE" b="0" i="0">
                          <a:solidFill>
                            <a:srgbClr val="AFAFAF"/>
                          </a:solidFill>
                          <a:effectLst/>
                          <a:latin typeface="Monaco"/>
                        </a:rPr>
                        <a:t>14</a:t>
                      </a:r>
                    </a:p>
                  </a:txBody>
                  <a:tcPr marL="0" marR="0" marT="0" marB="0" anchor="ctr">
                    <a:lnL>
                      <a:noFill/>
                    </a:lnL>
                    <a:lnR>
                      <a:noFill/>
                    </a:lnR>
                    <a:lnT>
                      <a:noFill/>
                    </a:lnT>
                    <a:lnB>
                      <a:noFill/>
                    </a:lnB>
                  </a:tcPr>
                </a:tc>
                <a:tc>
                  <a:txBody>
                    <a:bodyPr/>
                    <a:lstStyle/>
                    <a:p>
                      <a:pPr algn="l" rtl="0" fontAlgn="base"/>
                      <a:r>
                        <a:rPr lang="es-PE" b="0" i="0" dirty="0" err="1">
                          <a:effectLst/>
                          <a:latin typeface="Monaco"/>
                        </a:rPr>
                        <a:t>public</a:t>
                      </a:r>
                      <a:r>
                        <a:rPr lang="es-PE" b="0" i="0" dirty="0">
                          <a:effectLst/>
                          <a:latin typeface="Monaco"/>
                        </a:rPr>
                        <a:t> </a:t>
                      </a:r>
                      <a:r>
                        <a:rPr lang="es-PE" b="0" i="0" dirty="0" err="1">
                          <a:effectLst/>
                          <a:latin typeface="Monaco"/>
                        </a:rPr>
                        <a:t>class</a:t>
                      </a:r>
                      <a:r>
                        <a:rPr lang="es-PE" b="0" i="0" dirty="0">
                          <a:effectLst/>
                          <a:latin typeface="Monaco"/>
                        </a:rPr>
                        <a:t> Schumacher </a:t>
                      </a:r>
                      <a:r>
                        <a:rPr lang="es-PE" b="0" i="0" dirty="0" err="1">
                          <a:effectLst/>
                          <a:latin typeface="Monaco"/>
                        </a:rPr>
                        <a:t>implements</a:t>
                      </a:r>
                      <a:r>
                        <a:rPr lang="es-PE" b="0" i="0" dirty="0">
                          <a:effectLst/>
                          <a:latin typeface="Monaco"/>
                        </a:rPr>
                        <a:t> Piloto {</a:t>
                      </a:r>
                    </a:p>
                    <a:p>
                      <a:pPr algn="l" rtl="0" fontAlgn="base"/>
                      <a:r>
                        <a:rPr lang="es-PE" b="0" i="0" dirty="0">
                          <a:effectLst/>
                          <a:latin typeface="Monaco"/>
                        </a:rPr>
                        <a:t> </a:t>
                      </a:r>
                    </a:p>
                    <a:p>
                      <a:pPr algn="l" rtl="0" fontAlgn="base"/>
                      <a:r>
                        <a:rPr lang="es-PE" b="0" i="0" dirty="0">
                          <a:effectLst/>
                          <a:latin typeface="Monaco"/>
                        </a:rPr>
                        <a:t>   </a:t>
                      </a:r>
                      <a:r>
                        <a:rPr lang="es-PE" b="0" i="0" dirty="0" err="1">
                          <a:effectLst/>
                          <a:latin typeface="Monaco"/>
                        </a:rPr>
                        <a:t>private</a:t>
                      </a:r>
                      <a:r>
                        <a:rPr lang="es-PE" b="0" i="0" dirty="0">
                          <a:effectLst/>
                          <a:latin typeface="Monaco"/>
                        </a:rPr>
                        <a:t> </a:t>
                      </a:r>
                      <a:r>
                        <a:rPr lang="es-PE" b="0" i="0" dirty="0" err="1">
                          <a:effectLst/>
                          <a:latin typeface="Monaco"/>
                        </a:rPr>
                        <a:t>Vehiculo</a:t>
                      </a:r>
                      <a:r>
                        <a:rPr lang="es-PE" b="0" i="0" dirty="0">
                          <a:effectLst/>
                          <a:latin typeface="Monaco"/>
                        </a:rPr>
                        <a:t> </a:t>
                      </a:r>
                      <a:r>
                        <a:rPr lang="es-PE" b="0" i="0" dirty="0" err="1">
                          <a:effectLst/>
                          <a:latin typeface="Monaco"/>
                        </a:rPr>
                        <a:t>vehiculo</a:t>
                      </a:r>
                      <a:r>
                        <a:rPr lang="es-PE" b="0" i="0" dirty="0">
                          <a:effectLst/>
                          <a:latin typeface="Monaco"/>
                        </a:rPr>
                        <a:t>;</a:t>
                      </a:r>
                    </a:p>
                    <a:p>
                      <a:pPr algn="l" rtl="0" fontAlgn="base"/>
                      <a:r>
                        <a:rPr lang="es-PE" b="0" i="0" dirty="0">
                          <a:effectLst/>
                          <a:latin typeface="Monaco"/>
                        </a:rPr>
                        <a:t> </a:t>
                      </a:r>
                    </a:p>
                    <a:p>
                      <a:pPr algn="l" rtl="0" fontAlgn="base"/>
                      <a:r>
                        <a:rPr lang="es-PE" b="0" i="0" dirty="0">
                          <a:effectLst/>
                          <a:latin typeface="Monaco"/>
                        </a:rPr>
                        <a:t>   </a:t>
                      </a:r>
                      <a:r>
                        <a:rPr lang="es-PE" b="0" i="0" dirty="0" err="1">
                          <a:effectLst/>
                          <a:latin typeface="Monaco"/>
                        </a:rPr>
                        <a:t>public</a:t>
                      </a:r>
                      <a:r>
                        <a:rPr lang="es-PE" b="0" i="0" dirty="0">
                          <a:effectLst/>
                          <a:latin typeface="Monaco"/>
                        </a:rPr>
                        <a:t> Persona(){</a:t>
                      </a:r>
                    </a:p>
                    <a:p>
                      <a:pPr algn="l" rtl="0" fontAlgn="base"/>
                      <a:r>
                        <a:rPr lang="es-PE" b="0" i="0" dirty="0">
                          <a:effectLst/>
                          <a:latin typeface="Monaco"/>
                        </a:rPr>
                        <a:t>      </a:t>
                      </a:r>
                      <a:r>
                        <a:rPr lang="es-PE" b="0" i="0" dirty="0" err="1">
                          <a:effectLst/>
                          <a:latin typeface="Monaco"/>
                        </a:rPr>
                        <a:t>vehiculo</a:t>
                      </a:r>
                      <a:r>
                        <a:rPr lang="es-PE" b="0" i="0" dirty="0">
                          <a:effectLst/>
                          <a:latin typeface="Monaco"/>
                        </a:rPr>
                        <a:t> = new Ferrari();</a:t>
                      </a:r>
                    </a:p>
                    <a:p>
                      <a:pPr algn="l" rtl="0" fontAlgn="base"/>
                      <a:r>
                        <a:rPr lang="es-PE" b="0" i="0" dirty="0">
                          <a:effectLst/>
                          <a:latin typeface="Monaco"/>
                        </a:rPr>
                        <a:t>   }</a:t>
                      </a:r>
                    </a:p>
                    <a:p>
                      <a:pPr algn="l" rtl="0" fontAlgn="base"/>
                      <a:r>
                        <a:rPr lang="es-PE" b="0" i="0" dirty="0">
                          <a:effectLst/>
                          <a:latin typeface="Monaco"/>
                        </a:rPr>
                        <a:t> </a:t>
                      </a:r>
                    </a:p>
                    <a:p>
                      <a:pPr algn="l" rtl="0" fontAlgn="base"/>
                      <a:r>
                        <a:rPr lang="es-PE" b="0" i="0" dirty="0">
                          <a:effectLst/>
                          <a:latin typeface="Monaco"/>
                        </a:rPr>
                        <a:t>   @</a:t>
                      </a:r>
                      <a:r>
                        <a:rPr lang="es-PE" b="0" i="0" dirty="0" err="1">
                          <a:effectLst/>
                          <a:latin typeface="Monaco"/>
                        </a:rPr>
                        <a:t>Override</a:t>
                      </a:r>
                      <a:endParaRPr lang="es-PE" b="0" i="0" dirty="0">
                        <a:effectLst/>
                        <a:latin typeface="Monaco"/>
                      </a:endParaRPr>
                    </a:p>
                    <a:p>
                      <a:pPr algn="l" rtl="0" fontAlgn="base"/>
                      <a:r>
                        <a:rPr lang="es-PE" b="0" i="0" dirty="0">
                          <a:effectLst/>
                          <a:latin typeface="Monaco"/>
                        </a:rPr>
                        <a:t> </a:t>
                      </a:r>
                    </a:p>
                    <a:p>
                      <a:pPr algn="l" rtl="0" fontAlgn="base"/>
                      <a:r>
                        <a:rPr lang="es-PE" b="0" i="0" dirty="0">
                          <a:effectLst/>
                          <a:latin typeface="Monaco"/>
                        </a:rPr>
                        <a:t>   </a:t>
                      </a:r>
                      <a:r>
                        <a:rPr lang="es-PE" b="0" i="0" dirty="0" err="1">
                          <a:effectLst/>
                          <a:latin typeface="Monaco"/>
                        </a:rPr>
                        <a:t>public</a:t>
                      </a:r>
                      <a:r>
                        <a:rPr lang="es-PE" b="0" i="0" dirty="0">
                          <a:effectLst/>
                          <a:latin typeface="Monaco"/>
                        </a:rPr>
                        <a:t> </a:t>
                      </a:r>
                      <a:r>
                        <a:rPr lang="es-PE" b="0" i="0" dirty="0" err="1">
                          <a:effectLst/>
                          <a:latin typeface="Monaco"/>
                        </a:rPr>
                        <a:t>void</a:t>
                      </a:r>
                      <a:r>
                        <a:rPr lang="es-PE" b="0" i="0" dirty="0">
                          <a:effectLst/>
                          <a:latin typeface="Monaco"/>
                        </a:rPr>
                        <a:t> pilotar() {</a:t>
                      </a:r>
                    </a:p>
                    <a:p>
                      <a:pPr algn="l" rtl="0" fontAlgn="base"/>
                      <a:r>
                        <a:rPr lang="es-PE" b="0" i="0" dirty="0">
                          <a:effectLst/>
                          <a:latin typeface="Monaco"/>
                        </a:rPr>
                        <a:t>      </a:t>
                      </a:r>
                      <a:r>
                        <a:rPr lang="es-PE" b="0" i="0" dirty="0" err="1">
                          <a:effectLst/>
                          <a:latin typeface="Monaco"/>
                        </a:rPr>
                        <a:t>vehiculo.conducir</a:t>
                      </a:r>
                      <a:r>
                        <a:rPr lang="es-PE" b="0" i="0" dirty="0">
                          <a:effectLst/>
                          <a:latin typeface="Monaco"/>
                        </a:rPr>
                        <a:t>();</a:t>
                      </a:r>
                    </a:p>
                    <a:p>
                      <a:pPr algn="l" rtl="0" fontAlgn="base"/>
                      <a:r>
                        <a:rPr lang="es-PE" b="0" i="0" dirty="0">
                          <a:effectLst/>
                          <a:latin typeface="Monaco"/>
                        </a:rPr>
                        <a:t>   }</a:t>
                      </a:r>
                    </a:p>
                    <a:p>
                      <a:pPr algn="l" rtl="0" fontAlgn="base"/>
                      <a:r>
                        <a:rPr lang="es-PE" b="0" i="0" dirty="0">
                          <a:effectLst/>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xmlns="" val="2458361423"/>
                  </a:ext>
                </a:extLst>
              </a:tr>
            </a:tbl>
          </a:graphicData>
        </a:graphic>
      </p:graphicFrame>
    </p:spTree>
    <p:extLst>
      <p:ext uri="{BB962C8B-B14F-4D97-AF65-F5344CB8AC3E}">
        <p14:creationId xmlns:p14="http://schemas.microsoft.com/office/powerpoint/2010/main" val="2114254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697</TotalTime>
  <Words>971</Words>
  <Application>Microsoft Office PowerPoint</Application>
  <PresentationFormat>Panorámica</PresentationFormat>
  <Paragraphs>172</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Monaco</vt:lpstr>
      <vt:lpstr>Trebuchet MS</vt:lpstr>
      <vt:lpstr>Wingdings 3</vt:lpstr>
      <vt:lpstr>Faceta</vt:lpstr>
      <vt:lpstr>Inyección de Dependencias</vt:lpstr>
      <vt:lpstr>Antecedentes</vt:lpstr>
      <vt:lpstr>¿Qué es la Inyección de Dependencias?</vt:lpstr>
      <vt:lpstr>Ventajas</vt:lpstr>
      <vt:lpstr>Presentación de PowerPoint</vt:lpstr>
      <vt:lpstr>Presentación de PowerPoint</vt:lpstr>
      <vt:lpstr>El Principio de Inyección de Dependencias </vt:lpstr>
      <vt:lpstr>Implementación de la Inyección de Dependencias: </vt:lpstr>
      <vt:lpstr>Implementación de la Inyección de Dependencias: </vt:lpstr>
      <vt:lpstr>Implementación de la Inyección de Dependencias: </vt:lpstr>
      <vt:lpstr>Implementación del patrón en Java </vt:lpstr>
      <vt:lpstr>Spring</vt:lpstr>
      <vt:lpstr>Inversión de Control</vt:lpstr>
      <vt:lpstr>Java Server Faces (JSF)</vt:lpstr>
      <vt:lpstr>El MVC en JavaServer Faces </vt:lpstr>
      <vt:lpstr>El MVC en JavaServer Faces </vt:lpstr>
      <vt:lpstr>Presentación de PowerPoint</vt:lpstr>
      <vt:lpstr>Caso Practico</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Inyección de Dependencias</dc:title>
  <dc:creator>QS-CSilvaO</dc:creator>
  <cp:lastModifiedBy>Administrador</cp:lastModifiedBy>
  <cp:revision>20</cp:revision>
  <dcterms:created xsi:type="dcterms:W3CDTF">2017-02-16T18:40:49Z</dcterms:created>
  <dcterms:modified xsi:type="dcterms:W3CDTF">2017-02-23T00:48:16Z</dcterms:modified>
</cp:coreProperties>
</file>