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4" r:id="rId3"/>
    <p:sldId id="275" r:id="rId4"/>
    <p:sldId id="276" r:id="rId5"/>
    <p:sldId id="260" r:id="rId6"/>
    <p:sldId id="277" r:id="rId7"/>
    <p:sldId id="278" r:id="rId8"/>
    <p:sldId id="279" r:id="rId9"/>
    <p:sldId id="280" r:id="rId10"/>
    <p:sldId id="281" r:id="rId11"/>
    <p:sldId id="290" r:id="rId12"/>
    <p:sldId id="289" r:id="rId13"/>
    <p:sldId id="288" r:id="rId14"/>
    <p:sldId id="287" r:id="rId15"/>
    <p:sldId id="286" r:id="rId16"/>
    <p:sldId id="285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30A42-D9B4-234A-9A79-75CEECA31FD7}" type="datetimeFigureOut">
              <a:rPr lang="en-US" smtClean="0"/>
              <a:t>2/22/17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7D9FA-CC83-F948-A2A6-91B3D861D4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611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Este metodo especifica realmente la tarea a realizar 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7D9FA-CC83-F948-A2A6-91B3D861D497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12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6B6826-4E42-014B-8D0F-70C60E03549D}" type="datetimeFigureOut">
              <a:rPr lang="en-US" smtClean="0"/>
              <a:t>2/22/17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8574AF3-17E8-5E44-AE57-D4441C9442C3}" type="slidenum">
              <a:rPr lang="es-PE" smtClean="0"/>
              <a:t>‹#›</a:t>
            </a:fld>
            <a:endParaRPr lang="es-P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>
                <a:latin typeface="Cambria"/>
                <a:cs typeface="Cambria"/>
              </a:rPr>
              <a:t>Threads (hilos)</a:t>
            </a:r>
            <a:endParaRPr lang="es-PE" dirty="0">
              <a:latin typeface="Cambria"/>
              <a:cs typeface="Cambr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>
                <a:latin typeface="Cambria"/>
                <a:cs typeface="Cambria"/>
              </a:rPr>
              <a:t>Rocio Suarez, Percy Ramos</a:t>
            </a:r>
            <a:endParaRPr lang="es-PE" dirty="0">
              <a:latin typeface="Cambria"/>
              <a:cs typeface="Cambr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55" y="2227804"/>
            <a:ext cx="4669425" cy="371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8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376852"/>
          </a:xfrm>
        </p:spPr>
        <p:txBody>
          <a:bodyPr/>
          <a:lstStyle/>
          <a:p>
            <a:r>
              <a:rPr lang="es-ES_tradnl" u="sng" dirty="0" smtClean="0"/>
              <a:t>Problema: </a:t>
            </a:r>
            <a:r>
              <a:rPr lang="es-ES_tradnl" dirty="0" smtClean="0"/>
              <a:t>que ocurre si se desea hacer concurrentes los objetos de una clase que hereda de otra, que no es </a:t>
            </a:r>
            <a:r>
              <a:rPr lang="es-ES_tradnl" sz="1800" dirty="0" err="1" smtClean="0">
                <a:latin typeface="Andale Mono"/>
                <a:cs typeface="Andale Mono"/>
              </a:rPr>
              <a:t>Thread</a:t>
            </a:r>
            <a:r>
              <a:rPr lang="es-ES_tradnl" dirty="0" smtClean="0"/>
              <a:t>?</a:t>
            </a:r>
          </a:p>
          <a:p>
            <a:pPr marL="0" indent="0">
              <a:buNone/>
            </a:pPr>
            <a:r>
              <a:rPr lang="es-ES_tradnl" dirty="0" smtClean="0"/>
              <a:t>	Ejemplo: </a:t>
            </a:r>
            <a:r>
              <a:rPr lang="es-ES_tradnl" sz="1800" dirty="0" err="1" smtClean="0">
                <a:latin typeface="Andale Mono"/>
                <a:cs typeface="Andale Mono"/>
              </a:rPr>
              <a:t>class</a:t>
            </a:r>
            <a:r>
              <a:rPr lang="es-ES_tradnl" sz="1800" dirty="0" smtClean="0">
                <a:latin typeface="Andale Mono"/>
                <a:cs typeface="Andale Mono"/>
              </a:rPr>
              <a:t> Circulo </a:t>
            </a:r>
            <a:r>
              <a:rPr lang="es-ES_tradnl" sz="1800" dirty="0" err="1" smtClean="0">
                <a:latin typeface="Andale Mono"/>
                <a:cs typeface="Andale Mono"/>
              </a:rPr>
              <a:t>extends</a:t>
            </a:r>
            <a:r>
              <a:rPr lang="es-ES_tradnl" sz="1800" dirty="0" smtClean="0">
                <a:latin typeface="Andale Mono"/>
                <a:cs typeface="Andale Mono"/>
              </a:rPr>
              <a:t> Figura {…}</a:t>
            </a:r>
          </a:p>
          <a:p>
            <a:r>
              <a:rPr lang="es-ES_tradnl" dirty="0" smtClean="0"/>
              <a:t>No puede heredar también de </a:t>
            </a:r>
            <a:r>
              <a:rPr lang="es-ES_tradnl" sz="1800" dirty="0" err="1" smtClean="0">
                <a:latin typeface="Andale Mono"/>
                <a:cs typeface="Andale Mono"/>
              </a:rPr>
              <a:t>Thread</a:t>
            </a:r>
            <a:r>
              <a:rPr lang="es-ES_tradnl" dirty="0" smtClean="0"/>
              <a:t> </a:t>
            </a:r>
          </a:p>
          <a:p>
            <a:r>
              <a:rPr lang="es-ES_tradnl" u="sng" dirty="0" smtClean="0"/>
              <a:t>Solución:</a:t>
            </a:r>
            <a:r>
              <a:rPr lang="es-ES_tradnl" dirty="0" smtClean="0"/>
              <a:t> Java admite heredar de 1 sola clase pero implementar múltiples interfaces </a:t>
            </a:r>
            <a:r>
              <a:rPr lang="es-ES_tradnl" dirty="0" smtClean="0">
                <a:sym typeface="Wingdings"/>
              </a:rPr>
              <a:t> proporciona un interfaz para clases concurrentes</a:t>
            </a:r>
            <a:endParaRPr lang="es-ES_tradnl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4163" y="59971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mtClean="0">
                <a:latin typeface="Cambria"/>
                <a:cs typeface="Cambria"/>
              </a:rPr>
              <a:t>Interfaz runnable</a:t>
            </a:r>
            <a:endParaRPr lang="es-PE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5902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Cambria"/>
                <a:cs typeface="Cambria"/>
              </a:rPr>
              <a:t>Interfaz runnable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4762"/>
            <a:ext cx="8574087" cy="4582806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Minimas diferencias respecto al uso de </a:t>
            </a:r>
            <a:r>
              <a:rPr lang="es-PE" sz="1800" dirty="0" smtClean="0">
                <a:latin typeface="Andale Mono"/>
                <a:cs typeface="Andale Mono"/>
              </a:rPr>
              <a:t>Thread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La clase que se desee hacer concurrente debe de implementar Runnable: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sz="1800" dirty="0" smtClean="0">
                <a:latin typeface="Andale Mono"/>
                <a:cs typeface="Andale Mono"/>
              </a:rPr>
              <a:t>class Circulo extends Figura implements Runnable {</a:t>
            </a:r>
            <a:r>
              <a:rPr lang="mr-IN" sz="1800" dirty="0" smtClean="0">
                <a:latin typeface="Andale Mono"/>
                <a:cs typeface="Andale Mono"/>
              </a:rPr>
              <a:t>…</a:t>
            </a:r>
            <a:r>
              <a:rPr lang="en-GB" sz="1800" dirty="0" smtClean="0"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endParaRPr lang="en-GB" sz="1800" dirty="0" smtClean="0">
              <a:latin typeface="Andale Mono"/>
              <a:cs typeface="Andale Mono"/>
            </a:endParaRPr>
          </a:p>
          <a:p>
            <a:r>
              <a:rPr lang="en-GB" dirty="0" smtClean="0"/>
              <a:t>La </a:t>
            </a:r>
            <a:r>
              <a:rPr lang="en-GB" dirty="0" err="1" smtClean="0"/>
              <a:t>clase</a:t>
            </a:r>
            <a:r>
              <a:rPr lang="en-GB" dirty="0" smtClean="0"/>
              <a:t> </a:t>
            </a:r>
            <a:r>
              <a:rPr lang="en-GB" dirty="0" err="1" smtClean="0"/>
              <a:t>debe</a:t>
            </a:r>
            <a:r>
              <a:rPr lang="en-GB" dirty="0" smtClean="0"/>
              <a:t> de </a:t>
            </a:r>
            <a:r>
              <a:rPr lang="en-GB" dirty="0" err="1" smtClean="0"/>
              <a:t>implementar</a:t>
            </a:r>
            <a:r>
              <a:rPr lang="en-GB" dirty="0" smtClean="0"/>
              <a:t> el </a:t>
            </a:r>
            <a:r>
              <a:rPr lang="en-GB" dirty="0" err="1" smtClean="0"/>
              <a:t>metodo</a:t>
            </a:r>
            <a:r>
              <a:rPr lang="en-GB" dirty="0" smtClean="0"/>
              <a:t> </a:t>
            </a:r>
            <a:r>
              <a:rPr lang="en-GB" sz="1800" dirty="0" smtClean="0">
                <a:latin typeface="Andale Mono"/>
                <a:cs typeface="Andale Mono"/>
              </a:rPr>
              <a:t>run ()</a:t>
            </a:r>
            <a:r>
              <a:rPr lang="en-GB" dirty="0" smtClean="0"/>
              <a:t>, </a:t>
            </a:r>
            <a:r>
              <a:rPr lang="en-GB" dirty="0" err="1" smtClean="0"/>
              <a:t>igual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con </a:t>
            </a:r>
            <a:r>
              <a:rPr lang="es-PE" sz="1800" dirty="0">
                <a:latin typeface="Andale Mono"/>
                <a:cs typeface="Andale Mono"/>
              </a:rPr>
              <a:t>Thread</a:t>
            </a:r>
            <a:r>
              <a:rPr lang="en-GB" dirty="0" smtClean="0"/>
              <a:t>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6231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Cambria"/>
                <a:cs typeface="Cambria"/>
              </a:rPr>
              <a:t>Ultilización de interfaz runnable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8994"/>
            <a:ext cx="8574087" cy="4834528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El lanzamiento de la tarea se hace a traves de un </a:t>
            </a:r>
            <a:r>
              <a:rPr lang="es-PE" sz="1800" dirty="0" smtClean="0">
                <a:latin typeface="Andale Mono"/>
                <a:cs typeface="Andale Mono"/>
              </a:rPr>
              <a:t>Thread</a:t>
            </a:r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El mecanismo es mas indirecto que heredando de </a:t>
            </a:r>
            <a:r>
              <a:rPr lang="es-PE" sz="1800" dirty="0" smtClean="0">
                <a:latin typeface="Andale Mono"/>
                <a:cs typeface="Andale Mono"/>
              </a:rPr>
              <a:t>Thread</a:t>
            </a:r>
            <a:r>
              <a:rPr lang="es-PE" dirty="0" smtClean="0"/>
              <a:t>, pero evita el problema de la herencia multiple.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745" b="20830"/>
          <a:stretch/>
        </p:blipFill>
        <p:spPr>
          <a:xfrm>
            <a:off x="879082" y="2479482"/>
            <a:ext cx="6694680" cy="30662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9082" y="2379919"/>
            <a:ext cx="1123045" cy="389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754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Cambria"/>
                <a:cs typeface="Cambria"/>
              </a:rPr>
              <a:t>Sincronizacion de hilos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1878"/>
            <a:ext cx="8574087" cy="3992563"/>
          </a:xfrm>
        </p:spPr>
        <p:txBody>
          <a:bodyPr>
            <a:normAutofit fontScale="92500"/>
          </a:bodyPr>
          <a:lstStyle/>
          <a:p>
            <a:r>
              <a:rPr lang="es-PE" dirty="0" smtClean="0"/>
              <a:t>Se trata basicamente de una sincronizacion basada en el concepto de </a:t>
            </a:r>
            <a:r>
              <a:rPr lang="es-PE" b="1" dirty="0" smtClean="0"/>
              <a:t>monitor</a:t>
            </a:r>
            <a:r>
              <a:rPr lang="es-PE" dirty="0" smtClean="0"/>
              <a:t>, aunque no existe ese tipo de datos como predefinido. </a:t>
            </a:r>
          </a:p>
          <a:p>
            <a:r>
              <a:rPr lang="es-PE" dirty="0" smtClean="0"/>
              <a:t>No hace falta. Java asocia un monitor a todos los objetos.</a:t>
            </a:r>
          </a:p>
          <a:p>
            <a:r>
              <a:rPr lang="es-PE" dirty="0" smtClean="0"/>
              <a:t>El problema de la </a:t>
            </a:r>
            <a:r>
              <a:rPr lang="es-PE" b="1" dirty="0" smtClean="0"/>
              <a:t>exclusividad de acceso </a:t>
            </a:r>
            <a:r>
              <a:rPr lang="es-PE" dirty="0" smtClean="0"/>
              <a:t>a un objeto es tratado de manera automatica por Java mediante la definicion de metodos (o bloques) </a:t>
            </a:r>
            <a:r>
              <a:rPr lang="es-PE" sz="1900" dirty="0" smtClean="0">
                <a:latin typeface="Andale Mono"/>
                <a:cs typeface="Andale Mono"/>
              </a:rPr>
              <a:t>synchronized</a:t>
            </a:r>
            <a:r>
              <a:rPr lang="es-PE" dirty="0" smtClean="0"/>
              <a:t>.</a:t>
            </a:r>
          </a:p>
          <a:p>
            <a:r>
              <a:rPr lang="es-PE" dirty="0" smtClean="0"/>
              <a:t>El programador debe preocuparse de tratar la sincronizacion topo </a:t>
            </a:r>
            <a:r>
              <a:rPr lang="es-PE" b="1" dirty="0" smtClean="0"/>
              <a:t>Cooperacion</a:t>
            </a:r>
            <a:r>
              <a:rPr lang="es-PE" dirty="0" smtClean="0"/>
              <a:t>, que se realiza mediante las operaciones </a:t>
            </a:r>
            <a:r>
              <a:rPr lang="es-PE" sz="1900" dirty="0" smtClean="0">
                <a:latin typeface="Andale Mono"/>
                <a:cs typeface="Andale Mono"/>
              </a:rPr>
              <a:t>esperar/avisar </a:t>
            </a:r>
            <a:r>
              <a:rPr lang="es-PE" dirty="0" smtClean="0"/>
              <a:t>tipicas.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9540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Cambria"/>
                <a:cs typeface="Cambria"/>
              </a:rPr>
              <a:t>Definicion de monitores</a:t>
            </a:r>
            <a:endParaRPr lang="es-P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7176" y="1950529"/>
            <a:ext cx="8354980" cy="4445504"/>
          </a:xfrm>
        </p:spPr>
        <p:txBody>
          <a:bodyPr>
            <a:normAutofit lnSpcReduction="10000"/>
          </a:bodyPr>
          <a:lstStyle/>
          <a:p>
            <a:r>
              <a:rPr lang="es-PE" b="1" dirty="0" smtClean="0"/>
              <a:t>Un monitor NO es un Thread</a:t>
            </a:r>
            <a:r>
              <a:rPr lang="es-PE" dirty="0" smtClean="0"/>
              <a:t>, es un objeto “normal” al que pueden acceder varios </a:t>
            </a:r>
            <a:r>
              <a:rPr lang="es-PE" sz="1800" dirty="0" smtClean="0">
                <a:latin typeface="Andale Mono"/>
                <a:cs typeface="Andale Mono"/>
              </a:rPr>
              <a:t>Thread</a:t>
            </a:r>
            <a:r>
              <a:rPr lang="es-PE" dirty="0" smtClean="0"/>
              <a:t>.</a:t>
            </a:r>
          </a:p>
          <a:p>
            <a:r>
              <a:rPr lang="es-PE" dirty="0" smtClean="0"/>
              <a:t>Un monitor permite hacer un objeto “de acceso seguro” que:</a:t>
            </a:r>
          </a:p>
          <a:p>
            <a:r>
              <a:rPr lang="es-PE" dirty="0" smtClean="0"/>
              <a:t>Asegura el uso excluyente del objeto </a:t>
            </a:r>
            <a:r>
              <a:rPr lang="es-PE" dirty="0" smtClean="0">
                <a:sym typeface="Wingdings"/>
              </a:rPr>
              <a:t> en cada instante solo una tarea esta haciendo uso de el. </a:t>
            </a:r>
          </a:p>
          <a:p>
            <a:r>
              <a:rPr lang="es-PE" dirty="0" smtClean="0">
                <a:sym typeface="Wingdings"/>
              </a:rPr>
              <a:t>Los metodos publicos se definen como </a:t>
            </a:r>
            <a:r>
              <a:rPr lang="es-PE" sz="1800" dirty="0" smtClean="0">
                <a:latin typeface="Andale Mono"/>
                <a:cs typeface="Andale Mono"/>
                <a:sym typeface="Wingdings"/>
              </a:rPr>
              <a:t>synchronized</a:t>
            </a:r>
            <a:r>
              <a:rPr lang="es-PE" dirty="0" smtClean="0">
                <a:sym typeface="Wingdings"/>
              </a:rPr>
              <a:t>. </a:t>
            </a:r>
          </a:p>
          <a:p>
            <a:r>
              <a:rPr lang="es-PE" dirty="0" smtClean="0">
                <a:sym typeface="Wingdings"/>
              </a:rPr>
              <a:t>Sincroniza el uso adecuado del objeto por parte de diferentes tareas.</a:t>
            </a:r>
          </a:p>
          <a:p>
            <a:r>
              <a:rPr lang="es-PE" dirty="0" smtClean="0">
                <a:sym typeface="Wingdings"/>
              </a:rPr>
              <a:t>Metodos </a:t>
            </a:r>
            <a:r>
              <a:rPr lang="es-PE" sz="1800" dirty="0" smtClean="0">
                <a:latin typeface="Andale Mono"/>
                <a:cs typeface="Andale Mono"/>
                <a:sym typeface="Wingdings"/>
              </a:rPr>
              <a:t>wait () </a:t>
            </a:r>
            <a:r>
              <a:rPr lang="es-PE" sz="2200" dirty="0" smtClean="0">
                <a:cs typeface="Andale Mono"/>
                <a:sym typeface="Wingdings"/>
              </a:rPr>
              <a:t>y</a:t>
            </a:r>
            <a:r>
              <a:rPr lang="es-PE" sz="1800" dirty="0" smtClean="0">
                <a:latin typeface="Andale Mono"/>
                <a:cs typeface="Andale Mono"/>
                <a:sym typeface="Wingdings"/>
              </a:rPr>
              <a:t> notify (), notifyAll () </a:t>
            </a:r>
            <a:r>
              <a:rPr lang="es-PE" sz="2200" dirty="0" smtClean="0">
                <a:cs typeface="Andale Mono"/>
                <a:sym typeface="Wingdings"/>
              </a:rPr>
              <a:t>de</a:t>
            </a:r>
            <a:r>
              <a:rPr lang="es-PE" sz="1800" dirty="0" smtClean="0">
                <a:latin typeface="Andale Mono"/>
                <a:cs typeface="Andale Mono"/>
                <a:sym typeface="Wingdings"/>
              </a:rPr>
              <a:t> Object</a:t>
            </a:r>
            <a:r>
              <a:rPr lang="es-PE" dirty="0" smtClean="0">
                <a:sym typeface="Wingdings"/>
              </a:rPr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301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Cambria"/>
                <a:cs typeface="Cambria"/>
              </a:rPr>
              <a:t>Bloqueo de objetos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203"/>
            <a:ext cx="8574087" cy="4708668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/>
              <a:t>Permite asegurar el acceso competitivo a un objeto.</a:t>
            </a:r>
          </a:p>
          <a:p>
            <a:pPr algn="just"/>
            <a:r>
              <a:rPr lang="es-PE" dirty="0" smtClean="0"/>
              <a:t>Se pueden “sincronizar” metodos o bloques de sentencias.</a:t>
            </a:r>
          </a:p>
          <a:p>
            <a:pPr algn="just"/>
            <a:r>
              <a:rPr lang="es-PE" sz="1800" dirty="0" smtClean="0">
                <a:latin typeface="Andale Mono"/>
                <a:cs typeface="Andale Mono"/>
              </a:rPr>
              <a:t>synchronized</a:t>
            </a:r>
            <a:r>
              <a:rPr lang="es-PE" dirty="0" smtClean="0"/>
              <a:t> asegura que:</a:t>
            </a:r>
          </a:p>
          <a:p>
            <a:pPr lvl="1" algn="just"/>
            <a:r>
              <a:rPr lang="es-PE" dirty="0" smtClean="0"/>
              <a:t> Mientras un hilo este ejecutando un metodo (bloque) sincronizado de un objeto, ningun otro hilo podra ejecutar un metodo (bloque) sincronizado del mismo objeto. </a:t>
            </a:r>
          </a:p>
          <a:p>
            <a:pPr algn="just"/>
            <a:r>
              <a:rPr lang="es-PE" dirty="0" smtClean="0"/>
              <a:t>La gestion de colas de tareas para este tipo de acceso es transparente para el programador.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9711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Cambria"/>
                <a:cs typeface="Cambria"/>
              </a:rPr>
              <a:t>Sincronizacion cooperativa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70436"/>
            <a:ext cx="8365026" cy="4697225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 smtClean="0"/>
              <a:t>La clase Object tiene asociado un monitor y, por tanto, las operaciones de control:</a:t>
            </a:r>
          </a:p>
          <a:p>
            <a:pPr marL="0" indent="0" algn="just">
              <a:buNone/>
            </a:pPr>
            <a:endParaRPr lang="es-PE" dirty="0" smtClean="0"/>
          </a:p>
          <a:p>
            <a:pPr lvl="1" algn="just"/>
            <a:r>
              <a:rPr lang="es-PE" sz="1600" dirty="0">
                <a:latin typeface="Andale Mono"/>
                <a:cs typeface="Andale Mono"/>
              </a:rPr>
              <a:t>w</a:t>
            </a:r>
            <a:r>
              <a:rPr lang="es-PE" sz="1600" dirty="0" smtClean="0">
                <a:latin typeface="Andale Mono"/>
                <a:cs typeface="Andale Mono"/>
              </a:rPr>
              <a:t>ait ()</a:t>
            </a:r>
            <a:r>
              <a:rPr lang="es-PE" dirty="0" smtClean="0"/>
              <a:t>: el hilo actual se espera hasta que otro hilo envie una notificacion (notify) al mismo objeto.</a:t>
            </a:r>
          </a:p>
          <a:p>
            <a:pPr lvl="1" algn="just"/>
            <a:r>
              <a:rPr lang="es-PE" sz="1600" dirty="0">
                <a:latin typeface="Andale Mono"/>
                <a:cs typeface="Andale Mono"/>
              </a:rPr>
              <a:t>n</a:t>
            </a:r>
            <a:r>
              <a:rPr lang="es-PE" sz="1600" dirty="0" smtClean="0">
                <a:latin typeface="Andale Mono"/>
                <a:cs typeface="Andale Mono"/>
              </a:rPr>
              <a:t>otify ()</a:t>
            </a:r>
            <a:r>
              <a:rPr lang="es-PE" dirty="0" smtClean="0"/>
              <a:t>: activa un hilo que esta esperando en el monitor del objeto.</a:t>
            </a:r>
          </a:p>
          <a:p>
            <a:pPr lvl="1" algn="just"/>
            <a:r>
              <a:rPr lang="es-PE" sz="1600" dirty="0" smtClean="0">
                <a:latin typeface="Andale Mono"/>
                <a:cs typeface="Andale Mono"/>
              </a:rPr>
              <a:t>notifyAll ()</a:t>
            </a:r>
            <a:r>
              <a:rPr lang="es-PE" dirty="0" smtClean="0"/>
              <a:t>: Activa todos los hilos que estan esperando en el monitor del objeto.</a:t>
            </a:r>
          </a:p>
          <a:p>
            <a:pPr marL="457200" lvl="1" indent="0" algn="just">
              <a:buNone/>
            </a:pPr>
            <a:endParaRPr lang="es-PE" dirty="0" smtClean="0"/>
          </a:p>
          <a:p>
            <a:pPr algn="just"/>
            <a:r>
              <a:rPr lang="es-PE" dirty="0" smtClean="0"/>
              <a:t>Los hilos “compiten” por el objeto, solo uno obtiene el bloqueo. 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4929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Cambria"/>
                <a:cs typeface="Cambria"/>
              </a:rPr>
              <a:t>Reunificacion de tareas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96297"/>
            <a:ext cx="8410789" cy="4388294"/>
          </a:xfrm>
        </p:spPr>
        <p:txBody>
          <a:bodyPr/>
          <a:lstStyle/>
          <a:p>
            <a:pPr algn="just"/>
            <a:r>
              <a:rPr lang="es-PE" dirty="0" smtClean="0"/>
              <a:t>Un programa concurrente, en general, tiene bloques secuenciales:</a:t>
            </a:r>
          </a:p>
          <a:p>
            <a:pPr marL="0" indent="0" algn="just">
              <a:buNone/>
            </a:pPr>
            <a:endParaRPr lang="es-PE" dirty="0" smtClean="0"/>
          </a:p>
          <a:p>
            <a:pPr algn="just"/>
            <a:r>
              <a:rPr lang="es-PE" dirty="0" smtClean="0"/>
              <a:t>Existe concurrencia en partes concretas del programa, no necesariamente en todo el.</a:t>
            </a:r>
          </a:p>
          <a:p>
            <a:pPr marL="0" indent="0" algn="just">
              <a:buNone/>
            </a:pPr>
            <a:endParaRPr lang="es-PE" dirty="0" smtClean="0"/>
          </a:p>
          <a:p>
            <a:pPr algn="just"/>
            <a:r>
              <a:rPr lang="es-PE" dirty="0" smtClean="0"/>
              <a:t>Despues de bloques concurrentes puede ser preciso </a:t>
            </a:r>
            <a:r>
              <a:rPr lang="es-PE" b="1" dirty="0" smtClean="0"/>
              <a:t>reunificar</a:t>
            </a:r>
            <a:r>
              <a:rPr lang="es-PE" dirty="0" smtClean="0"/>
              <a:t> el flujo de control del programa para continuar la secuencia. 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016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Cambria"/>
                <a:cs typeface="Cambria"/>
              </a:rPr>
              <a:t>Threads (hilos)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204"/>
            <a:ext cx="8574087" cy="4479829"/>
          </a:xfrm>
        </p:spPr>
        <p:txBody>
          <a:bodyPr>
            <a:normAutofit/>
          </a:bodyPr>
          <a:lstStyle/>
          <a:p>
            <a:r>
              <a:rPr lang="es-ES_tradnl" sz="1900" dirty="0" err="1" smtClean="0">
                <a:latin typeface="Andale Mono"/>
                <a:cs typeface="Andale Mono"/>
                <a:sym typeface="Wingdings"/>
              </a:rPr>
              <a:t>Thread</a:t>
            </a:r>
            <a:r>
              <a:rPr lang="es-ES_tradnl" dirty="0" smtClean="0"/>
              <a:t> (hilo) </a:t>
            </a:r>
            <a:r>
              <a:rPr lang="es-ES_tradnl" dirty="0" smtClean="0">
                <a:sym typeface="Wingdings"/>
              </a:rPr>
              <a:t> clase base de Java para definir hilos de ejecución concurrentes dentro de un mismo programa </a:t>
            </a:r>
          </a:p>
          <a:p>
            <a:r>
              <a:rPr lang="es-ES_tradnl" dirty="0" smtClean="0">
                <a:sym typeface="Wingdings"/>
              </a:rPr>
              <a:t>Concurrencia: “Que se une con otros de su tipo en un mismo sitio” </a:t>
            </a:r>
          </a:p>
          <a:p>
            <a:r>
              <a:rPr lang="es-ES_tradnl" dirty="0" smtClean="0">
                <a:sym typeface="Wingdings"/>
              </a:rPr>
              <a:t>Las clases de objetos (hilos) que pueden actuar concurrentemente DEBEN extender la clase </a:t>
            </a:r>
            <a:r>
              <a:rPr lang="es-ES_tradnl" sz="1900" dirty="0" err="1" smtClean="0">
                <a:latin typeface="Andale Mono"/>
                <a:cs typeface="Andale Mono"/>
                <a:sym typeface="Wingdings"/>
              </a:rPr>
              <a:t>Thread</a:t>
            </a:r>
            <a:r>
              <a:rPr lang="es-ES_tradnl" dirty="0" smtClean="0">
                <a:sym typeface="Wingdings"/>
              </a:rPr>
              <a:t>.</a:t>
            </a:r>
          </a:p>
          <a:p>
            <a:r>
              <a:rPr lang="es-ES_tradnl" dirty="0" err="1" smtClean="0">
                <a:sym typeface="Wingdings"/>
              </a:rPr>
              <a:t>Ej</a:t>
            </a:r>
            <a:r>
              <a:rPr lang="es-ES_tradnl" dirty="0" smtClean="0">
                <a:sym typeface="Wingdings"/>
              </a:rPr>
              <a:t>:</a:t>
            </a:r>
          </a:p>
          <a:p>
            <a:pPr marL="0" indent="0">
              <a:buNone/>
            </a:pPr>
            <a:r>
              <a:rPr lang="es-ES_tradnl" sz="2200" dirty="0" smtClean="0">
                <a:latin typeface="Andale Mono"/>
                <a:cs typeface="Andale Mono"/>
                <a:sym typeface="Wingdings"/>
              </a:rPr>
              <a:t>	</a:t>
            </a:r>
            <a:r>
              <a:rPr lang="es-ES_tradnl" sz="2200" dirty="0" err="1" smtClean="0">
                <a:latin typeface="Andale Mono"/>
                <a:cs typeface="Andale Mono"/>
                <a:sym typeface="Wingdings"/>
              </a:rPr>
              <a:t>class</a:t>
            </a:r>
            <a:r>
              <a:rPr lang="es-ES_tradnl" sz="2200" dirty="0" smtClean="0">
                <a:latin typeface="Andale Mono"/>
                <a:cs typeface="Andale Mono"/>
                <a:sym typeface="Wingdings"/>
              </a:rPr>
              <a:t> </a:t>
            </a:r>
            <a:r>
              <a:rPr lang="es-ES_tradnl" sz="2200" dirty="0" err="1" smtClean="0">
                <a:latin typeface="Andale Mono"/>
                <a:cs typeface="Andale Mono"/>
                <a:sym typeface="Wingdings"/>
              </a:rPr>
              <a:t>miClaseConcurrente</a:t>
            </a:r>
            <a:r>
              <a:rPr lang="es-ES_tradnl" sz="2200" dirty="0" smtClean="0">
                <a:latin typeface="Andale Mono"/>
                <a:cs typeface="Andale Mono"/>
                <a:sym typeface="Wingdings"/>
              </a:rPr>
              <a:t> </a:t>
            </a:r>
            <a:r>
              <a:rPr lang="es-ES_tradnl" sz="2200" dirty="0" err="1" smtClean="0">
                <a:latin typeface="Andale Mono"/>
                <a:cs typeface="Andale Mono"/>
                <a:sym typeface="Wingdings"/>
              </a:rPr>
              <a:t>extends</a:t>
            </a:r>
            <a:r>
              <a:rPr lang="es-ES_tradnl" sz="2200" dirty="0" smtClean="0">
                <a:latin typeface="Andale Mono"/>
                <a:cs typeface="Andale Mono"/>
                <a:sym typeface="Wingdings"/>
              </a:rPr>
              <a:t> </a:t>
            </a:r>
            <a:r>
              <a:rPr lang="es-ES_tradnl" sz="2200" dirty="0" err="1" smtClean="0">
                <a:latin typeface="Andale Mono"/>
                <a:cs typeface="Andale Mono"/>
                <a:sym typeface="Wingdings"/>
              </a:rPr>
              <a:t>Thread</a:t>
            </a:r>
            <a:r>
              <a:rPr lang="es-ES_tradnl" sz="2200" dirty="0" smtClean="0">
                <a:latin typeface="Andale Mono"/>
                <a:cs typeface="Andale Mono"/>
                <a:sym typeface="Wingdings"/>
              </a:rPr>
              <a:t> {…}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899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Cambria"/>
                <a:cs typeface="Cambria"/>
              </a:rPr>
              <a:t>La clase Thread</a:t>
            </a:r>
            <a:endParaRPr lang="es-PE" dirty="0"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3227"/>
            <a:ext cx="8574087" cy="3861966"/>
          </a:xfrm>
        </p:spPr>
        <p:txBody>
          <a:bodyPr>
            <a:normAutofit/>
          </a:bodyPr>
          <a:lstStyle/>
          <a:p>
            <a:r>
              <a:rPr lang="es-PE" dirty="0" smtClean="0"/>
              <a:t>Las clases derivadas de </a:t>
            </a:r>
            <a:r>
              <a:rPr lang="es-PE" sz="1800" dirty="0" smtClean="0">
                <a:latin typeface="Andale Mono"/>
                <a:cs typeface="Andale Mono"/>
              </a:rPr>
              <a:t>Thread</a:t>
            </a:r>
            <a:r>
              <a:rPr lang="es-PE" dirty="0" smtClean="0"/>
              <a:t> deben incluir un metodo:</a:t>
            </a:r>
          </a:p>
          <a:p>
            <a:pPr marL="0" indent="0">
              <a:buNone/>
            </a:pPr>
            <a:r>
              <a:rPr lang="es-PE" sz="2000" dirty="0" smtClean="0">
                <a:latin typeface="Andale Mono"/>
                <a:cs typeface="Andale Mono"/>
              </a:rPr>
              <a:t>	public void run (  )</a:t>
            </a:r>
          </a:p>
          <a:p>
            <a:pPr marL="0" indent="0">
              <a:buNone/>
            </a:pPr>
            <a:endParaRPr lang="es-PE" sz="2000" dirty="0" smtClean="0">
              <a:latin typeface="Andale Mono"/>
              <a:cs typeface="Andale Mono"/>
            </a:endParaRPr>
          </a:p>
          <a:p>
            <a:r>
              <a:rPr lang="es-PE" dirty="0" smtClean="0"/>
              <a:t>La ejecucion del metodo run de un </a:t>
            </a:r>
            <a:r>
              <a:rPr lang="es-PE" sz="1800" dirty="0" smtClean="0">
                <a:latin typeface="Andale Mono"/>
                <a:cs typeface="Andale Mono"/>
              </a:rPr>
              <a:t>Thread</a:t>
            </a:r>
            <a:r>
              <a:rPr lang="es-PE" dirty="0" smtClean="0"/>
              <a:t> puede realizarse </a:t>
            </a:r>
            <a:r>
              <a:rPr lang="es-PE" b="1" u="sng" dirty="0" smtClean="0"/>
              <a:t>concurrentemente</a:t>
            </a:r>
            <a:r>
              <a:rPr lang="es-PE" dirty="0" smtClean="0"/>
              <a:t> con otros metodos </a:t>
            </a:r>
            <a:r>
              <a:rPr lang="es-PE" sz="1800" dirty="0" smtClean="0">
                <a:latin typeface="Andale Mono"/>
                <a:cs typeface="Andale Mono"/>
              </a:rPr>
              <a:t>run</a:t>
            </a:r>
            <a:r>
              <a:rPr lang="es-PE" dirty="0" smtClean="0"/>
              <a:t> de otros Thread y con el metodo </a:t>
            </a:r>
            <a:r>
              <a:rPr lang="es-PE" sz="1800" dirty="0" smtClean="0">
                <a:latin typeface="Andale Mono"/>
                <a:cs typeface="Andale Mono"/>
              </a:rPr>
              <a:t>main</a:t>
            </a:r>
            <a:r>
              <a:rPr lang="es-PE" dirty="0" smtClean="0"/>
              <a:t>.</a:t>
            </a:r>
          </a:p>
          <a:p>
            <a:endParaRPr lang="es-PE" dirty="0"/>
          </a:p>
        </p:txBody>
      </p:sp>
      <p:sp>
        <p:nvSpPr>
          <p:cNvPr id="5" name="Rectangle 4"/>
          <p:cNvSpPr/>
          <p:nvPr/>
        </p:nvSpPr>
        <p:spPr>
          <a:xfrm>
            <a:off x="637431" y="5381992"/>
            <a:ext cx="1144072" cy="9840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u="sng" dirty="0" smtClean="0">
                <a:solidFill>
                  <a:schemeClr val="bg2">
                    <a:lumMod val="75000"/>
                  </a:schemeClr>
                </a:solidFill>
              </a:rPr>
              <a:t>Object A</a:t>
            </a:r>
            <a:r>
              <a:rPr lang="es-PE" u="sng" dirty="0" smtClean="0">
                <a:solidFill>
                  <a:srgbClr val="4A8EF2"/>
                </a:solidFill>
              </a:rPr>
              <a:t>.</a:t>
            </a:r>
          </a:p>
          <a:p>
            <a:pPr algn="ctr"/>
            <a:endParaRPr lang="es-PE" dirty="0">
              <a:solidFill>
                <a:srgbClr val="4A8EF2"/>
              </a:solidFill>
            </a:endParaRPr>
          </a:p>
          <a:p>
            <a:pPr algn="ctr"/>
            <a:r>
              <a:rPr lang="es-PE" dirty="0" smtClean="0">
                <a:solidFill>
                  <a:srgbClr val="4A8EF2"/>
                </a:solidFill>
              </a:rPr>
              <a:t>run (   )</a:t>
            </a:r>
            <a:endParaRPr lang="es-PE" dirty="0"/>
          </a:p>
        </p:txBody>
      </p:sp>
      <p:sp>
        <p:nvSpPr>
          <p:cNvPr id="6" name="Rectangle 5"/>
          <p:cNvSpPr/>
          <p:nvPr/>
        </p:nvSpPr>
        <p:spPr>
          <a:xfrm>
            <a:off x="1987856" y="5381992"/>
            <a:ext cx="1144072" cy="9840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u="sng" dirty="0" smtClean="0">
                <a:solidFill>
                  <a:schemeClr val="bg2">
                    <a:lumMod val="75000"/>
                  </a:schemeClr>
                </a:solidFill>
              </a:rPr>
              <a:t>Object B</a:t>
            </a:r>
            <a:r>
              <a:rPr lang="es-PE" u="sng" dirty="0" smtClean="0">
                <a:solidFill>
                  <a:srgbClr val="4A8EF2"/>
                </a:solidFill>
              </a:rPr>
              <a:t>.</a:t>
            </a:r>
          </a:p>
          <a:p>
            <a:pPr algn="ctr"/>
            <a:endParaRPr lang="es-PE" dirty="0">
              <a:solidFill>
                <a:srgbClr val="4A8EF2"/>
              </a:solidFill>
            </a:endParaRPr>
          </a:p>
          <a:p>
            <a:pPr algn="ctr"/>
            <a:r>
              <a:rPr lang="es-PE" dirty="0" smtClean="0">
                <a:solidFill>
                  <a:srgbClr val="4A8EF2"/>
                </a:solidFill>
              </a:rPr>
              <a:t>run (   )</a:t>
            </a:r>
            <a:endParaRPr lang="es-PE" dirty="0"/>
          </a:p>
        </p:txBody>
      </p:sp>
      <p:sp>
        <p:nvSpPr>
          <p:cNvPr id="7" name="Rectangle 6"/>
          <p:cNvSpPr/>
          <p:nvPr/>
        </p:nvSpPr>
        <p:spPr>
          <a:xfrm>
            <a:off x="3390544" y="5381992"/>
            <a:ext cx="1144072" cy="9840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u="sng" dirty="0" smtClean="0">
                <a:solidFill>
                  <a:schemeClr val="bg2">
                    <a:lumMod val="75000"/>
                  </a:schemeClr>
                </a:solidFill>
              </a:rPr>
              <a:t>Object C</a:t>
            </a:r>
            <a:r>
              <a:rPr lang="es-PE" u="sng" dirty="0" smtClean="0">
                <a:solidFill>
                  <a:srgbClr val="4A8EF2"/>
                </a:solidFill>
              </a:rPr>
              <a:t>.</a:t>
            </a:r>
          </a:p>
          <a:p>
            <a:pPr algn="ctr"/>
            <a:endParaRPr lang="es-PE" dirty="0">
              <a:solidFill>
                <a:srgbClr val="4A8EF2"/>
              </a:solidFill>
            </a:endParaRPr>
          </a:p>
          <a:p>
            <a:pPr algn="ctr"/>
            <a:r>
              <a:rPr lang="es-PE" dirty="0" smtClean="0">
                <a:solidFill>
                  <a:srgbClr val="4A8EF2"/>
                </a:solidFill>
              </a:rPr>
              <a:t>run (   )</a:t>
            </a:r>
            <a:endParaRPr lang="es-PE" dirty="0"/>
          </a:p>
        </p:txBody>
      </p:sp>
      <p:sp>
        <p:nvSpPr>
          <p:cNvPr id="8" name="Rectangle 7"/>
          <p:cNvSpPr/>
          <p:nvPr/>
        </p:nvSpPr>
        <p:spPr>
          <a:xfrm>
            <a:off x="5880954" y="5381992"/>
            <a:ext cx="1144072" cy="9840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2">
                    <a:lumMod val="75000"/>
                  </a:schemeClr>
                </a:solidFill>
              </a:rPr>
              <a:t>Main (   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534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Cambria"/>
                <a:cs typeface="Cambria"/>
              </a:rPr>
              <a:t>Iniciar una tarea: start 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206544"/>
            <a:ext cx="8574087" cy="4406886"/>
          </a:xfrm>
        </p:spPr>
        <p:txBody>
          <a:bodyPr/>
          <a:lstStyle/>
          <a:p>
            <a:r>
              <a:rPr lang="es-PE" dirty="0" smtClean="0"/>
              <a:t>El inicio de la ejecucion de una tarea se realiza mediante el metodo </a:t>
            </a:r>
            <a:r>
              <a:rPr lang="es-PE" sz="1800" dirty="0" smtClean="0">
                <a:latin typeface="Andale Mono"/>
                <a:cs typeface="Andale Mono"/>
              </a:rPr>
              <a:t>start  ( ) </a:t>
            </a:r>
            <a:r>
              <a:rPr lang="es-PE" dirty="0" smtClean="0"/>
              <a:t>heredado de </a:t>
            </a:r>
            <a:r>
              <a:rPr lang="es-PE" sz="1800" dirty="0" smtClean="0">
                <a:latin typeface="Andale Mono"/>
                <a:cs typeface="Andale Mono"/>
              </a:rPr>
              <a:t>Thread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r>
              <a:rPr lang="es-PE" sz="1800" dirty="0">
                <a:latin typeface="Andale Mono"/>
                <a:cs typeface="Andale Mono"/>
              </a:rPr>
              <a:t>s</a:t>
            </a:r>
            <a:r>
              <a:rPr lang="es-PE" sz="1800" dirty="0" smtClean="0">
                <a:latin typeface="Andale Mono"/>
                <a:cs typeface="Andale Mono"/>
              </a:rPr>
              <a:t>tart ( ) </a:t>
            </a:r>
            <a:r>
              <a:rPr lang="es-PE" dirty="0" smtClean="0"/>
              <a:t>es un metodo especial que invoca a </a:t>
            </a:r>
            <a:r>
              <a:rPr lang="es-PE" sz="1800" dirty="0" smtClean="0">
                <a:latin typeface="Andale Mono"/>
                <a:cs typeface="Andale Mono"/>
              </a:rPr>
              <a:t>run ( )</a:t>
            </a:r>
            <a:r>
              <a:rPr lang="es-PE" dirty="0" smtClean="0"/>
              <a:t> y devuelve inmediatamente el control a la tarea que lo ha llamado.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391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Cambria"/>
                <a:cs typeface="Cambria"/>
              </a:rPr>
              <a:t>Tareas concurrentes en Java</a:t>
            </a:r>
            <a:endParaRPr lang="es-PE" dirty="0">
              <a:latin typeface="Cambria"/>
              <a:cs typeface="Cambr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88" y="1796522"/>
            <a:ext cx="8357901" cy="50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6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Cambria"/>
                <a:cs typeface="Cambria"/>
              </a:rPr>
              <a:t>Crear/ ejecutar hilos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203"/>
            <a:ext cx="8574087" cy="4537039"/>
          </a:xfrm>
        </p:spPr>
        <p:txBody>
          <a:bodyPr/>
          <a:lstStyle/>
          <a:p>
            <a:r>
              <a:rPr lang="es-PE" dirty="0" smtClean="0"/>
              <a:t>Un objeto concurrente pertenece a una clase que extiende </a:t>
            </a:r>
            <a:r>
              <a:rPr lang="es-PE" sz="1800" dirty="0" smtClean="0">
                <a:solidFill>
                  <a:srgbClr val="4A8EF2"/>
                </a:solidFill>
                <a:latin typeface="Andale Mono"/>
                <a:cs typeface="Andale Mono"/>
              </a:rPr>
              <a:t>Thread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Hay que redefinir el metodo </a:t>
            </a:r>
            <a:r>
              <a:rPr lang="es-PE" sz="1800" dirty="0" smtClean="0">
                <a:solidFill>
                  <a:srgbClr val="4A8EF2"/>
                </a:solidFill>
                <a:latin typeface="Andale Mono"/>
                <a:cs typeface="Andale Mono"/>
              </a:rPr>
              <a:t>run ()</a:t>
            </a:r>
            <a:r>
              <a:rPr lang="es-PE" dirty="0" smtClean="0"/>
              <a:t> que especifica la tarea concurrente.</a:t>
            </a:r>
          </a:p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La ejecucion de la tarea concurrente se realiza mediante el metodo </a:t>
            </a:r>
            <a:r>
              <a:rPr lang="es-PE" sz="1800" dirty="0" smtClean="0">
                <a:solidFill>
                  <a:srgbClr val="4A8EF2"/>
                </a:solidFill>
                <a:latin typeface="Andale Mono"/>
                <a:cs typeface="Andale Mono"/>
              </a:rPr>
              <a:t>start </a:t>
            </a:r>
            <a:r>
              <a:rPr lang="es-PE" sz="1800" dirty="0" smtClean="0">
                <a:solidFill>
                  <a:srgbClr val="4A8EF2"/>
                </a:solidFill>
              </a:rPr>
              <a:t>( )</a:t>
            </a:r>
            <a:r>
              <a:rPr lang="es-PE" dirty="0" smtClean="0"/>
              <a:t> (heredado de Thread.)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6205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Cambria"/>
                <a:cs typeface="Cambria"/>
              </a:rPr>
              <a:t>Prioridades de </a:t>
            </a:r>
            <a:r>
              <a:rPr lang="es-ES_tradnl" dirty="0" smtClean="0">
                <a:latin typeface="Cambria"/>
                <a:cs typeface="Cambria"/>
              </a:rPr>
              <a:t>ejecución 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" y="2133600"/>
            <a:ext cx="8461075" cy="4125130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El sistema selecciona para ejecutar en cada instante el hilo (ejecutable) con prioridad mas alta.</a:t>
            </a:r>
          </a:p>
          <a:p>
            <a:pPr lvl="1"/>
            <a:r>
              <a:rPr lang="es-ES_tradnl" dirty="0" smtClean="0"/>
              <a:t>Igualdad de prioridad, selección arbitraria.</a:t>
            </a:r>
          </a:p>
          <a:p>
            <a:r>
              <a:rPr lang="es-ES_tradnl" dirty="0" smtClean="0"/>
              <a:t>Los hilos heredan la prioridad del hilo que los crea,</a:t>
            </a:r>
          </a:p>
          <a:p>
            <a:r>
              <a:rPr lang="es-ES_tradnl" dirty="0" smtClean="0"/>
              <a:t> la prioridad se puede cambiar:</a:t>
            </a:r>
          </a:p>
          <a:p>
            <a:pPr marL="0" indent="0">
              <a:buNone/>
            </a:pPr>
            <a:r>
              <a:rPr lang="es-ES_tradnl" dirty="0" smtClean="0"/>
              <a:t>	</a:t>
            </a:r>
            <a:r>
              <a:rPr lang="es-ES_tradnl" sz="1900" dirty="0" err="1" smtClean="0">
                <a:latin typeface="Andale Mono"/>
                <a:cs typeface="Andale Mono"/>
              </a:rPr>
              <a:t>void</a:t>
            </a:r>
            <a:r>
              <a:rPr lang="es-ES_tradnl" sz="1900" dirty="0" smtClean="0">
                <a:latin typeface="Andale Mono"/>
                <a:cs typeface="Andale Mono"/>
              </a:rPr>
              <a:t> </a:t>
            </a:r>
            <a:r>
              <a:rPr lang="es-ES_tradnl" sz="1900" dirty="0" err="1" smtClean="0">
                <a:latin typeface="Andale Mono"/>
                <a:cs typeface="Andale Mono"/>
              </a:rPr>
              <a:t>setPriority</a:t>
            </a:r>
            <a:r>
              <a:rPr lang="es-ES_tradnl" sz="1900" dirty="0" smtClean="0">
                <a:latin typeface="Andale Mono"/>
                <a:cs typeface="Andale Mono"/>
              </a:rPr>
              <a:t> (</a:t>
            </a:r>
            <a:r>
              <a:rPr lang="es-ES_tradnl" sz="1900" dirty="0" err="1" smtClean="0">
                <a:latin typeface="Andale Mono"/>
                <a:cs typeface="Andale Mono"/>
              </a:rPr>
              <a:t>long</a:t>
            </a:r>
            <a:r>
              <a:rPr lang="es-ES_tradnl" sz="1900" dirty="0" smtClean="0">
                <a:latin typeface="Andale Mono"/>
                <a:cs typeface="Andale Mono"/>
              </a:rPr>
              <a:t> x)</a:t>
            </a:r>
          </a:p>
          <a:p>
            <a:pPr marL="0" indent="0">
              <a:buNone/>
            </a:pPr>
            <a:r>
              <a:rPr lang="es-ES_tradnl" sz="1900" dirty="0" smtClean="0">
                <a:latin typeface="Andale Mono"/>
                <a:cs typeface="Andale Mono"/>
              </a:rPr>
              <a:t>	</a:t>
            </a:r>
            <a:r>
              <a:rPr lang="es-ES_tradnl" sz="1900" dirty="0" err="1" smtClean="0">
                <a:latin typeface="Andale Mono"/>
                <a:cs typeface="Andale Mono"/>
              </a:rPr>
              <a:t>long</a:t>
            </a:r>
            <a:r>
              <a:rPr lang="es-ES_tradnl" sz="1900" dirty="0" smtClean="0">
                <a:latin typeface="Andale Mono"/>
                <a:cs typeface="Andale Mono"/>
              </a:rPr>
              <a:t> </a:t>
            </a:r>
            <a:r>
              <a:rPr lang="es-ES_tradnl" sz="1900" dirty="0" err="1" smtClean="0">
                <a:latin typeface="Andale Mono"/>
                <a:cs typeface="Andale Mono"/>
              </a:rPr>
              <a:t>getPriority</a:t>
            </a:r>
            <a:r>
              <a:rPr lang="es-ES_tradnl" sz="1900" dirty="0" smtClean="0">
                <a:latin typeface="Andale Mono"/>
                <a:cs typeface="Andale Mono"/>
              </a:rPr>
              <a:t> ()</a:t>
            </a:r>
          </a:p>
          <a:p>
            <a:r>
              <a:rPr lang="es-ES_tradnl" dirty="0" smtClean="0"/>
              <a:t>Un hilo de prioridad baja solo se ejecutara cuando todos los hilos de prioridad superior pasen a “No ejecutable”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6841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latin typeface="Cambria"/>
                <a:cs typeface="Cambria"/>
              </a:rPr>
              <a:t>Distribucion del tiempo (Time Slicing)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11" y="1876476"/>
            <a:ext cx="8448239" cy="4817046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Metodo de asignacion de tiempo de CPU a diferentes hilos de igual (o mayor prioridad)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Cada intervalo de tiempo (ti) se selecciona un hilo a ejecutar en la CPU (prioridad &gt;= al actual).</a:t>
            </a:r>
          </a:p>
          <a:p>
            <a:r>
              <a:rPr lang="es-PE" dirty="0" smtClean="0"/>
              <a:t>Un hilo puede ceder su tiempo:</a:t>
            </a:r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sz="1900" dirty="0" smtClean="0">
                <a:latin typeface="Andale Mono"/>
                <a:cs typeface="Andale Mono"/>
              </a:rPr>
              <a:t>static void yield ()</a:t>
            </a:r>
            <a:endParaRPr lang="es-PE" sz="1900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417" t="19821" r="25047" b="43215"/>
          <a:stretch/>
        </p:blipFill>
        <p:spPr>
          <a:xfrm>
            <a:off x="892376" y="2677410"/>
            <a:ext cx="4541967" cy="163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Cambria"/>
                <a:cs typeface="Cambria"/>
              </a:rPr>
              <a:t>Ciclo de vida de un hilo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978" y="5154266"/>
            <a:ext cx="8456551" cy="1479521"/>
          </a:xfrm>
        </p:spPr>
        <p:txBody>
          <a:bodyPr/>
          <a:lstStyle/>
          <a:p>
            <a:r>
              <a:rPr lang="es-PE" dirty="0" smtClean="0"/>
              <a:t>Un hilo esta ‘vivo’ si se encuentra en el estado “Ejecutable” o “No ejecutable” </a:t>
            </a:r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sz="1800" dirty="0" smtClean="0">
                <a:latin typeface="Andale Mono"/>
                <a:cs typeface="Andale Mono"/>
              </a:rPr>
              <a:t>boolean isAlive ( )</a:t>
            </a:r>
          </a:p>
          <a:p>
            <a:endParaRPr lang="es-P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27" r="1722" b="29798"/>
          <a:stretch/>
        </p:blipFill>
        <p:spPr>
          <a:xfrm>
            <a:off x="707471" y="1883095"/>
            <a:ext cx="6866290" cy="31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319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02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theme02.thmx</Template>
  <TotalTime>233</TotalTime>
  <Words>816</Words>
  <Application>Microsoft Macintosh PowerPoint</Application>
  <PresentationFormat>On-screen Show (4:3)</PresentationFormat>
  <Paragraphs>111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theme02</vt:lpstr>
      <vt:lpstr>Threads (hilos)</vt:lpstr>
      <vt:lpstr>Threads (hilos)</vt:lpstr>
      <vt:lpstr>La clase Thread</vt:lpstr>
      <vt:lpstr>Iniciar una tarea: start </vt:lpstr>
      <vt:lpstr>Tareas concurrentes en Java</vt:lpstr>
      <vt:lpstr>Crear/ ejecutar hilos</vt:lpstr>
      <vt:lpstr>Prioridades de ejecución </vt:lpstr>
      <vt:lpstr>Distribucion del tiempo (Time Slicing)</vt:lpstr>
      <vt:lpstr>Ciclo de vida de un hilo</vt:lpstr>
      <vt:lpstr>PowerPoint Presentation</vt:lpstr>
      <vt:lpstr>Interfaz runnable</vt:lpstr>
      <vt:lpstr>Ultilización de interfaz runnable</vt:lpstr>
      <vt:lpstr>Sincronizacion de hilos</vt:lpstr>
      <vt:lpstr>Definicion de monitores</vt:lpstr>
      <vt:lpstr>Bloqueo de objetos</vt:lpstr>
      <vt:lpstr>Sincronizacion cooperativa</vt:lpstr>
      <vt:lpstr>Reunificacion de tareas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Rolando Suarez</dc:creator>
  <cp:lastModifiedBy>Rolando Suarez</cp:lastModifiedBy>
  <cp:revision>45</cp:revision>
  <dcterms:created xsi:type="dcterms:W3CDTF">2017-02-22T22:40:12Z</dcterms:created>
  <dcterms:modified xsi:type="dcterms:W3CDTF">2017-02-23T02:33:34Z</dcterms:modified>
</cp:coreProperties>
</file>