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3" r:id="rId30"/>
  </p:sldIdLst>
  <p:sldSz cx="9144000" cy="6858000" type="screen4x3"/>
  <p:notesSz cx="9144000" cy="6858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D0E83-55EB-4BF5-A974-F72C94B70FDC}" type="datetimeFigureOut">
              <a:rPr lang="es-PE" smtClean="0"/>
              <a:t>05/03/2018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31310-12FF-4EC0-AD44-DD59EB6581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348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31310-12FF-4EC0-AD44-DD59EB65813F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103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86F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624281"/>
            <a:ext cx="4904740" cy="71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00" y="1321053"/>
            <a:ext cx="4615815" cy="4576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86F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6375" y="1971675"/>
            <a:ext cx="7362825" cy="19240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03756" y="2746375"/>
            <a:ext cx="1150620" cy="7937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59079" indent="-246379">
              <a:lnSpc>
                <a:spcPct val="100000"/>
              </a:lnSpc>
              <a:spcBef>
                <a:spcPts val="600"/>
              </a:spcBef>
              <a:buClr>
                <a:srgbClr val="009DD9"/>
              </a:buClr>
              <a:buSzPct val="69047"/>
              <a:buFont typeface="Wingdings"/>
              <a:buChar char=""/>
              <a:tabLst>
                <a:tab pos="259079" algn="l"/>
                <a:tab pos="259715" algn="l"/>
              </a:tabLst>
            </a:pPr>
            <a:r>
              <a:rPr sz="2100" spc="175" dirty="0">
                <a:latin typeface="Arial"/>
                <a:cs typeface="Arial"/>
              </a:rPr>
              <a:t>var</a:t>
            </a:r>
            <a:r>
              <a:rPr sz="2100" spc="135" dirty="0">
                <a:latin typeface="Arial"/>
                <a:cs typeface="Arial"/>
              </a:rPr>
              <a:t>++;</a:t>
            </a:r>
            <a:endParaRPr sz="2100">
              <a:latin typeface="Arial"/>
              <a:cs typeface="Arial"/>
            </a:endParaRPr>
          </a:p>
          <a:p>
            <a:pPr marL="259079" indent="-246379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Wingdings"/>
              <a:buChar char=""/>
              <a:tabLst>
                <a:tab pos="259079" algn="l"/>
                <a:tab pos="259715" algn="l"/>
              </a:tabLst>
            </a:pPr>
            <a:r>
              <a:rPr sz="2100" spc="330" dirty="0">
                <a:latin typeface="Arial"/>
                <a:cs typeface="Arial"/>
              </a:rPr>
              <a:t>var--;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8575" y="2746375"/>
            <a:ext cx="2069464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594995" algn="l"/>
                <a:tab pos="887094" algn="l"/>
                <a:tab pos="1471295" algn="l"/>
                <a:tab pos="1763395" algn="l"/>
              </a:tabLst>
            </a:pPr>
            <a:r>
              <a:rPr sz="2100" spc="200" dirty="0">
                <a:latin typeface="Arial"/>
                <a:cs typeface="Arial"/>
              </a:rPr>
              <a:t>va</a:t>
            </a:r>
            <a:r>
              <a:rPr sz="2100" spc="130" dirty="0">
                <a:latin typeface="Arial"/>
                <a:cs typeface="Arial"/>
              </a:rPr>
              <a:t>r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75" dirty="0">
                <a:latin typeface="Arial"/>
                <a:cs typeface="Arial"/>
              </a:rPr>
              <a:t>=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200" dirty="0">
                <a:latin typeface="Arial"/>
                <a:cs typeface="Arial"/>
              </a:rPr>
              <a:t>va</a:t>
            </a:r>
            <a:r>
              <a:rPr sz="2100" spc="130" dirty="0">
                <a:latin typeface="Arial"/>
                <a:cs typeface="Arial"/>
              </a:rPr>
              <a:t>r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75" dirty="0">
                <a:latin typeface="Arial"/>
                <a:cs typeface="Arial"/>
              </a:rPr>
              <a:t>+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225" dirty="0">
                <a:latin typeface="Arial"/>
                <a:cs typeface="Arial"/>
              </a:rPr>
              <a:t>1;  </a:t>
            </a:r>
            <a:r>
              <a:rPr sz="2100" spc="200" dirty="0">
                <a:latin typeface="Arial"/>
                <a:cs typeface="Arial"/>
              </a:rPr>
              <a:t>va</a:t>
            </a:r>
            <a:r>
              <a:rPr sz="2100" spc="130" dirty="0">
                <a:latin typeface="Arial"/>
                <a:cs typeface="Arial"/>
              </a:rPr>
              <a:t>r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75" dirty="0">
                <a:latin typeface="Arial"/>
                <a:cs typeface="Arial"/>
              </a:rPr>
              <a:t>=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200" dirty="0">
                <a:latin typeface="Arial"/>
                <a:cs typeface="Arial"/>
              </a:rPr>
              <a:t>va</a:t>
            </a:r>
            <a:r>
              <a:rPr sz="2100" spc="130" dirty="0">
                <a:latin typeface="Arial"/>
                <a:cs typeface="Arial"/>
              </a:rPr>
              <a:t>r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15" dirty="0">
                <a:latin typeface="Arial"/>
                <a:cs typeface="Arial"/>
              </a:rPr>
              <a:t>–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270" dirty="0">
                <a:latin typeface="Arial"/>
                <a:cs typeface="Arial"/>
              </a:rPr>
              <a:t>1;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3971925"/>
            <a:ext cx="727583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230"/>
              <a:buFont typeface="Wingdings"/>
              <a:buChar char=""/>
              <a:tabLst>
                <a:tab pos="287020" algn="l"/>
              </a:tabLst>
            </a:pPr>
            <a:r>
              <a:rPr sz="2600" spc="50" dirty="0">
                <a:latin typeface="Times New Roman"/>
                <a:cs typeface="Times New Roman"/>
              </a:rPr>
              <a:t>Hay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una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forma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abreviada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de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operar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una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variable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y  </a:t>
            </a:r>
            <a:r>
              <a:rPr sz="2600" spc="70" dirty="0">
                <a:latin typeface="Times New Roman"/>
                <a:cs typeface="Times New Roman"/>
              </a:rPr>
              <a:t>asignarle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el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resultado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ella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misma: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3756" y="4770120"/>
            <a:ext cx="1586230" cy="79438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59079" indent="-246379">
              <a:lnSpc>
                <a:spcPct val="100000"/>
              </a:lnSpc>
              <a:spcBef>
                <a:spcPts val="605"/>
              </a:spcBef>
              <a:buClr>
                <a:srgbClr val="009DD9"/>
              </a:buClr>
              <a:buSzPct val="69047"/>
              <a:buFont typeface="Wingdings"/>
              <a:buChar char=""/>
              <a:tabLst>
                <a:tab pos="259079" algn="l"/>
                <a:tab pos="259715" algn="l"/>
                <a:tab pos="841375" algn="l"/>
                <a:tab pos="1280160" algn="l"/>
              </a:tabLst>
            </a:pPr>
            <a:r>
              <a:rPr sz="2100" spc="200" dirty="0">
                <a:latin typeface="Arial"/>
                <a:cs typeface="Arial"/>
              </a:rPr>
              <a:t>va</a:t>
            </a:r>
            <a:r>
              <a:rPr sz="2100" spc="130" dirty="0">
                <a:latin typeface="Arial"/>
                <a:cs typeface="Arial"/>
              </a:rPr>
              <a:t>r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80" dirty="0">
                <a:latin typeface="Arial"/>
                <a:cs typeface="Arial"/>
              </a:rPr>
              <a:t>+</a:t>
            </a:r>
            <a:r>
              <a:rPr sz="2100" spc="-75" dirty="0">
                <a:latin typeface="Arial"/>
                <a:cs typeface="Arial"/>
              </a:rPr>
              <a:t>=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270" dirty="0">
                <a:latin typeface="Arial"/>
                <a:cs typeface="Arial"/>
              </a:rPr>
              <a:t>5;</a:t>
            </a:r>
            <a:endParaRPr sz="2100">
              <a:latin typeface="Arial"/>
              <a:cs typeface="Arial"/>
            </a:endParaRPr>
          </a:p>
          <a:p>
            <a:pPr marL="259079" indent="-246379">
              <a:lnSpc>
                <a:spcPct val="100000"/>
              </a:lnSpc>
              <a:spcBef>
                <a:spcPts val="509"/>
              </a:spcBef>
              <a:buClr>
                <a:srgbClr val="009DD9"/>
              </a:buClr>
              <a:buSzPct val="69047"/>
              <a:buFont typeface="Wingdings"/>
              <a:buChar char=""/>
              <a:tabLst>
                <a:tab pos="259079" algn="l"/>
                <a:tab pos="259715" algn="l"/>
                <a:tab pos="841375" algn="l"/>
                <a:tab pos="1280160" algn="l"/>
              </a:tabLst>
            </a:pPr>
            <a:r>
              <a:rPr sz="2100" spc="200" dirty="0">
                <a:latin typeface="Arial"/>
                <a:cs typeface="Arial"/>
              </a:rPr>
              <a:t>va</a:t>
            </a:r>
            <a:r>
              <a:rPr sz="2100" spc="130" dirty="0">
                <a:latin typeface="Arial"/>
                <a:cs typeface="Arial"/>
              </a:rPr>
              <a:t>r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480" dirty="0">
                <a:latin typeface="Arial"/>
                <a:cs typeface="Arial"/>
              </a:rPr>
              <a:t>%</a:t>
            </a:r>
            <a:r>
              <a:rPr sz="2100" spc="-315" dirty="0">
                <a:latin typeface="Arial"/>
                <a:cs typeface="Arial"/>
              </a:rPr>
              <a:t>=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270" dirty="0">
                <a:latin typeface="Arial"/>
                <a:cs typeface="Arial"/>
              </a:rPr>
              <a:t>5;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8951" y="4770120"/>
            <a:ext cx="2109470" cy="79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 marR="5080" indent="-40005">
              <a:lnSpc>
                <a:spcPct val="120100"/>
              </a:lnSpc>
              <a:spcBef>
                <a:spcPts val="100"/>
              </a:spcBef>
              <a:tabLst>
                <a:tab pos="596265" algn="l"/>
                <a:tab pos="634365" algn="l"/>
                <a:tab pos="889000" algn="l"/>
                <a:tab pos="927100" algn="l"/>
                <a:tab pos="1472565" algn="l"/>
                <a:tab pos="1510665" algn="l"/>
                <a:tab pos="1765300" algn="l"/>
                <a:tab pos="1803400" algn="l"/>
              </a:tabLst>
            </a:pPr>
            <a:r>
              <a:rPr sz="2100" spc="175" dirty="0">
                <a:latin typeface="Arial"/>
                <a:cs typeface="Arial"/>
              </a:rPr>
              <a:t>var	</a:t>
            </a:r>
            <a:r>
              <a:rPr sz="2100" spc="-75" dirty="0">
                <a:latin typeface="Arial"/>
                <a:cs typeface="Arial"/>
              </a:rPr>
              <a:t>=	</a:t>
            </a:r>
            <a:r>
              <a:rPr sz="2100" spc="175" dirty="0">
                <a:latin typeface="Arial"/>
                <a:cs typeface="Arial"/>
              </a:rPr>
              <a:t>var	</a:t>
            </a:r>
            <a:r>
              <a:rPr sz="2100" spc="-75" dirty="0">
                <a:latin typeface="Arial"/>
                <a:cs typeface="Arial"/>
              </a:rPr>
              <a:t>+	</a:t>
            </a:r>
            <a:r>
              <a:rPr sz="2100" spc="270" dirty="0">
                <a:latin typeface="Arial"/>
                <a:cs typeface="Arial"/>
              </a:rPr>
              <a:t>5;  </a:t>
            </a:r>
            <a:r>
              <a:rPr sz="2100" spc="200" dirty="0">
                <a:latin typeface="Arial"/>
                <a:cs typeface="Arial"/>
              </a:rPr>
              <a:t>va</a:t>
            </a:r>
            <a:r>
              <a:rPr sz="2100" spc="130" dirty="0">
                <a:latin typeface="Arial"/>
                <a:cs typeface="Arial"/>
              </a:rPr>
              <a:t>r</a:t>
            </a:r>
            <a:r>
              <a:rPr sz="2100" dirty="0">
                <a:latin typeface="Arial"/>
                <a:cs typeface="Arial"/>
              </a:rPr>
              <a:t>		</a:t>
            </a:r>
            <a:r>
              <a:rPr sz="2100" spc="-75" dirty="0">
                <a:latin typeface="Arial"/>
                <a:cs typeface="Arial"/>
              </a:rPr>
              <a:t>=</a:t>
            </a:r>
            <a:r>
              <a:rPr sz="2100" dirty="0">
                <a:latin typeface="Arial"/>
                <a:cs typeface="Arial"/>
              </a:rPr>
              <a:t>		</a:t>
            </a:r>
            <a:r>
              <a:rPr sz="2100" spc="200" dirty="0">
                <a:latin typeface="Arial"/>
                <a:cs typeface="Arial"/>
              </a:rPr>
              <a:t>va</a:t>
            </a:r>
            <a:r>
              <a:rPr sz="2100" spc="130" dirty="0">
                <a:latin typeface="Arial"/>
                <a:cs typeface="Arial"/>
              </a:rPr>
              <a:t>r</a:t>
            </a:r>
            <a:r>
              <a:rPr sz="2100" dirty="0">
                <a:latin typeface="Arial"/>
                <a:cs typeface="Arial"/>
              </a:rPr>
              <a:t>		</a:t>
            </a:r>
            <a:r>
              <a:rPr sz="2100" spc="-715" dirty="0">
                <a:latin typeface="Arial"/>
                <a:cs typeface="Arial"/>
              </a:rPr>
              <a:t>%</a:t>
            </a:r>
            <a:r>
              <a:rPr sz="2100" dirty="0">
                <a:latin typeface="Arial"/>
                <a:cs typeface="Arial"/>
              </a:rPr>
              <a:t>		</a:t>
            </a:r>
            <a:r>
              <a:rPr sz="2100" spc="270" dirty="0">
                <a:latin typeface="Arial"/>
                <a:cs typeface="Arial"/>
              </a:rPr>
              <a:t>5;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57500" y="2785998"/>
            <a:ext cx="2072005" cy="857885"/>
          </a:xfrm>
          <a:custGeom>
            <a:avLst/>
            <a:gdLst/>
            <a:ahLst/>
            <a:cxnLst/>
            <a:rect l="l" t="t" r="r" b="b"/>
            <a:pathLst>
              <a:path w="2072004" h="857885">
                <a:moveTo>
                  <a:pt x="26797" y="214375"/>
                </a:moveTo>
                <a:lnTo>
                  <a:pt x="0" y="214375"/>
                </a:lnTo>
                <a:lnTo>
                  <a:pt x="0" y="643001"/>
                </a:lnTo>
                <a:lnTo>
                  <a:pt x="26797" y="643001"/>
                </a:lnTo>
                <a:lnTo>
                  <a:pt x="26797" y="214375"/>
                </a:lnTo>
                <a:close/>
              </a:path>
              <a:path w="2072004" h="857885">
                <a:moveTo>
                  <a:pt x="107187" y="214375"/>
                </a:moveTo>
                <a:lnTo>
                  <a:pt x="53593" y="214375"/>
                </a:lnTo>
                <a:lnTo>
                  <a:pt x="53593" y="643001"/>
                </a:lnTo>
                <a:lnTo>
                  <a:pt x="107187" y="643001"/>
                </a:lnTo>
                <a:lnTo>
                  <a:pt x="107187" y="214375"/>
                </a:lnTo>
                <a:close/>
              </a:path>
              <a:path w="2072004" h="857885">
                <a:moveTo>
                  <a:pt x="1642999" y="0"/>
                </a:moveTo>
                <a:lnTo>
                  <a:pt x="1642999" y="214375"/>
                </a:lnTo>
                <a:lnTo>
                  <a:pt x="133985" y="214375"/>
                </a:lnTo>
                <a:lnTo>
                  <a:pt x="133985" y="643001"/>
                </a:lnTo>
                <a:lnTo>
                  <a:pt x="1642999" y="643001"/>
                </a:lnTo>
                <a:lnTo>
                  <a:pt x="1642999" y="857376"/>
                </a:lnTo>
                <a:lnTo>
                  <a:pt x="2071751" y="428625"/>
                </a:lnTo>
                <a:lnTo>
                  <a:pt x="1642999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70898" y="2987675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4025"/>
                </a:lnTo>
              </a:path>
            </a:pathLst>
          </a:custGeom>
          <a:ln w="52197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11094" y="3000375"/>
            <a:ext cx="53975" cy="428625"/>
          </a:xfrm>
          <a:custGeom>
            <a:avLst/>
            <a:gdLst/>
            <a:ahLst/>
            <a:cxnLst/>
            <a:rect l="l" t="t" r="r" b="b"/>
            <a:pathLst>
              <a:path w="53975" h="428625">
                <a:moveTo>
                  <a:pt x="0" y="0"/>
                </a:moveTo>
                <a:lnTo>
                  <a:pt x="53593" y="0"/>
                </a:lnTo>
                <a:lnTo>
                  <a:pt x="53593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91485" y="2785998"/>
            <a:ext cx="1938020" cy="857885"/>
          </a:xfrm>
          <a:custGeom>
            <a:avLst/>
            <a:gdLst/>
            <a:ahLst/>
            <a:cxnLst/>
            <a:rect l="l" t="t" r="r" b="b"/>
            <a:pathLst>
              <a:path w="1938020" h="857885">
                <a:moveTo>
                  <a:pt x="0" y="214375"/>
                </a:moveTo>
                <a:lnTo>
                  <a:pt x="1509014" y="214375"/>
                </a:lnTo>
                <a:lnTo>
                  <a:pt x="1509014" y="0"/>
                </a:lnTo>
                <a:lnTo>
                  <a:pt x="1937765" y="428625"/>
                </a:lnTo>
                <a:lnTo>
                  <a:pt x="1509014" y="857376"/>
                </a:lnTo>
                <a:lnTo>
                  <a:pt x="1509014" y="643001"/>
                </a:lnTo>
                <a:lnTo>
                  <a:pt x="0" y="643001"/>
                </a:lnTo>
                <a:lnTo>
                  <a:pt x="0" y="214375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11778" y="3050285"/>
            <a:ext cx="1083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Equivale</a:t>
            </a:r>
            <a:r>
              <a:rPr sz="18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a: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Sintaxis </a:t>
            </a:r>
            <a:r>
              <a:rPr spc="-204" dirty="0"/>
              <a:t>de</a:t>
            </a:r>
            <a:r>
              <a:rPr spc="-335" dirty="0"/>
              <a:t> </a:t>
            </a:r>
            <a:r>
              <a:rPr spc="-295" dirty="0"/>
              <a:t>JavaScript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44500" y="1151165"/>
            <a:ext cx="7907020" cy="161544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3200" b="1" spc="-180" dirty="0">
                <a:solidFill>
                  <a:srgbClr val="386F25"/>
                </a:solidFill>
                <a:latin typeface="Trebuchet MS"/>
                <a:cs typeface="Trebuchet MS"/>
              </a:rPr>
              <a:t>Operaciones</a:t>
            </a:r>
            <a:endParaRPr sz="3200">
              <a:latin typeface="Trebuchet MS"/>
              <a:cs typeface="Trebuchet MS"/>
            </a:endParaRPr>
          </a:p>
          <a:p>
            <a:pPr marL="378460" marR="5080" indent="-274320">
              <a:lnSpc>
                <a:spcPct val="100000"/>
              </a:lnSpc>
              <a:spcBef>
                <a:spcPts val="1090"/>
              </a:spcBef>
              <a:buClr>
                <a:srgbClr val="0AD0D9"/>
              </a:buClr>
              <a:buSzPct val="94230"/>
              <a:buFont typeface="Wingdings"/>
              <a:buChar char=""/>
              <a:tabLst>
                <a:tab pos="378460" algn="l"/>
              </a:tabLst>
            </a:pPr>
            <a:r>
              <a:rPr sz="2600" spc="-15" dirty="0">
                <a:latin typeface="Times New Roman"/>
                <a:cs typeface="Times New Roman"/>
              </a:rPr>
              <a:t>Se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puede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incrementar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o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decrementar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una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variable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sin  </a:t>
            </a:r>
            <a:r>
              <a:rPr sz="2600" spc="105" dirty="0">
                <a:latin typeface="Times New Roman"/>
                <a:cs typeface="Times New Roman"/>
              </a:rPr>
              <a:t>hacer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asignaciones: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57500" y="4786376"/>
            <a:ext cx="2072005" cy="857250"/>
          </a:xfrm>
          <a:custGeom>
            <a:avLst/>
            <a:gdLst/>
            <a:ahLst/>
            <a:cxnLst/>
            <a:rect l="l" t="t" r="r" b="b"/>
            <a:pathLst>
              <a:path w="2072004" h="857250">
                <a:moveTo>
                  <a:pt x="26797" y="214249"/>
                </a:moveTo>
                <a:lnTo>
                  <a:pt x="0" y="214249"/>
                </a:lnTo>
                <a:lnTo>
                  <a:pt x="0" y="642874"/>
                </a:lnTo>
                <a:lnTo>
                  <a:pt x="26797" y="642874"/>
                </a:lnTo>
                <a:lnTo>
                  <a:pt x="26797" y="214249"/>
                </a:lnTo>
                <a:close/>
              </a:path>
              <a:path w="2072004" h="857250">
                <a:moveTo>
                  <a:pt x="107187" y="214249"/>
                </a:moveTo>
                <a:lnTo>
                  <a:pt x="53593" y="214249"/>
                </a:lnTo>
                <a:lnTo>
                  <a:pt x="53593" y="642874"/>
                </a:lnTo>
                <a:lnTo>
                  <a:pt x="107187" y="642874"/>
                </a:lnTo>
                <a:lnTo>
                  <a:pt x="107187" y="214249"/>
                </a:lnTo>
                <a:close/>
              </a:path>
              <a:path w="2072004" h="857250">
                <a:moveTo>
                  <a:pt x="1642999" y="0"/>
                </a:moveTo>
                <a:lnTo>
                  <a:pt x="1642999" y="214249"/>
                </a:lnTo>
                <a:lnTo>
                  <a:pt x="133985" y="214249"/>
                </a:lnTo>
                <a:lnTo>
                  <a:pt x="133985" y="642874"/>
                </a:lnTo>
                <a:lnTo>
                  <a:pt x="1642999" y="642874"/>
                </a:lnTo>
                <a:lnTo>
                  <a:pt x="1642999" y="857199"/>
                </a:lnTo>
                <a:lnTo>
                  <a:pt x="2071751" y="428625"/>
                </a:lnTo>
                <a:lnTo>
                  <a:pt x="1642999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70898" y="4987925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4025"/>
                </a:lnTo>
              </a:path>
            </a:pathLst>
          </a:custGeom>
          <a:ln w="52197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11094" y="5000625"/>
            <a:ext cx="53975" cy="428625"/>
          </a:xfrm>
          <a:custGeom>
            <a:avLst/>
            <a:gdLst/>
            <a:ahLst/>
            <a:cxnLst/>
            <a:rect l="l" t="t" r="r" b="b"/>
            <a:pathLst>
              <a:path w="53975" h="428625">
                <a:moveTo>
                  <a:pt x="0" y="0"/>
                </a:moveTo>
                <a:lnTo>
                  <a:pt x="53593" y="0"/>
                </a:lnTo>
                <a:lnTo>
                  <a:pt x="53593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91485" y="4786376"/>
            <a:ext cx="1938020" cy="857250"/>
          </a:xfrm>
          <a:custGeom>
            <a:avLst/>
            <a:gdLst/>
            <a:ahLst/>
            <a:cxnLst/>
            <a:rect l="l" t="t" r="r" b="b"/>
            <a:pathLst>
              <a:path w="1938020" h="857250">
                <a:moveTo>
                  <a:pt x="0" y="214249"/>
                </a:moveTo>
                <a:lnTo>
                  <a:pt x="1509014" y="214249"/>
                </a:lnTo>
                <a:lnTo>
                  <a:pt x="1509014" y="0"/>
                </a:lnTo>
                <a:lnTo>
                  <a:pt x="1937765" y="428625"/>
                </a:lnTo>
                <a:lnTo>
                  <a:pt x="1509014" y="857199"/>
                </a:lnTo>
                <a:lnTo>
                  <a:pt x="1509014" y="642874"/>
                </a:lnTo>
                <a:lnTo>
                  <a:pt x="0" y="642874"/>
                </a:lnTo>
                <a:lnTo>
                  <a:pt x="0" y="214249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311778" y="5050916"/>
            <a:ext cx="1083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Equivale</a:t>
            </a:r>
            <a:r>
              <a:rPr sz="18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a: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Sintaxis </a:t>
            </a:r>
            <a:r>
              <a:rPr spc="-204" dirty="0"/>
              <a:t>de</a:t>
            </a:r>
            <a:r>
              <a:rPr spc="-335" dirty="0"/>
              <a:t> </a:t>
            </a:r>
            <a:r>
              <a:rPr spc="-295" dirty="0"/>
              <a:t>JavaScript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4500" y="1151165"/>
            <a:ext cx="7724140" cy="444944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3200" b="1" spc="-175" dirty="0">
                <a:solidFill>
                  <a:srgbClr val="386F25"/>
                </a:solidFill>
                <a:latin typeface="Trebuchet MS"/>
                <a:cs typeface="Trebuchet MS"/>
              </a:rPr>
              <a:t>Instrucciones </a:t>
            </a:r>
            <a:r>
              <a:rPr sz="3200" b="1" spc="-185" dirty="0">
                <a:solidFill>
                  <a:srgbClr val="386F25"/>
                </a:solidFill>
                <a:latin typeface="Trebuchet MS"/>
                <a:cs typeface="Trebuchet MS"/>
              </a:rPr>
              <a:t>de</a:t>
            </a:r>
            <a:r>
              <a:rPr sz="3200" b="1" spc="-360" dirty="0">
                <a:solidFill>
                  <a:srgbClr val="386F25"/>
                </a:solidFill>
                <a:latin typeface="Trebuchet MS"/>
                <a:cs typeface="Trebuchet MS"/>
              </a:rPr>
              <a:t> </a:t>
            </a:r>
            <a:r>
              <a:rPr sz="3200" b="1" spc="-185" dirty="0">
                <a:solidFill>
                  <a:srgbClr val="386F25"/>
                </a:solidFill>
                <a:latin typeface="Trebuchet MS"/>
                <a:cs typeface="Trebuchet MS"/>
              </a:rPr>
              <a:t>control</a:t>
            </a:r>
            <a:endParaRPr sz="3200">
              <a:latin typeface="Trebuchet MS"/>
              <a:cs typeface="Trebuchet MS"/>
            </a:endParaRPr>
          </a:p>
          <a:p>
            <a:pPr marL="378460" indent="-274320">
              <a:lnSpc>
                <a:spcPct val="100000"/>
              </a:lnSpc>
              <a:spcBef>
                <a:spcPts val="109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378460" algn="l"/>
              </a:tabLst>
            </a:pPr>
            <a:r>
              <a:rPr sz="2600" spc="75" dirty="0">
                <a:latin typeface="Times New Roman"/>
                <a:cs typeface="Times New Roman"/>
              </a:rPr>
              <a:t>Condicional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b="1" spc="400" dirty="0">
                <a:latin typeface="Arial"/>
                <a:cs typeface="Arial"/>
              </a:rPr>
              <a:t>if</a:t>
            </a:r>
            <a:r>
              <a:rPr sz="2600" spc="400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377825">
              <a:lnSpc>
                <a:spcPct val="100000"/>
              </a:lnSpc>
              <a:spcBef>
                <a:spcPts val="465"/>
              </a:spcBef>
            </a:pPr>
            <a:r>
              <a:rPr sz="1600" spc="475" dirty="0">
                <a:latin typeface="Arial"/>
                <a:cs typeface="Arial"/>
              </a:rPr>
              <a:t>if</a:t>
            </a:r>
            <a:r>
              <a:rPr sz="1600" spc="415" dirty="0">
                <a:latin typeface="Arial"/>
                <a:cs typeface="Arial"/>
              </a:rPr>
              <a:t> </a:t>
            </a:r>
            <a:r>
              <a:rPr sz="1600" spc="175" dirty="0">
                <a:latin typeface="Arial"/>
                <a:cs typeface="Arial"/>
              </a:rPr>
              <a:t>(condición){</a:t>
            </a:r>
            <a:endParaRPr sz="1600">
              <a:latin typeface="Arial"/>
              <a:cs typeface="Arial"/>
            </a:endParaRPr>
          </a:p>
          <a:p>
            <a:pPr marL="1018540">
              <a:lnSpc>
                <a:spcPct val="100000"/>
              </a:lnSpc>
              <a:spcBef>
                <a:spcPts val="385"/>
              </a:spcBef>
            </a:pPr>
            <a:r>
              <a:rPr sz="1600" spc="90" dirty="0">
                <a:latin typeface="Arial"/>
                <a:cs typeface="Arial"/>
              </a:rPr>
              <a:t>código </a:t>
            </a:r>
            <a:r>
              <a:rPr sz="1600" spc="-15" dirty="0">
                <a:latin typeface="Arial"/>
                <a:cs typeface="Arial"/>
              </a:rPr>
              <a:t>a </a:t>
            </a:r>
            <a:r>
              <a:rPr sz="1600" spc="150" dirty="0">
                <a:latin typeface="Arial"/>
                <a:cs typeface="Arial"/>
              </a:rPr>
              <a:t>efectuar </a:t>
            </a:r>
            <a:r>
              <a:rPr sz="1600" spc="295" dirty="0">
                <a:latin typeface="Arial"/>
                <a:cs typeface="Arial"/>
              </a:rPr>
              <a:t>si </a:t>
            </a:r>
            <a:r>
              <a:rPr sz="1600" spc="30" dirty="0">
                <a:latin typeface="Arial"/>
                <a:cs typeface="Arial"/>
              </a:rPr>
              <a:t>se </a:t>
            </a:r>
            <a:r>
              <a:rPr sz="1600" spc="15" dirty="0">
                <a:latin typeface="Arial"/>
                <a:cs typeface="Arial"/>
              </a:rPr>
              <a:t>cumple </a:t>
            </a:r>
            <a:r>
              <a:rPr sz="1600" spc="250" dirty="0">
                <a:latin typeface="Arial"/>
                <a:cs typeface="Arial"/>
              </a:rPr>
              <a:t>la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155" dirty="0">
                <a:latin typeface="Arial"/>
                <a:cs typeface="Arial"/>
              </a:rPr>
              <a:t>condición;</a:t>
            </a:r>
            <a:endParaRPr sz="16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384"/>
              </a:spcBef>
            </a:pPr>
            <a:r>
              <a:rPr sz="1600" spc="34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380"/>
              </a:spcBef>
            </a:pPr>
            <a:r>
              <a:rPr sz="1600" spc="180" dirty="0">
                <a:latin typeface="Arial"/>
                <a:cs typeface="Arial"/>
              </a:rPr>
              <a:t>else{</a:t>
            </a:r>
            <a:endParaRPr sz="1600">
              <a:latin typeface="Arial"/>
              <a:cs typeface="Arial"/>
            </a:endParaRPr>
          </a:p>
          <a:p>
            <a:pPr marL="1018540">
              <a:lnSpc>
                <a:spcPct val="100000"/>
              </a:lnSpc>
              <a:spcBef>
                <a:spcPts val="385"/>
              </a:spcBef>
            </a:pPr>
            <a:r>
              <a:rPr sz="1600" spc="90" dirty="0">
                <a:latin typeface="Arial"/>
                <a:cs typeface="Arial"/>
              </a:rPr>
              <a:t>código </a:t>
            </a:r>
            <a:r>
              <a:rPr sz="1600" spc="-15" dirty="0">
                <a:latin typeface="Arial"/>
                <a:cs typeface="Arial"/>
              </a:rPr>
              <a:t>a </a:t>
            </a:r>
            <a:r>
              <a:rPr sz="1600" spc="150" dirty="0">
                <a:latin typeface="Arial"/>
                <a:cs typeface="Arial"/>
              </a:rPr>
              <a:t>efectuar </a:t>
            </a:r>
            <a:r>
              <a:rPr sz="1600" spc="295" dirty="0">
                <a:latin typeface="Arial"/>
                <a:cs typeface="Arial"/>
              </a:rPr>
              <a:t>si </a:t>
            </a:r>
            <a:r>
              <a:rPr sz="1600" spc="-15" dirty="0">
                <a:latin typeface="Arial"/>
                <a:cs typeface="Arial"/>
              </a:rPr>
              <a:t>no </a:t>
            </a:r>
            <a:r>
              <a:rPr sz="1600" spc="30" dirty="0">
                <a:latin typeface="Arial"/>
                <a:cs typeface="Arial"/>
              </a:rPr>
              <a:t>se </a:t>
            </a:r>
            <a:r>
              <a:rPr sz="1600" spc="15" dirty="0">
                <a:latin typeface="Arial"/>
                <a:cs typeface="Arial"/>
              </a:rPr>
              <a:t>cumple </a:t>
            </a:r>
            <a:r>
              <a:rPr sz="1600" spc="250" dirty="0">
                <a:latin typeface="Arial"/>
                <a:cs typeface="Arial"/>
              </a:rPr>
              <a:t>la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155" dirty="0">
                <a:latin typeface="Arial"/>
                <a:cs typeface="Arial"/>
              </a:rPr>
              <a:t>condición;</a:t>
            </a:r>
            <a:endParaRPr sz="16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385"/>
              </a:spcBef>
            </a:pPr>
            <a:r>
              <a:rPr sz="1600" spc="34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744220" lvl="1" indent="-247015">
              <a:lnSpc>
                <a:spcPct val="100000"/>
              </a:lnSpc>
              <a:buClr>
                <a:srgbClr val="0E6EC5"/>
              </a:buClr>
              <a:buSzPct val="85416"/>
              <a:buFont typeface="Wingdings"/>
              <a:buChar char=""/>
              <a:tabLst>
                <a:tab pos="744855" algn="l"/>
              </a:tabLst>
            </a:pPr>
            <a:r>
              <a:rPr sz="2400" spc="135" dirty="0">
                <a:latin typeface="Times New Roman"/>
                <a:cs typeface="Times New Roman"/>
              </a:rPr>
              <a:t>Otra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manera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de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hacerlo:</a:t>
            </a:r>
            <a:endParaRPr sz="2400">
              <a:latin typeface="Times New Roman"/>
              <a:cs typeface="Times New Roman"/>
            </a:endParaRPr>
          </a:p>
          <a:p>
            <a:pPr marL="707390">
              <a:lnSpc>
                <a:spcPct val="100000"/>
              </a:lnSpc>
              <a:spcBef>
                <a:spcPts val="1620"/>
              </a:spcBef>
            </a:pPr>
            <a:r>
              <a:rPr sz="1600" spc="130" dirty="0">
                <a:latin typeface="Arial"/>
                <a:cs typeface="Arial"/>
              </a:rPr>
              <a:t>var </a:t>
            </a:r>
            <a:r>
              <a:rPr sz="1600" spc="170" dirty="0">
                <a:latin typeface="Arial"/>
                <a:cs typeface="Arial"/>
              </a:rPr>
              <a:t>variable </a:t>
            </a:r>
            <a:r>
              <a:rPr sz="1600" spc="-60" dirty="0">
                <a:latin typeface="Arial"/>
                <a:cs typeface="Arial"/>
              </a:rPr>
              <a:t>= </a:t>
            </a:r>
            <a:r>
              <a:rPr sz="1600" spc="160" dirty="0">
                <a:latin typeface="Arial"/>
                <a:cs typeface="Arial"/>
              </a:rPr>
              <a:t>(condición) </a:t>
            </a:r>
            <a:r>
              <a:rPr sz="1600" spc="-15" dirty="0">
                <a:latin typeface="Arial"/>
                <a:cs typeface="Arial"/>
              </a:rPr>
              <a:t>? </a:t>
            </a:r>
            <a:r>
              <a:rPr sz="1600" spc="135" dirty="0">
                <a:latin typeface="Arial"/>
                <a:cs typeface="Arial"/>
              </a:rPr>
              <a:t>expresión_cierta </a:t>
            </a:r>
            <a:r>
              <a:rPr sz="1600" spc="430" dirty="0">
                <a:latin typeface="Arial"/>
                <a:cs typeface="Arial"/>
              </a:rPr>
              <a:t>:</a:t>
            </a:r>
            <a:r>
              <a:rPr sz="1600" spc="480" dirty="0">
                <a:latin typeface="Arial"/>
                <a:cs typeface="Arial"/>
              </a:rPr>
              <a:t> </a:t>
            </a:r>
            <a:r>
              <a:rPr sz="1600" spc="125" dirty="0">
                <a:latin typeface="Arial"/>
                <a:cs typeface="Arial"/>
              </a:rPr>
              <a:t>expresión_falsa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Sintaxis </a:t>
            </a:r>
            <a:r>
              <a:rPr spc="-204" dirty="0"/>
              <a:t>de</a:t>
            </a:r>
            <a:r>
              <a:rPr spc="-335" dirty="0"/>
              <a:t> </a:t>
            </a:r>
            <a:r>
              <a:rPr spc="-295" dirty="0"/>
              <a:t>JavaScript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4500" y="1151165"/>
            <a:ext cx="6590030" cy="433768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3200" b="1" spc="-175" dirty="0">
                <a:solidFill>
                  <a:srgbClr val="386F25"/>
                </a:solidFill>
                <a:latin typeface="Trebuchet MS"/>
                <a:cs typeface="Trebuchet MS"/>
              </a:rPr>
              <a:t>Instrucciones </a:t>
            </a:r>
            <a:r>
              <a:rPr sz="3200" b="1" spc="-185" dirty="0">
                <a:solidFill>
                  <a:srgbClr val="386F25"/>
                </a:solidFill>
                <a:latin typeface="Trebuchet MS"/>
                <a:cs typeface="Trebuchet MS"/>
              </a:rPr>
              <a:t>de</a:t>
            </a:r>
            <a:r>
              <a:rPr sz="3200" b="1" spc="-360" dirty="0">
                <a:solidFill>
                  <a:srgbClr val="386F25"/>
                </a:solidFill>
                <a:latin typeface="Trebuchet MS"/>
                <a:cs typeface="Trebuchet MS"/>
              </a:rPr>
              <a:t> </a:t>
            </a:r>
            <a:r>
              <a:rPr sz="3200" b="1" spc="-185" dirty="0">
                <a:solidFill>
                  <a:srgbClr val="386F25"/>
                </a:solidFill>
                <a:latin typeface="Trebuchet MS"/>
                <a:cs typeface="Trebuchet MS"/>
              </a:rPr>
              <a:t>control</a:t>
            </a:r>
            <a:endParaRPr sz="32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  <a:spcBef>
                <a:spcPts val="1090"/>
              </a:spcBef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sz="2600" spc="25" dirty="0">
                <a:latin typeface="Times New Roman"/>
                <a:cs typeface="Times New Roman"/>
              </a:rPr>
              <a:t>Bucle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b="1" spc="95" dirty="0">
                <a:latin typeface="Arial"/>
                <a:cs typeface="Arial"/>
              </a:rPr>
              <a:t>while</a:t>
            </a:r>
            <a:r>
              <a:rPr sz="2600" spc="9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377825">
              <a:lnSpc>
                <a:spcPct val="100000"/>
              </a:lnSpc>
              <a:spcBef>
                <a:spcPts val="465"/>
              </a:spcBef>
            </a:pPr>
            <a:r>
              <a:rPr sz="1600" spc="140" dirty="0">
                <a:latin typeface="Arial"/>
                <a:cs typeface="Arial"/>
              </a:rPr>
              <a:t>while</a:t>
            </a:r>
            <a:r>
              <a:rPr sz="1600" spc="400" dirty="0">
                <a:latin typeface="Arial"/>
                <a:cs typeface="Arial"/>
              </a:rPr>
              <a:t> </a:t>
            </a:r>
            <a:r>
              <a:rPr sz="1600" spc="175" dirty="0">
                <a:latin typeface="Arial"/>
                <a:cs typeface="Arial"/>
              </a:rPr>
              <a:t>(condición){</a:t>
            </a:r>
            <a:endParaRPr sz="1600">
              <a:latin typeface="Arial"/>
              <a:cs typeface="Arial"/>
            </a:endParaRPr>
          </a:p>
          <a:p>
            <a:pPr marL="1018540">
              <a:lnSpc>
                <a:spcPct val="100000"/>
              </a:lnSpc>
              <a:spcBef>
                <a:spcPts val="385"/>
              </a:spcBef>
            </a:pPr>
            <a:r>
              <a:rPr sz="1600" spc="90" dirty="0">
                <a:latin typeface="Arial"/>
                <a:cs typeface="Arial"/>
              </a:rPr>
              <a:t>código </a:t>
            </a:r>
            <a:r>
              <a:rPr sz="1600" spc="-15" dirty="0">
                <a:latin typeface="Arial"/>
                <a:cs typeface="Arial"/>
              </a:rPr>
              <a:t>a </a:t>
            </a:r>
            <a:r>
              <a:rPr sz="1600" spc="215" dirty="0">
                <a:latin typeface="Arial"/>
                <a:cs typeface="Arial"/>
              </a:rPr>
              <a:t>realizar </a:t>
            </a:r>
            <a:r>
              <a:rPr sz="1600" spc="105" dirty="0">
                <a:latin typeface="Arial"/>
                <a:cs typeface="Arial"/>
              </a:rPr>
              <a:t>mientras </a:t>
            </a:r>
            <a:r>
              <a:rPr sz="1600" spc="30" dirty="0">
                <a:latin typeface="Arial"/>
                <a:cs typeface="Arial"/>
              </a:rPr>
              <a:t>se </a:t>
            </a:r>
            <a:r>
              <a:rPr sz="1600" spc="15" dirty="0">
                <a:latin typeface="Arial"/>
                <a:cs typeface="Arial"/>
              </a:rPr>
              <a:t>cumpla </a:t>
            </a:r>
            <a:r>
              <a:rPr sz="1600" spc="250" dirty="0">
                <a:latin typeface="Arial"/>
                <a:cs typeface="Arial"/>
              </a:rPr>
              <a:t>la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155" dirty="0">
                <a:latin typeface="Arial"/>
                <a:cs typeface="Arial"/>
              </a:rPr>
              <a:t>condición;</a:t>
            </a:r>
            <a:endParaRPr sz="16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384"/>
              </a:spcBef>
            </a:pPr>
            <a:r>
              <a:rPr sz="1600" spc="34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R="3703320" algn="ctr">
              <a:lnSpc>
                <a:spcPct val="100000"/>
              </a:lnSpc>
              <a:tabLst>
                <a:tab pos="1677670" algn="l"/>
              </a:tabLst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             </a:t>
            </a:r>
            <a:r>
              <a:rPr sz="2450" spc="-610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Bucle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b="1" spc="-160" dirty="0">
                <a:latin typeface="Arial"/>
                <a:cs typeface="Arial"/>
              </a:rPr>
              <a:t>do	</a:t>
            </a:r>
            <a:r>
              <a:rPr sz="2600" b="1" spc="95" dirty="0">
                <a:latin typeface="Arial"/>
                <a:cs typeface="Arial"/>
              </a:rPr>
              <a:t>while</a:t>
            </a:r>
            <a:r>
              <a:rPr sz="2600" spc="9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377825">
              <a:lnSpc>
                <a:spcPct val="100000"/>
              </a:lnSpc>
              <a:spcBef>
                <a:spcPts val="459"/>
              </a:spcBef>
            </a:pPr>
            <a:r>
              <a:rPr sz="1600" spc="100" dirty="0">
                <a:latin typeface="Arial"/>
                <a:cs typeface="Arial"/>
              </a:rPr>
              <a:t>do{</a:t>
            </a:r>
            <a:endParaRPr sz="1600">
              <a:latin typeface="Arial"/>
              <a:cs typeface="Arial"/>
            </a:endParaRPr>
          </a:p>
          <a:p>
            <a:pPr marL="1018540">
              <a:lnSpc>
                <a:spcPct val="100000"/>
              </a:lnSpc>
              <a:spcBef>
                <a:spcPts val="384"/>
              </a:spcBef>
            </a:pPr>
            <a:r>
              <a:rPr sz="1600" spc="90" dirty="0">
                <a:latin typeface="Arial"/>
                <a:cs typeface="Arial"/>
              </a:rPr>
              <a:t>código </a:t>
            </a:r>
            <a:r>
              <a:rPr sz="1600" spc="-15" dirty="0">
                <a:latin typeface="Arial"/>
                <a:cs typeface="Arial"/>
              </a:rPr>
              <a:t>a </a:t>
            </a:r>
            <a:r>
              <a:rPr sz="1600" spc="215" dirty="0">
                <a:latin typeface="Arial"/>
                <a:cs typeface="Arial"/>
              </a:rPr>
              <a:t>realizar </a:t>
            </a:r>
            <a:r>
              <a:rPr sz="1600" spc="105" dirty="0">
                <a:latin typeface="Arial"/>
                <a:cs typeface="Arial"/>
              </a:rPr>
              <a:t>mientras </a:t>
            </a:r>
            <a:r>
              <a:rPr sz="1600" spc="30" dirty="0">
                <a:latin typeface="Arial"/>
                <a:cs typeface="Arial"/>
              </a:rPr>
              <a:t>se </a:t>
            </a:r>
            <a:r>
              <a:rPr sz="1600" spc="15" dirty="0">
                <a:latin typeface="Arial"/>
                <a:cs typeface="Arial"/>
              </a:rPr>
              <a:t>cumpla </a:t>
            </a:r>
            <a:r>
              <a:rPr sz="1600" spc="250" dirty="0">
                <a:latin typeface="Arial"/>
                <a:cs typeface="Arial"/>
              </a:rPr>
              <a:t>la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155" dirty="0">
                <a:latin typeface="Arial"/>
                <a:cs typeface="Arial"/>
              </a:rPr>
              <a:t>condición;</a:t>
            </a:r>
            <a:endParaRPr sz="16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380"/>
              </a:spcBef>
            </a:pPr>
            <a:r>
              <a:rPr sz="1600" spc="34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385"/>
              </a:spcBef>
            </a:pPr>
            <a:r>
              <a:rPr sz="1600" spc="140" dirty="0">
                <a:latin typeface="Arial"/>
                <a:cs typeface="Arial"/>
              </a:rPr>
              <a:t>while</a:t>
            </a:r>
            <a:r>
              <a:rPr sz="1600" spc="400" dirty="0">
                <a:latin typeface="Arial"/>
                <a:cs typeface="Arial"/>
              </a:rPr>
              <a:t> </a:t>
            </a:r>
            <a:r>
              <a:rPr sz="1600" spc="180" dirty="0">
                <a:latin typeface="Arial"/>
                <a:cs typeface="Arial"/>
              </a:rPr>
              <a:t>(condición);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Sintaxis </a:t>
            </a:r>
            <a:r>
              <a:rPr spc="-204" dirty="0"/>
              <a:t>de</a:t>
            </a:r>
            <a:r>
              <a:rPr spc="-335" dirty="0"/>
              <a:t> </a:t>
            </a:r>
            <a:r>
              <a:rPr spc="-295" dirty="0"/>
              <a:t>JavaScript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4500" y="1321053"/>
            <a:ext cx="7727315" cy="4610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75" dirty="0">
                <a:solidFill>
                  <a:srgbClr val="386F25"/>
                </a:solidFill>
                <a:latin typeface="Trebuchet MS"/>
                <a:cs typeface="Trebuchet MS"/>
              </a:rPr>
              <a:t>Instrucciones </a:t>
            </a:r>
            <a:r>
              <a:rPr sz="3200" b="1" spc="-185" dirty="0">
                <a:solidFill>
                  <a:srgbClr val="386F25"/>
                </a:solidFill>
                <a:latin typeface="Trebuchet MS"/>
                <a:cs typeface="Trebuchet MS"/>
              </a:rPr>
              <a:t>de</a:t>
            </a:r>
            <a:r>
              <a:rPr sz="3200" b="1" spc="-360" dirty="0">
                <a:solidFill>
                  <a:srgbClr val="386F25"/>
                </a:solidFill>
                <a:latin typeface="Trebuchet MS"/>
                <a:cs typeface="Trebuchet MS"/>
              </a:rPr>
              <a:t> </a:t>
            </a:r>
            <a:r>
              <a:rPr sz="3200" b="1" spc="-185" dirty="0">
                <a:solidFill>
                  <a:srgbClr val="386F25"/>
                </a:solidFill>
                <a:latin typeface="Trebuchet MS"/>
                <a:cs typeface="Trebuchet MS"/>
              </a:rPr>
              <a:t>control</a:t>
            </a:r>
            <a:endParaRPr sz="3200">
              <a:latin typeface="Trebuchet MS"/>
              <a:cs typeface="Trebuchet MS"/>
            </a:endParaRPr>
          </a:p>
          <a:p>
            <a:pPr marL="74930">
              <a:lnSpc>
                <a:spcPct val="100000"/>
              </a:lnSpc>
              <a:spcBef>
                <a:spcPts val="1895"/>
              </a:spcBef>
            </a:pPr>
            <a:r>
              <a:rPr sz="2250" spc="-570" dirty="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sz="2400" spc="20" dirty="0">
                <a:latin typeface="Times New Roman"/>
                <a:cs typeface="Times New Roman"/>
              </a:rPr>
              <a:t>Bucle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b="1" spc="175" dirty="0">
                <a:latin typeface="Arial"/>
                <a:cs typeface="Arial"/>
              </a:rPr>
              <a:t>for</a:t>
            </a:r>
            <a:r>
              <a:rPr sz="2400" spc="17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49885">
              <a:lnSpc>
                <a:spcPct val="100000"/>
              </a:lnSpc>
              <a:spcBef>
                <a:spcPts val="244"/>
              </a:spcBef>
            </a:pPr>
            <a:r>
              <a:rPr sz="1500" spc="240" dirty="0">
                <a:latin typeface="Arial"/>
                <a:cs typeface="Arial"/>
              </a:rPr>
              <a:t>for (valor_inicial; </a:t>
            </a:r>
            <a:r>
              <a:rPr sz="1500" spc="150" dirty="0">
                <a:latin typeface="Arial"/>
                <a:cs typeface="Arial"/>
              </a:rPr>
              <a:t>condición;</a:t>
            </a:r>
            <a:r>
              <a:rPr sz="1500" spc="640" dirty="0">
                <a:latin typeface="Arial"/>
                <a:cs typeface="Arial"/>
              </a:rPr>
              <a:t> </a:t>
            </a:r>
            <a:r>
              <a:rPr sz="1500" spc="95" dirty="0">
                <a:latin typeface="Arial"/>
                <a:cs typeface="Arial"/>
              </a:rPr>
              <a:t>incremento/decremento){</a:t>
            </a:r>
            <a:endParaRPr sz="1500">
              <a:latin typeface="Arial"/>
              <a:cs typeface="Arial"/>
            </a:endParaRPr>
          </a:p>
          <a:p>
            <a:pPr marL="989965">
              <a:lnSpc>
                <a:spcPct val="100000"/>
              </a:lnSpc>
              <a:spcBef>
                <a:spcPts val="175"/>
              </a:spcBef>
            </a:pPr>
            <a:r>
              <a:rPr sz="1500" spc="85" dirty="0">
                <a:latin typeface="Arial"/>
                <a:cs typeface="Arial"/>
              </a:rPr>
              <a:t>código </a:t>
            </a:r>
            <a:r>
              <a:rPr sz="1500" spc="-10" dirty="0">
                <a:latin typeface="Arial"/>
                <a:cs typeface="Arial"/>
              </a:rPr>
              <a:t>a </a:t>
            </a:r>
            <a:r>
              <a:rPr sz="1500" spc="204" dirty="0">
                <a:latin typeface="Arial"/>
                <a:cs typeface="Arial"/>
              </a:rPr>
              <a:t>realizar </a:t>
            </a:r>
            <a:r>
              <a:rPr sz="1500" spc="105" dirty="0">
                <a:latin typeface="Arial"/>
                <a:cs typeface="Arial"/>
              </a:rPr>
              <a:t>mientras </a:t>
            </a:r>
            <a:r>
              <a:rPr sz="1500" spc="30" dirty="0">
                <a:latin typeface="Arial"/>
                <a:cs typeface="Arial"/>
              </a:rPr>
              <a:t>se </a:t>
            </a:r>
            <a:r>
              <a:rPr sz="1500" spc="15" dirty="0">
                <a:latin typeface="Arial"/>
                <a:cs typeface="Arial"/>
              </a:rPr>
              <a:t>cumpla </a:t>
            </a:r>
            <a:r>
              <a:rPr sz="1500" spc="240" dirty="0">
                <a:latin typeface="Arial"/>
                <a:cs typeface="Arial"/>
              </a:rPr>
              <a:t>la</a:t>
            </a:r>
            <a:r>
              <a:rPr sz="1500" spc="30" dirty="0">
                <a:latin typeface="Arial"/>
                <a:cs typeface="Arial"/>
              </a:rPr>
              <a:t> </a:t>
            </a:r>
            <a:r>
              <a:rPr sz="1500" spc="145" dirty="0">
                <a:latin typeface="Arial"/>
                <a:cs typeface="Arial"/>
              </a:rPr>
              <a:t>condición;</a:t>
            </a:r>
            <a:endParaRPr sz="1500">
              <a:latin typeface="Arial"/>
              <a:cs typeface="Arial"/>
            </a:endParaRPr>
          </a:p>
          <a:p>
            <a:pPr marL="349885">
              <a:lnSpc>
                <a:spcPct val="100000"/>
              </a:lnSpc>
              <a:spcBef>
                <a:spcPts val="185"/>
              </a:spcBef>
            </a:pPr>
            <a:r>
              <a:rPr sz="1500" spc="320" dirty="0"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349885" indent="-274955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"/>
              <a:tabLst>
                <a:tab pos="350520" algn="l"/>
              </a:tabLst>
            </a:pPr>
            <a:r>
              <a:rPr sz="2400" spc="110" dirty="0">
                <a:latin typeface="Times New Roman"/>
                <a:cs typeface="Times New Roman"/>
              </a:rPr>
              <a:t>Opción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55" dirty="0">
                <a:latin typeface="Arial"/>
                <a:cs typeface="Arial"/>
              </a:rPr>
              <a:t>switch</a:t>
            </a:r>
            <a:r>
              <a:rPr sz="2400" spc="5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49885">
              <a:lnSpc>
                <a:spcPct val="100000"/>
              </a:lnSpc>
              <a:spcBef>
                <a:spcPts val="240"/>
              </a:spcBef>
            </a:pPr>
            <a:r>
              <a:rPr sz="1500" spc="130" dirty="0">
                <a:latin typeface="Arial"/>
                <a:cs typeface="Arial"/>
              </a:rPr>
              <a:t>switch</a:t>
            </a:r>
            <a:r>
              <a:rPr sz="1500" spc="375" dirty="0">
                <a:latin typeface="Arial"/>
                <a:cs typeface="Arial"/>
              </a:rPr>
              <a:t> </a:t>
            </a:r>
            <a:r>
              <a:rPr sz="1500" spc="155" dirty="0">
                <a:latin typeface="Arial"/>
                <a:cs typeface="Arial"/>
              </a:rPr>
              <a:t>(expresión){</a:t>
            </a:r>
            <a:endParaRPr sz="1500">
              <a:latin typeface="Arial"/>
              <a:cs typeface="Arial"/>
            </a:endParaRPr>
          </a:p>
          <a:p>
            <a:pPr marL="989965" marR="3481070">
              <a:lnSpc>
                <a:spcPct val="110000"/>
              </a:lnSpc>
              <a:spcBef>
                <a:spcPts val="5"/>
              </a:spcBef>
            </a:pPr>
            <a:r>
              <a:rPr sz="1500" spc="30" dirty="0">
                <a:latin typeface="Arial"/>
                <a:cs typeface="Arial"/>
              </a:rPr>
              <a:t>case </a:t>
            </a:r>
            <a:r>
              <a:rPr sz="1500" spc="210" dirty="0">
                <a:latin typeface="Arial"/>
                <a:cs typeface="Arial"/>
              </a:rPr>
              <a:t>valor: </a:t>
            </a:r>
            <a:r>
              <a:rPr sz="1500" spc="85" dirty="0">
                <a:latin typeface="Arial"/>
                <a:cs typeface="Arial"/>
              </a:rPr>
              <a:t>código </a:t>
            </a:r>
            <a:r>
              <a:rPr sz="1500" spc="-10" dirty="0">
                <a:latin typeface="Arial"/>
                <a:cs typeface="Arial"/>
              </a:rPr>
              <a:t>a </a:t>
            </a:r>
            <a:r>
              <a:rPr sz="1500" spc="229" dirty="0">
                <a:latin typeface="Arial"/>
                <a:cs typeface="Arial"/>
              </a:rPr>
              <a:t>realizar;  </a:t>
            </a:r>
            <a:r>
              <a:rPr sz="1500" spc="30" dirty="0">
                <a:latin typeface="Arial"/>
                <a:cs typeface="Arial"/>
              </a:rPr>
              <a:t>case </a:t>
            </a:r>
            <a:r>
              <a:rPr sz="1500" spc="180" dirty="0">
                <a:latin typeface="Arial"/>
                <a:cs typeface="Arial"/>
              </a:rPr>
              <a:t>valor2: </a:t>
            </a:r>
            <a:r>
              <a:rPr sz="1500" spc="85" dirty="0">
                <a:latin typeface="Arial"/>
                <a:cs typeface="Arial"/>
              </a:rPr>
              <a:t>código </a:t>
            </a:r>
            <a:r>
              <a:rPr sz="1500" spc="-10" dirty="0">
                <a:latin typeface="Arial"/>
                <a:cs typeface="Arial"/>
              </a:rPr>
              <a:t>a</a:t>
            </a:r>
            <a:r>
              <a:rPr sz="1500" spc="295" dirty="0">
                <a:latin typeface="Arial"/>
                <a:cs typeface="Arial"/>
              </a:rPr>
              <a:t> </a:t>
            </a:r>
            <a:r>
              <a:rPr sz="1500" spc="229" dirty="0">
                <a:latin typeface="Arial"/>
                <a:cs typeface="Arial"/>
              </a:rPr>
              <a:t>realizar;</a:t>
            </a:r>
            <a:endParaRPr sz="1500">
              <a:latin typeface="Arial"/>
              <a:cs typeface="Arial"/>
            </a:endParaRPr>
          </a:p>
          <a:p>
            <a:pPr marL="1904364">
              <a:lnSpc>
                <a:spcPct val="100000"/>
              </a:lnSpc>
              <a:spcBef>
                <a:spcPts val="180"/>
              </a:spcBef>
            </a:pPr>
            <a:r>
              <a:rPr sz="1500" spc="-680" dirty="0">
                <a:latin typeface="Arial"/>
                <a:cs typeface="Arial"/>
              </a:rPr>
              <a:t>…………………………</a:t>
            </a:r>
            <a:endParaRPr sz="1500">
              <a:latin typeface="Arial"/>
              <a:cs typeface="Arial"/>
            </a:endParaRPr>
          </a:p>
          <a:p>
            <a:pPr marL="989965">
              <a:lnSpc>
                <a:spcPct val="100000"/>
              </a:lnSpc>
              <a:spcBef>
                <a:spcPts val="180"/>
              </a:spcBef>
            </a:pPr>
            <a:r>
              <a:rPr sz="1500" spc="30" dirty="0">
                <a:latin typeface="Arial"/>
                <a:cs typeface="Arial"/>
              </a:rPr>
              <a:t>case </a:t>
            </a:r>
            <a:r>
              <a:rPr sz="1500" spc="180" dirty="0">
                <a:latin typeface="Arial"/>
                <a:cs typeface="Arial"/>
              </a:rPr>
              <a:t>valorn: </a:t>
            </a:r>
            <a:r>
              <a:rPr sz="1500" spc="85" dirty="0">
                <a:latin typeface="Arial"/>
                <a:cs typeface="Arial"/>
              </a:rPr>
              <a:t>código </a:t>
            </a:r>
            <a:r>
              <a:rPr sz="1500" spc="-10" dirty="0">
                <a:latin typeface="Arial"/>
                <a:cs typeface="Arial"/>
              </a:rPr>
              <a:t>a</a:t>
            </a:r>
            <a:r>
              <a:rPr sz="1500" spc="325" dirty="0">
                <a:latin typeface="Arial"/>
                <a:cs typeface="Arial"/>
              </a:rPr>
              <a:t> </a:t>
            </a:r>
            <a:r>
              <a:rPr sz="1500" spc="229" dirty="0">
                <a:latin typeface="Arial"/>
                <a:cs typeface="Arial"/>
              </a:rPr>
              <a:t>realizar;</a:t>
            </a:r>
            <a:endParaRPr sz="1500">
              <a:latin typeface="Arial"/>
              <a:cs typeface="Arial"/>
            </a:endParaRPr>
          </a:p>
          <a:p>
            <a:pPr marL="349885">
              <a:lnSpc>
                <a:spcPct val="100000"/>
              </a:lnSpc>
              <a:spcBef>
                <a:spcPts val="180"/>
              </a:spcBef>
            </a:pPr>
            <a:r>
              <a:rPr sz="1500" spc="320" dirty="0"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715645" lvl="1" indent="-247015">
              <a:lnSpc>
                <a:spcPct val="100000"/>
              </a:lnSpc>
              <a:buClr>
                <a:srgbClr val="0E6EC5"/>
              </a:buClr>
              <a:buSzPct val="84210"/>
              <a:buFont typeface="Wingdings"/>
              <a:buChar char=""/>
              <a:tabLst>
                <a:tab pos="716280" algn="l"/>
              </a:tabLst>
            </a:pPr>
            <a:r>
              <a:rPr sz="1900" spc="55" dirty="0">
                <a:latin typeface="Times New Roman"/>
                <a:cs typeface="Times New Roman"/>
              </a:rPr>
              <a:t>Con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Arial"/>
                <a:cs typeface="Arial"/>
              </a:rPr>
              <a:t>break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spc="90" dirty="0">
                <a:latin typeface="Times New Roman"/>
                <a:cs typeface="Times New Roman"/>
              </a:rPr>
              <a:t>podemos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70" dirty="0">
                <a:latin typeface="Times New Roman"/>
                <a:cs typeface="Times New Roman"/>
              </a:rPr>
              <a:t>hacer</a:t>
            </a:r>
            <a:r>
              <a:rPr sz="1900" spc="-120" dirty="0">
                <a:latin typeface="Times New Roman"/>
                <a:cs typeface="Times New Roman"/>
              </a:rPr>
              <a:t> </a:t>
            </a:r>
            <a:r>
              <a:rPr sz="1900" spc="95" dirty="0">
                <a:latin typeface="Times New Roman"/>
                <a:cs typeface="Times New Roman"/>
              </a:rPr>
              <a:t>que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spc="110" dirty="0">
                <a:latin typeface="Times New Roman"/>
                <a:cs typeface="Times New Roman"/>
              </a:rPr>
              <a:t>no</a:t>
            </a:r>
            <a:r>
              <a:rPr sz="1900" spc="-80" dirty="0">
                <a:latin typeface="Times New Roman"/>
                <a:cs typeface="Times New Roman"/>
              </a:rPr>
              <a:t> </a:t>
            </a:r>
            <a:r>
              <a:rPr sz="1900" spc="30" dirty="0">
                <a:latin typeface="Times New Roman"/>
                <a:cs typeface="Times New Roman"/>
              </a:rPr>
              <a:t>siga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35" dirty="0">
                <a:latin typeface="Times New Roman"/>
                <a:cs typeface="Times New Roman"/>
              </a:rPr>
              <a:t>la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spc="50" dirty="0">
                <a:latin typeface="Times New Roman"/>
                <a:cs typeface="Times New Roman"/>
              </a:rPr>
              <a:t>evaluación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95" dirty="0">
                <a:latin typeface="Times New Roman"/>
                <a:cs typeface="Times New Roman"/>
              </a:rPr>
              <a:t>de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35" dirty="0">
                <a:latin typeface="Times New Roman"/>
                <a:cs typeface="Times New Roman"/>
              </a:rPr>
              <a:t>la</a:t>
            </a:r>
            <a:r>
              <a:rPr sz="1900" spc="-80" dirty="0">
                <a:latin typeface="Times New Roman"/>
                <a:cs typeface="Times New Roman"/>
              </a:rPr>
              <a:t> </a:t>
            </a:r>
            <a:r>
              <a:rPr sz="1900" spc="55" dirty="0">
                <a:latin typeface="Times New Roman"/>
                <a:cs typeface="Times New Roman"/>
              </a:rPr>
              <a:t>expresión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01743" y="5516371"/>
            <a:ext cx="8216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70" dirty="0">
                <a:latin typeface="Arial"/>
                <a:cs typeface="Arial"/>
              </a:rPr>
              <a:t>F</a:t>
            </a:r>
            <a:r>
              <a:rPr sz="1900" spc="-60" dirty="0">
                <a:latin typeface="Arial"/>
                <a:cs typeface="Arial"/>
              </a:rPr>
              <a:t>a</a:t>
            </a:r>
            <a:r>
              <a:rPr sz="1900" spc="215" dirty="0">
                <a:latin typeface="Arial"/>
                <a:cs typeface="Arial"/>
              </a:rPr>
              <a:t>l</a:t>
            </a:r>
            <a:r>
              <a:rPr sz="1900" spc="495" dirty="0">
                <a:latin typeface="Arial"/>
                <a:cs typeface="Arial"/>
              </a:rPr>
              <a:t>s</a:t>
            </a:r>
            <a:r>
              <a:rPr sz="1900" spc="250" dirty="0">
                <a:latin typeface="Arial"/>
                <a:cs typeface="Arial"/>
              </a:rPr>
              <a:t>e,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0785" y="5516371"/>
            <a:ext cx="5885815" cy="5753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979930" marR="5080" indent="-1967864">
              <a:lnSpc>
                <a:spcPts val="2050"/>
              </a:lnSpc>
              <a:spcBef>
                <a:spcPts val="355"/>
              </a:spcBef>
              <a:tabLst>
                <a:tab pos="544195" algn="l"/>
                <a:tab pos="1478280" algn="l"/>
                <a:tab pos="1746885" algn="l"/>
                <a:tab pos="3348990" algn="l"/>
                <a:tab pos="3580765" algn="l"/>
                <a:tab pos="4812030" algn="l"/>
              </a:tabLst>
            </a:pPr>
            <a:r>
              <a:rPr sz="1900" spc="160" dirty="0">
                <a:latin typeface="Arial"/>
                <a:cs typeface="Arial"/>
              </a:rPr>
              <a:t>var	</a:t>
            </a:r>
            <a:r>
              <a:rPr sz="1900" spc="35" dirty="0">
                <a:latin typeface="Arial"/>
                <a:cs typeface="Arial"/>
              </a:rPr>
              <a:t>c</a:t>
            </a:r>
            <a:r>
              <a:rPr sz="1900" spc="45" dirty="0">
                <a:latin typeface="Arial"/>
                <a:cs typeface="Arial"/>
              </a:rPr>
              <a:t>o</a:t>
            </a:r>
            <a:r>
              <a:rPr sz="1900" spc="35" dirty="0">
                <a:latin typeface="Arial"/>
                <a:cs typeface="Arial"/>
              </a:rPr>
              <a:t>c</a:t>
            </a:r>
            <a:r>
              <a:rPr sz="1900" spc="45" dirty="0">
                <a:latin typeface="Arial"/>
                <a:cs typeface="Arial"/>
              </a:rPr>
              <a:t>h</a:t>
            </a:r>
            <a:r>
              <a:rPr sz="1900" spc="-15" dirty="0">
                <a:latin typeface="Arial"/>
                <a:cs typeface="Arial"/>
              </a:rPr>
              <a:t>e2</a:t>
            </a:r>
            <a:r>
              <a:rPr sz="1900" dirty="0">
                <a:latin typeface="Arial"/>
                <a:cs typeface="Arial"/>
              </a:rPr>
              <a:t>	</a:t>
            </a:r>
            <a:r>
              <a:rPr sz="1900" spc="-70" dirty="0">
                <a:latin typeface="Arial"/>
                <a:cs typeface="Arial"/>
              </a:rPr>
              <a:t>=</a:t>
            </a:r>
            <a:r>
              <a:rPr sz="1900" dirty="0">
                <a:latin typeface="Arial"/>
                <a:cs typeface="Arial"/>
              </a:rPr>
              <a:t>	</a:t>
            </a:r>
            <a:r>
              <a:rPr sz="1900" spc="-40" dirty="0">
                <a:latin typeface="Arial"/>
                <a:cs typeface="Arial"/>
              </a:rPr>
              <a:t>{</a:t>
            </a:r>
            <a:r>
              <a:rPr sz="1900" spc="-90" dirty="0">
                <a:latin typeface="Arial"/>
                <a:cs typeface="Arial"/>
              </a:rPr>
              <a:t>m</a:t>
            </a:r>
            <a:r>
              <a:rPr sz="1900" spc="330" dirty="0">
                <a:latin typeface="Arial"/>
                <a:cs typeface="Arial"/>
              </a:rPr>
              <a:t>a</a:t>
            </a:r>
            <a:r>
              <a:rPr sz="1900" spc="170" dirty="0">
                <a:latin typeface="Arial"/>
                <a:cs typeface="Arial"/>
              </a:rPr>
              <a:t>t</a:t>
            </a:r>
            <a:r>
              <a:rPr sz="1900" spc="615" dirty="0">
                <a:latin typeface="Arial"/>
                <a:cs typeface="Arial"/>
              </a:rPr>
              <a:t>r</a:t>
            </a:r>
            <a:r>
              <a:rPr sz="1900" spc="415" dirty="0">
                <a:latin typeface="Arial"/>
                <a:cs typeface="Arial"/>
              </a:rPr>
              <a:t>i</a:t>
            </a:r>
            <a:r>
              <a:rPr sz="1900" spc="35" dirty="0">
                <a:latin typeface="Arial"/>
                <a:cs typeface="Arial"/>
              </a:rPr>
              <a:t>c</a:t>
            </a:r>
            <a:r>
              <a:rPr sz="1900" spc="45" dirty="0">
                <a:latin typeface="Arial"/>
                <a:cs typeface="Arial"/>
              </a:rPr>
              <a:t>u</a:t>
            </a:r>
            <a:r>
              <a:rPr sz="1900" spc="630" dirty="0">
                <a:latin typeface="Arial"/>
                <a:cs typeface="Arial"/>
              </a:rPr>
              <a:t>l</a:t>
            </a:r>
            <a:r>
              <a:rPr sz="1900" spc="250" dirty="0">
                <a:latin typeface="Arial"/>
                <a:cs typeface="Arial"/>
              </a:rPr>
              <a:t>a:</a:t>
            </a:r>
            <a:r>
              <a:rPr sz="1900" dirty="0">
                <a:latin typeface="Arial"/>
                <a:cs typeface="Arial"/>
              </a:rPr>
              <a:t>	</a:t>
            </a:r>
            <a:r>
              <a:rPr sz="1900" spc="170" dirty="0">
                <a:latin typeface="Arial"/>
                <a:cs typeface="Arial"/>
              </a:rPr>
              <a:t>‚</a:t>
            </a:r>
            <a:r>
              <a:rPr sz="1900" spc="434" dirty="0">
                <a:latin typeface="Arial"/>
                <a:cs typeface="Arial"/>
              </a:rPr>
              <a:t>4</a:t>
            </a:r>
            <a:r>
              <a:rPr sz="1900" spc="-15" dirty="0">
                <a:latin typeface="Arial"/>
                <a:cs typeface="Arial"/>
              </a:rPr>
              <a:t>5</a:t>
            </a:r>
            <a:r>
              <a:rPr sz="1900" spc="-10" dirty="0">
                <a:latin typeface="Arial"/>
                <a:cs typeface="Arial"/>
              </a:rPr>
              <a:t>6</a:t>
            </a:r>
            <a:r>
              <a:rPr sz="1900" spc="-150" dirty="0">
                <a:latin typeface="Arial"/>
                <a:cs typeface="Arial"/>
              </a:rPr>
              <a:t>7</a:t>
            </a:r>
            <a:r>
              <a:rPr sz="1900" spc="-190" dirty="0">
                <a:latin typeface="Arial"/>
                <a:cs typeface="Arial"/>
              </a:rPr>
              <a:t>D</a:t>
            </a:r>
            <a:r>
              <a:rPr sz="1900" spc="-330" dirty="0">
                <a:latin typeface="Arial"/>
                <a:cs typeface="Arial"/>
              </a:rPr>
              <a:t>C</a:t>
            </a:r>
            <a:r>
              <a:rPr sz="1900" spc="-325" dirty="0">
                <a:latin typeface="Arial"/>
                <a:cs typeface="Arial"/>
              </a:rPr>
              <a:t>N</a:t>
            </a:r>
            <a:r>
              <a:rPr sz="1900" spc="630" dirty="0">
                <a:latin typeface="Arial"/>
                <a:cs typeface="Arial"/>
              </a:rPr>
              <a:t>‛</a:t>
            </a:r>
            <a:r>
              <a:rPr sz="1900" spc="509" dirty="0">
                <a:latin typeface="Arial"/>
                <a:cs typeface="Arial"/>
              </a:rPr>
              <a:t>,</a:t>
            </a:r>
            <a:r>
              <a:rPr sz="1900" dirty="0">
                <a:latin typeface="Arial"/>
                <a:cs typeface="Arial"/>
              </a:rPr>
              <a:t>	</a:t>
            </a:r>
            <a:r>
              <a:rPr sz="1900" spc="-30" dirty="0">
                <a:latin typeface="Arial"/>
                <a:cs typeface="Arial"/>
              </a:rPr>
              <a:t>esNuev</a:t>
            </a:r>
            <a:r>
              <a:rPr sz="1900" spc="-45" dirty="0">
                <a:latin typeface="Arial"/>
                <a:cs typeface="Arial"/>
              </a:rPr>
              <a:t>o</a:t>
            </a:r>
            <a:r>
              <a:rPr sz="1900" spc="509" dirty="0">
                <a:latin typeface="Arial"/>
                <a:cs typeface="Arial"/>
              </a:rPr>
              <a:t>:  </a:t>
            </a:r>
            <a:r>
              <a:rPr sz="1900" spc="60" dirty="0">
                <a:latin typeface="Arial"/>
                <a:cs typeface="Arial"/>
              </a:rPr>
              <a:t>numPuertas:	</a:t>
            </a:r>
            <a:r>
              <a:rPr sz="1900" spc="300" dirty="0">
                <a:latin typeface="Arial"/>
                <a:cs typeface="Arial"/>
              </a:rPr>
              <a:t>2};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Sintaxis </a:t>
            </a:r>
            <a:r>
              <a:rPr spc="-204" dirty="0"/>
              <a:t>de</a:t>
            </a:r>
            <a:r>
              <a:rPr spc="-335" dirty="0"/>
              <a:t> </a:t>
            </a:r>
            <a:r>
              <a:rPr spc="-295" dirty="0"/>
              <a:t>JavaScript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4500" y="1321053"/>
            <a:ext cx="7937500" cy="3872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80" dirty="0">
                <a:solidFill>
                  <a:srgbClr val="386F25"/>
                </a:solidFill>
                <a:latin typeface="Trebuchet MS"/>
                <a:cs typeface="Trebuchet MS"/>
              </a:rPr>
              <a:t>Objetos </a:t>
            </a:r>
            <a:r>
              <a:rPr sz="3200" b="1" spc="-195" dirty="0">
                <a:solidFill>
                  <a:srgbClr val="386F25"/>
                </a:solidFill>
                <a:latin typeface="Trebuchet MS"/>
                <a:cs typeface="Trebuchet MS"/>
              </a:rPr>
              <a:t>y</a:t>
            </a:r>
            <a:r>
              <a:rPr sz="3200" b="1" spc="-340" dirty="0">
                <a:solidFill>
                  <a:srgbClr val="386F25"/>
                </a:solidFill>
                <a:latin typeface="Trebuchet MS"/>
                <a:cs typeface="Trebuchet MS"/>
              </a:rPr>
              <a:t> </a:t>
            </a:r>
            <a:r>
              <a:rPr sz="3200" b="1" spc="-190" dirty="0">
                <a:solidFill>
                  <a:srgbClr val="386F25"/>
                </a:solidFill>
                <a:latin typeface="Trebuchet MS"/>
                <a:cs typeface="Trebuchet MS"/>
              </a:rPr>
              <a:t>constructores</a:t>
            </a:r>
            <a:endParaRPr sz="3200">
              <a:latin typeface="Trebuchet MS"/>
              <a:cs typeface="Trebuchet MS"/>
            </a:endParaRPr>
          </a:p>
          <a:p>
            <a:pPr marL="74930">
              <a:lnSpc>
                <a:spcPts val="2740"/>
              </a:lnSpc>
              <a:spcBef>
                <a:spcPts val="2445"/>
              </a:spcBef>
            </a:pPr>
            <a:r>
              <a:rPr sz="2250" spc="-570" dirty="0">
                <a:solidFill>
                  <a:srgbClr val="0AD0D9"/>
                </a:solidFill>
                <a:latin typeface="Arial"/>
                <a:cs typeface="Arial"/>
              </a:rPr>
              <a:t></a:t>
            </a:r>
            <a:r>
              <a:rPr sz="2250" spc="-555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En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JavaScript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todo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son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objetos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que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derivan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del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objeto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Times New Roman"/>
                <a:cs typeface="Times New Roman"/>
              </a:rPr>
              <a:t>base</a:t>
            </a:r>
            <a:endParaRPr sz="2400">
              <a:latin typeface="Times New Roman"/>
              <a:cs typeface="Times New Roman"/>
            </a:endParaRPr>
          </a:p>
          <a:p>
            <a:pPr marL="349885">
              <a:lnSpc>
                <a:spcPts val="2740"/>
              </a:lnSpc>
            </a:pPr>
            <a:r>
              <a:rPr sz="2400" spc="140" dirty="0">
                <a:latin typeface="Arial"/>
                <a:cs typeface="Arial"/>
              </a:rPr>
              <a:t>Object</a:t>
            </a:r>
            <a:r>
              <a:rPr sz="2400" spc="140" dirty="0">
                <a:latin typeface="Times New Roman"/>
                <a:cs typeface="Times New Roman"/>
              </a:rPr>
              <a:t>. </a:t>
            </a:r>
            <a:r>
              <a:rPr sz="2400" spc="60" dirty="0">
                <a:latin typeface="Times New Roman"/>
                <a:cs typeface="Times New Roman"/>
              </a:rPr>
              <a:t>No hay</a:t>
            </a:r>
            <a:r>
              <a:rPr sz="2400" spc="-37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clases.</a:t>
            </a:r>
            <a:endParaRPr sz="2400">
              <a:latin typeface="Times New Roman"/>
              <a:cs typeface="Times New Roman"/>
            </a:endParaRPr>
          </a:p>
          <a:p>
            <a:pPr marL="715645" marR="474980" indent="-247015">
              <a:lnSpc>
                <a:spcPts val="2380"/>
              </a:lnSpc>
              <a:spcBef>
                <a:spcPts val="570"/>
              </a:spcBef>
            </a:pPr>
            <a:r>
              <a:rPr sz="1850" spc="-470" dirty="0">
                <a:solidFill>
                  <a:srgbClr val="0E6EC5"/>
                </a:solidFill>
                <a:latin typeface="Arial"/>
                <a:cs typeface="Arial"/>
              </a:rPr>
              <a:t></a:t>
            </a:r>
            <a:r>
              <a:rPr sz="1850" spc="-445" dirty="0">
                <a:solidFill>
                  <a:srgbClr val="0E6EC5"/>
                </a:solidFill>
                <a:latin typeface="Arial"/>
                <a:cs typeface="Arial"/>
              </a:rPr>
              <a:t> </a:t>
            </a:r>
            <a:r>
              <a:rPr sz="2200" spc="60" dirty="0">
                <a:latin typeface="Times New Roman"/>
                <a:cs typeface="Times New Roman"/>
              </a:rPr>
              <a:t>Dos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100" dirty="0">
                <a:latin typeface="Times New Roman"/>
                <a:cs typeface="Times New Roman"/>
              </a:rPr>
              <a:t>maneras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de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50" dirty="0">
                <a:latin typeface="Times New Roman"/>
                <a:cs typeface="Times New Roman"/>
              </a:rPr>
              <a:t>inicializar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Times New Roman"/>
                <a:cs typeface="Times New Roman"/>
              </a:rPr>
              <a:t>los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atributos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y </a:t>
            </a:r>
            <a:r>
              <a:rPr sz="2200" spc="105" dirty="0">
                <a:latin typeface="Times New Roman"/>
                <a:cs typeface="Times New Roman"/>
              </a:rPr>
              <a:t>métodos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de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un  </a:t>
            </a:r>
            <a:r>
              <a:rPr sz="2200" spc="60" dirty="0">
                <a:latin typeface="Times New Roman"/>
                <a:cs typeface="Times New Roman"/>
              </a:rPr>
              <a:t>objeto: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468630" marR="3593465">
              <a:lnSpc>
                <a:spcPct val="110000"/>
              </a:lnSpc>
              <a:tabLst>
                <a:tab pos="1000760" algn="l"/>
                <a:tab pos="1934845" algn="l"/>
                <a:tab pos="2202815" algn="l"/>
                <a:tab pos="2472055" algn="l"/>
                <a:tab pos="2734945" algn="l"/>
                <a:tab pos="2871470" algn="l"/>
                <a:tab pos="3006090" algn="l"/>
                <a:tab pos="3138170" algn="l"/>
              </a:tabLst>
            </a:pPr>
            <a:r>
              <a:rPr sz="1900" spc="160" dirty="0">
                <a:latin typeface="Arial"/>
                <a:cs typeface="Arial"/>
              </a:rPr>
              <a:t>var	</a:t>
            </a:r>
            <a:r>
              <a:rPr sz="1900" spc="20" dirty="0">
                <a:latin typeface="Arial"/>
                <a:cs typeface="Arial"/>
              </a:rPr>
              <a:t>coche1	</a:t>
            </a:r>
            <a:r>
              <a:rPr sz="1900" spc="-70" dirty="0">
                <a:latin typeface="Arial"/>
                <a:cs typeface="Arial"/>
              </a:rPr>
              <a:t>=	</a:t>
            </a:r>
            <a:r>
              <a:rPr sz="1900" spc="-120" dirty="0">
                <a:latin typeface="Arial"/>
                <a:cs typeface="Arial"/>
              </a:rPr>
              <a:t>new	</a:t>
            </a:r>
            <a:r>
              <a:rPr sz="1900" spc="229" dirty="0">
                <a:latin typeface="Arial"/>
                <a:cs typeface="Arial"/>
              </a:rPr>
              <a:t>Object();  </a:t>
            </a:r>
            <a:r>
              <a:rPr sz="1900" spc="145" dirty="0">
                <a:latin typeface="Arial"/>
                <a:cs typeface="Arial"/>
              </a:rPr>
              <a:t>coche1.matricula	</a:t>
            </a:r>
            <a:r>
              <a:rPr sz="1900" spc="-70" dirty="0">
                <a:latin typeface="Arial"/>
                <a:cs typeface="Arial"/>
              </a:rPr>
              <a:t>=	</a:t>
            </a:r>
            <a:r>
              <a:rPr sz="1900" spc="120" dirty="0">
                <a:latin typeface="Arial"/>
                <a:cs typeface="Arial"/>
              </a:rPr>
              <a:t>‚2510FLN‛;  </a:t>
            </a:r>
            <a:r>
              <a:rPr sz="1900" spc="30" dirty="0">
                <a:latin typeface="Arial"/>
                <a:cs typeface="Arial"/>
              </a:rPr>
              <a:t>coche1.esNuevo	</a:t>
            </a:r>
            <a:r>
              <a:rPr sz="1900" spc="-70" dirty="0">
                <a:latin typeface="Arial"/>
                <a:cs typeface="Arial"/>
              </a:rPr>
              <a:t>=	</a:t>
            </a:r>
            <a:r>
              <a:rPr sz="1900" spc="155" dirty="0">
                <a:latin typeface="Arial"/>
                <a:cs typeface="Arial"/>
              </a:rPr>
              <a:t>True;  </a:t>
            </a:r>
            <a:r>
              <a:rPr sz="1900" spc="50" dirty="0">
                <a:latin typeface="Arial"/>
                <a:cs typeface="Arial"/>
              </a:rPr>
              <a:t>coche1.numPuertas		</a:t>
            </a:r>
            <a:r>
              <a:rPr sz="1900" spc="-70" dirty="0">
                <a:latin typeface="Arial"/>
                <a:cs typeface="Arial"/>
              </a:rPr>
              <a:t>=		</a:t>
            </a:r>
            <a:r>
              <a:rPr sz="1900" spc="250" dirty="0">
                <a:latin typeface="Arial"/>
                <a:cs typeface="Arial"/>
              </a:rPr>
              <a:t>4;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Sintaxis </a:t>
            </a:r>
            <a:r>
              <a:rPr spc="-204" dirty="0"/>
              <a:t>de</a:t>
            </a:r>
            <a:r>
              <a:rPr spc="-335" dirty="0"/>
              <a:t> </a:t>
            </a:r>
            <a:r>
              <a:rPr spc="-295" dirty="0"/>
              <a:t>JavaScript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4500" y="1321053"/>
            <a:ext cx="7830184" cy="4619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80" dirty="0">
                <a:solidFill>
                  <a:srgbClr val="386F25"/>
                </a:solidFill>
                <a:latin typeface="Trebuchet MS"/>
                <a:cs typeface="Trebuchet MS"/>
              </a:rPr>
              <a:t>Objetos </a:t>
            </a:r>
            <a:r>
              <a:rPr sz="3200" b="1" spc="-195" dirty="0">
                <a:solidFill>
                  <a:srgbClr val="386F25"/>
                </a:solidFill>
                <a:latin typeface="Trebuchet MS"/>
                <a:cs typeface="Trebuchet MS"/>
              </a:rPr>
              <a:t>y</a:t>
            </a:r>
            <a:r>
              <a:rPr sz="3200" b="1" spc="-340" dirty="0">
                <a:solidFill>
                  <a:srgbClr val="386F25"/>
                </a:solidFill>
                <a:latin typeface="Trebuchet MS"/>
                <a:cs typeface="Trebuchet MS"/>
              </a:rPr>
              <a:t> </a:t>
            </a:r>
            <a:r>
              <a:rPr sz="3200" b="1" spc="-190" dirty="0">
                <a:solidFill>
                  <a:srgbClr val="386F25"/>
                </a:solidFill>
                <a:latin typeface="Trebuchet MS"/>
                <a:cs typeface="Trebuchet MS"/>
              </a:rPr>
              <a:t>constructores</a:t>
            </a:r>
            <a:endParaRPr sz="3200">
              <a:latin typeface="Trebuchet MS"/>
              <a:cs typeface="Trebuchet MS"/>
            </a:endParaRPr>
          </a:p>
          <a:p>
            <a:pPr marL="349885" marR="5080" indent="-274955">
              <a:lnSpc>
                <a:spcPts val="2810"/>
              </a:lnSpc>
              <a:spcBef>
                <a:spcPts val="2765"/>
              </a:spcBef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sz="2600" spc="10" dirty="0">
                <a:latin typeface="Times New Roman"/>
                <a:cs typeface="Times New Roman"/>
              </a:rPr>
              <a:t>Los </a:t>
            </a:r>
            <a:r>
              <a:rPr sz="2600" spc="110" dirty="0">
                <a:latin typeface="Times New Roman"/>
                <a:cs typeface="Times New Roman"/>
              </a:rPr>
              <a:t>constructores </a:t>
            </a:r>
            <a:r>
              <a:rPr sz="2600" spc="105" dirty="0">
                <a:latin typeface="Times New Roman"/>
                <a:cs typeface="Times New Roman"/>
              </a:rPr>
              <a:t>crean </a:t>
            </a:r>
            <a:r>
              <a:rPr sz="2600" spc="160" dirty="0">
                <a:latin typeface="Times New Roman"/>
                <a:cs typeface="Times New Roman"/>
              </a:rPr>
              <a:t>una </a:t>
            </a:r>
            <a:r>
              <a:rPr sz="2600" spc="100" dirty="0">
                <a:latin typeface="Times New Roman"/>
                <a:cs typeface="Times New Roman"/>
              </a:rPr>
              <a:t>nueva instancia </a:t>
            </a:r>
            <a:r>
              <a:rPr sz="2600" spc="130" dirty="0">
                <a:latin typeface="Times New Roman"/>
                <a:cs typeface="Times New Roman"/>
              </a:rPr>
              <a:t>de </a:t>
            </a:r>
            <a:r>
              <a:rPr sz="2600" spc="195" dirty="0">
                <a:latin typeface="Times New Roman"/>
                <a:cs typeface="Times New Roman"/>
              </a:rPr>
              <a:t>un  </a:t>
            </a:r>
            <a:r>
              <a:rPr sz="2600" spc="95" dirty="0">
                <a:latin typeface="Times New Roman"/>
                <a:cs typeface="Times New Roman"/>
              </a:rPr>
              <a:t>objeto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partir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de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la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inicialización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que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se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150" dirty="0">
                <a:latin typeface="Times New Roman"/>
                <a:cs typeface="Times New Roman"/>
              </a:rPr>
              <a:t>ha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hecho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50" dirty="0">
                <a:latin typeface="Times New Roman"/>
                <a:cs typeface="Times New Roman"/>
              </a:rPr>
              <a:t>en  </a:t>
            </a:r>
            <a:r>
              <a:rPr sz="2600" spc="50" dirty="0">
                <a:latin typeface="Times New Roman"/>
                <a:cs typeface="Times New Roman"/>
              </a:rPr>
              <a:t>el </a:t>
            </a:r>
            <a:r>
              <a:rPr sz="2600" spc="95" dirty="0">
                <a:latin typeface="Times New Roman"/>
                <a:cs typeface="Times New Roman"/>
              </a:rPr>
              <a:t>objeto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base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715645" marR="3328670" indent="-247015">
              <a:lnSpc>
                <a:spcPct val="110000"/>
              </a:lnSpc>
              <a:tabLst>
                <a:tab pos="1724660" algn="l"/>
                <a:tab pos="2531110" algn="l"/>
                <a:tab pos="2809875" algn="l"/>
                <a:tab pos="2950210" algn="l"/>
                <a:tab pos="3089910" algn="l"/>
                <a:tab pos="3230245" algn="l"/>
              </a:tabLst>
            </a:pPr>
            <a:r>
              <a:rPr sz="2000" spc="225" dirty="0">
                <a:latin typeface="Arial"/>
                <a:cs typeface="Arial"/>
              </a:rPr>
              <a:t>function	</a:t>
            </a:r>
            <a:r>
              <a:rPr sz="2000" spc="125" dirty="0">
                <a:latin typeface="Arial"/>
                <a:cs typeface="Arial"/>
              </a:rPr>
              <a:t>Coche(){  </a:t>
            </a:r>
            <a:r>
              <a:rPr sz="2000" spc="265" dirty="0">
                <a:latin typeface="Arial"/>
                <a:cs typeface="Arial"/>
              </a:rPr>
              <a:t>this.matri</a:t>
            </a:r>
            <a:r>
              <a:rPr sz="2000" spc="320" dirty="0">
                <a:latin typeface="Arial"/>
                <a:cs typeface="Arial"/>
              </a:rPr>
              <a:t>c</a:t>
            </a:r>
            <a:r>
              <a:rPr sz="2000" spc="210" dirty="0">
                <a:latin typeface="Arial"/>
                <a:cs typeface="Arial"/>
              </a:rPr>
              <a:t>ula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0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	</a:t>
            </a:r>
            <a:r>
              <a:rPr sz="2000" spc="185" dirty="0">
                <a:latin typeface="Arial"/>
                <a:cs typeface="Arial"/>
              </a:rPr>
              <a:t>‚2</a:t>
            </a:r>
            <a:r>
              <a:rPr sz="2000" spc="270" dirty="0">
                <a:latin typeface="Arial"/>
                <a:cs typeface="Arial"/>
              </a:rPr>
              <a:t>5</a:t>
            </a:r>
            <a:r>
              <a:rPr sz="2000" spc="-15" dirty="0">
                <a:latin typeface="Arial"/>
                <a:cs typeface="Arial"/>
              </a:rPr>
              <a:t>1</a:t>
            </a:r>
            <a:r>
              <a:rPr sz="2000" spc="-10" dirty="0">
                <a:latin typeface="Arial"/>
                <a:cs typeface="Arial"/>
              </a:rPr>
              <a:t>0</a:t>
            </a:r>
            <a:r>
              <a:rPr sz="2000" spc="-70" dirty="0">
                <a:latin typeface="Arial"/>
                <a:cs typeface="Arial"/>
              </a:rPr>
              <a:t>F</a:t>
            </a:r>
            <a:r>
              <a:rPr sz="2000" spc="-60" dirty="0">
                <a:latin typeface="Arial"/>
                <a:cs typeface="Arial"/>
              </a:rPr>
              <a:t>L</a:t>
            </a:r>
            <a:r>
              <a:rPr sz="2000" spc="240" dirty="0">
                <a:latin typeface="Arial"/>
                <a:cs typeface="Arial"/>
              </a:rPr>
              <a:t>N</a:t>
            </a:r>
            <a:r>
              <a:rPr sz="2000" spc="75" dirty="0">
                <a:latin typeface="Arial"/>
                <a:cs typeface="Arial"/>
              </a:rPr>
              <a:t>‛</a:t>
            </a:r>
            <a:r>
              <a:rPr sz="2000" spc="545" dirty="0">
                <a:latin typeface="Arial"/>
                <a:cs typeface="Arial"/>
              </a:rPr>
              <a:t>;  </a:t>
            </a:r>
            <a:r>
              <a:rPr sz="2000" spc="135" dirty="0">
                <a:latin typeface="Arial"/>
                <a:cs typeface="Arial"/>
              </a:rPr>
              <a:t>this.esNuevo	</a:t>
            </a:r>
            <a:r>
              <a:rPr sz="2000" spc="-70" dirty="0">
                <a:latin typeface="Arial"/>
                <a:cs typeface="Arial"/>
              </a:rPr>
              <a:t>=	</a:t>
            </a:r>
            <a:r>
              <a:rPr sz="2000" spc="165" dirty="0">
                <a:latin typeface="Arial"/>
                <a:cs typeface="Arial"/>
              </a:rPr>
              <a:t>True;  </a:t>
            </a:r>
            <a:r>
              <a:rPr sz="2000" spc="135" dirty="0">
                <a:latin typeface="Arial"/>
                <a:cs typeface="Arial"/>
              </a:rPr>
              <a:t>this.numPuertas		</a:t>
            </a:r>
            <a:r>
              <a:rPr sz="2000" spc="-70" dirty="0">
                <a:latin typeface="Arial"/>
                <a:cs typeface="Arial"/>
              </a:rPr>
              <a:t>=		</a:t>
            </a:r>
            <a:r>
              <a:rPr sz="2000" spc="265" dirty="0">
                <a:latin typeface="Arial"/>
                <a:cs typeface="Arial"/>
              </a:rPr>
              <a:t>4;</a:t>
            </a:r>
            <a:endParaRPr sz="2000">
              <a:latin typeface="Arial"/>
              <a:cs typeface="Arial"/>
            </a:endParaRPr>
          </a:p>
          <a:p>
            <a:pPr marL="468630">
              <a:lnSpc>
                <a:spcPct val="100000"/>
              </a:lnSpc>
              <a:spcBef>
                <a:spcPts val="245"/>
              </a:spcBef>
            </a:pPr>
            <a:r>
              <a:rPr sz="2000" spc="434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68630">
              <a:lnSpc>
                <a:spcPct val="100000"/>
              </a:lnSpc>
              <a:tabLst>
                <a:tab pos="1026160" algn="l"/>
                <a:tab pos="2004695" algn="l"/>
                <a:tab pos="2285365" algn="l"/>
                <a:tab pos="2844165" algn="l"/>
              </a:tabLst>
            </a:pPr>
            <a:r>
              <a:rPr sz="2000" spc="175" dirty="0">
                <a:latin typeface="Arial"/>
                <a:cs typeface="Arial"/>
              </a:rPr>
              <a:t>var	</a:t>
            </a:r>
            <a:r>
              <a:rPr sz="2000" spc="25" dirty="0">
                <a:latin typeface="Arial"/>
                <a:cs typeface="Arial"/>
              </a:rPr>
              <a:t>coche1	</a:t>
            </a:r>
            <a:r>
              <a:rPr sz="2000" spc="-70" dirty="0">
                <a:latin typeface="Arial"/>
                <a:cs typeface="Arial"/>
              </a:rPr>
              <a:t>=	</a:t>
            </a:r>
            <a:r>
              <a:rPr sz="2000" spc="-120" dirty="0">
                <a:latin typeface="Arial"/>
                <a:cs typeface="Arial"/>
              </a:rPr>
              <a:t>new	</a:t>
            </a:r>
            <a:r>
              <a:rPr sz="2000" spc="145" dirty="0">
                <a:latin typeface="Arial"/>
                <a:cs typeface="Arial"/>
              </a:rPr>
              <a:t>Coche();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Sintaxis </a:t>
            </a:r>
            <a:r>
              <a:rPr spc="-204" dirty="0"/>
              <a:t>de</a:t>
            </a:r>
            <a:r>
              <a:rPr spc="-335" dirty="0"/>
              <a:t> </a:t>
            </a:r>
            <a:r>
              <a:rPr spc="-295" dirty="0"/>
              <a:t>JavaScript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4500" y="1321053"/>
            <a:ext cx="7693025" cy="4640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solidFill>
                  <a:srgbClr val="386F25"/>
                </a:solidFill>
                <a:latin typeface="Trebuchet MS"/>
                <a:cs typeface="Trebuchet MS"/>
              </a:rPr>
              <a:t>Excepciones</a:t>
            </a:r>
            <a:endParaRPr sz="3200">
              <a:latin typeface="Trebuchet MS"/>
              <a:cs typeface="Trebuchet MS"/>
            </a:endParaRPr>
          </a:p>
          <a:p>
            <a:pPr marL="349885" marR="5080" indent="-274955">
              <a:lnSpc>
                <a:spcPts val="2810"/>
              </a:lnSpc>
              <a:spcBef>
                <a:spcPts val="2765"/>
              </a:spcBef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</a:t>
            </a:r>
            <a:r>
              <a:rPr sz="2450" spc="-620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diferencia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de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muchos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lenguajes,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el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tratamiento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270" dirty="0">
                <a:latin typeface="Times New Roman"/>
                <a:cs typeface="Times New Roman"/>
              </a:rPr>
              <a:t>de  </a:t>
            </a:r>
            <a:r>
              <a:rPr sz="2600" spc="65" dirty="0">
                <a:latin typeface="Times New Roman"/>
                <a:cs typeface="Times New Roman"/>
              </a:rPr>
              <a:t>excepciones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no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va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al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final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de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la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función,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sino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que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se  </a:t>
            </a:r>
            <a:r>
              <a:rPr sz="2600" spc="80" dirty="0">
                <a:latin typeface="Times New Roman"/>
                <a:cs typeface="Times New Roman"/>
              </a:rPr>
              <a:t>van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tratando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las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sentencias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que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150" dirty="0">
                <a:latin typeface="Times New Roman"/>
                <a:cs typeface="Times New Roman"/>
              </a:rPr>
              <a:t>pueden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generar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195" dirty="0">
                <a:latin typeface="Times New Roman"/>
                <a:cs typeface="Times New Roman"/>
              </a:rPr>
              <a:t>un  </a:t>
            </a:r>
            <a:r>
              <a:rPr sz="2600" spc="80" dirty="0">
                <a:latin typeface="Times New Roman"/>
                <a:cs typeface="Times New Roman"/>
              </a:rPr>
              <a:t>error: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989965" marR="4973955" indent="-521334">
              <a:lnSpc>
                <a:spcPct val="110000"/>
              </a:lnSpc>
              <a:tabLst>
                <a:tab pos="1027430" algn="l"/>
              </a:tabLst>
            </a:pPr>
            <a:r>
              <a:rPr sz="2000" spc="445" dirty="0">
                <a:latin typeface="Arial"/>
                <a:cs typeface="Arial"/>
              </a:rPr>
              <a:t>t</a:t>
            </a:r>
            <a:r>
              <a:rPr sz="2000" spc="540" dirty="0">
                <a:latin typeface="Arial"/>
                <a:cs typeface="Arial"/>
              </a:rPr>
              <a:t>r</a:t>
            </a:r>
            <a:r>
              <a:rPr sz="2000" spc="10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		</a:t>
            </a:r>
            <a:r>
              <a:rPr sz="2000" spc="210" dirty="0">
                <a:latin typeface="Arial"/>
                <a:cs typeface="Arial"/>
              </a:rPr>
              <a:t>(</a:t>
            </a:r>
            <a:r>
              <a:rPr sz="2000" spc="325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spc="175" dirty="0">
                <a:latin typeface="Arial"/>
                <a:cs typeface="Arial"/>
              </a:rPr>
              <a:t>t</a:t>
            </a:r>
            <a:r>
              <a:rPr sz="2000" spc="360" dirty="0">
                <a:latin typeface="Arial"/>
                <a:cs typeface="Arial"/>
              </a:rPr>
              <a:t>e</a:t>
            </a:r>
            <a:r>
              <a:rPr sz="2000" spc="45" dirty="0">
                <a:latin typeface="Arial"/>
                <a:cs typeface="Arial"/>
              </a:rPr>
              <a:t>nc</a:t>
            </a:r>
            <a:r>
              <a:rPr sz="2000" spc="180" dirty="0">
                <a:latin typeface="Arial"/>
                <a:cs typeface="Arial"/>
              </a:rPr>
              <a:t>i</a:t>
            </a:r>
            <a:r>
              <a:rPr sz="2000" spc="465" dirty="0">
                <a:latin typeface="Arial"/>
                <a:cs typeface="Arial"/>
              </a:rPr>
              <a:t>a</a:t>
            </a:r>
            <a:r>
              <a:rPr sz="2000" spc="395" dirty="0">
                <a:latin typeface="Arial"/>
                <a:cs typeface="Arial"/>
              </a:rPr>
              <a:t>){  </a:t>
            </a:r>
            <a:r>
              <a:rPr sz="2000" spc="180" dirty="0">
                <a:latin typeface="Arial"/>
                <a:cs typeface="Arial"/>
              </a:rPr>
              <a:t>código;</a:t>
            </a:r>
            <a:endParaRPr sz="2000">
              <a:latin typeface="Arial"/>
              <a:cs typeface="Arial"/>
            </a:endParaRPr>
          </a:p>
          <a:p>
            <a:pPr marL="468630">
              <a:lnSpc>
                <a:spcPct val="100000"/>
              </a:lnSpc>
              <a:spcBef>
                <a:spcPts val="240"/>
              </a:spcBef>
            </a:pPr>
            <a:r>
              <a:rPr sz="2000" spc="43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468630">
              <a:lnSpc>
                <a:spcPct val="100000"/>
              </a:lnSpc>
              <a:spcBef>
                <a:spcPts val="240"/>
              </a:spcBef>
            </a:pPr>
            <a:r>
              <a:rPr sz="2000" spc="170" dirty="0">
                <a:latin typeface="Arial"/>
                <a:cs typeface="Arial"/>
              </a:rPr>
              <a:t>catch(excepción){</a:t>
            </a:r>
            <a:endParaRPr sz="2000">
              <a:latin typeface="Arial"/>
              <a:cs typeface="Arial"/>
            </a:endParaRPr>
          </a:p>
          <a:p>
            <a:pPr marL="989965">
              <a:lnSpc>
                <a:spcPct val="100000"/>
              </a:lnSpc>
              <a:spcBef>
                <a:spcPts val="240"/>
              </a:spcBef>
            </a:pPr>
            <a:r>
              <a:rPr sz="2000" spc="180" dirty="0">
                <a:latin typeface="Arial"/>
                <a:cs typeface="Arial"/>
              </a:rPr>
              <a:t>código;</a:t>
            </a:r>
            <a:endParaRPr sz="2000">
              <a:latin typeface="Arial"/>
              <a:cs typeface="Arial"/>
            </a:endParaRPr>
          </a:p>
          <a:p>
            <a:pPr marL="468630">
              <a:lnSpc>
                <a:spcPct val="100000"/>
              </a:lnSpc>
              <a:spcBef>
                <a:spcPts val="240"/>
              </a:spcBef>
            </a:pPr>
            <a:r>
              <a:rPr sz="2000" spc="43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Sintaxis </a:t>
            </a:r>
            <a:r>
              <a:rPr spc="-204" dirty="0"/>
              <a:t>de</a:t>
            </a:r>
            <a:r>
              <a:rPr spc="-335" dirty="0"/>
              <a:t> </a:t>
            </a:r>
            <a:r>
              <a:rPr spc="-295" dirty="0"/>
              <a:t>JavaScript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Comentarios</a:t>
            </a:r>
          </a:p>
          <a:p>
            <a:pPr marL="349885" indent="-274955">
              <a:lnSpc>
                <a:spcPct val="100000"/>
              </a:lnSpc>
              <a:spcBef>
                <a:spcPts val="241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350520" algn="l"/>
              </a:tabLst>
            </a:pPr>
            <a:r>
              <a:rPr sz="2600" b="0" spc="75" dirty="0">
                <a:solidFill>
                  <a:srgbClr val="000000"/>
                </a:solidFill>
                <a:latin typeface="Times New Roman"/>
                <a:cs typeface="Times New Roman"/>
              </a:rPr>
              <a:t>Dos</a:t>
            </a:r>
            <a:r>
              <a:rPr sz="2600" b="0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70" dirty="0">
                <a:solidFill>
                  <a:srgbClr val="000000"/>
                </a:solidFill>
                <a:latin typeface="Times New Roman"/>
                <a:cs typeface="Times New Roman"/>
              </a:rPr>
              <a:t>tipos:</a:t>
            </a:r>
            <a:endParaRPr sz="2600">
              <a:latin typeface="Times New Roman"/>
              <a:cs typeface="Times New Roman"/>
            </a:endParaRPr>
          </a:p>
          <a:p>
            <a:pPr marL="715645" lvl="1" indent="-247015">
              <a:lnSpc>
                <a:spcPct val="100000"/>
              </a:lnSpc>
              <a:spcBef>
                <a:spcPts val="295"/>
              </a:spcBef>
              <a:buClr>
                <a:srgbClr val="0E6EC5"/>
              </a:buClr>
              <a:buSzPct val="85416"/>
              <a:buFont typeface="Wingdings"/>
              <a:buChar char=""/>
              <a:tabLst>
                <a:tab pos="716280" algn="l"/>
              </a:tabLst>
            </a:pPr>
            <a:r>
              <a:rPr sz="2400" spc="100" dirty="0">
                <a:latin typeface="Times New Roman"/>
                <a:cs typeface="Times New Roman"/>
              </a:rPr>
              <a:t>Comentario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de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una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sola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línea: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E6EC5"/>
              </a:buClr>
              <a:buFont typeface="Wingdings"/>
              <a:buChar char=""/>
            </a:pPr>
            <a:endParaRPr sz="3000">
              <a:latin typeface="Times New Roman"/>
              <a:cs typeface="Times New Roman"/>
            </a:endParaRPr>
          </a:p>
          <a:p>
            <a:pPr marL="989965">
              <a:lnSpc>
                <a:spcPct val="100000"/>
              </a:lnSpc>
            </a:pPr>
            <a:r>
              <a:rPr sz="2400" b="0" spc="220" dirty="0">
                <a:solidFill>
                  <a:srgbClr val="000000"/>
                </a:solidFill>
                <a:latin typeface="Arial"/>
                <a:cs typeface="Arial"/>
              </a:rPr>
              <a:t>//comentario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>
              <a:latin typeface="Times New Roman"/>
              <a:cs typeface="Times New Roman"/>
            </a:endParaRPr>
          </a:p>
          <a:p>
            <a:pPr marL="715645" lvl="1" indent="-247015">
              <a:lnSpc>
                <a:spcPct val="100000"/>
              </a:lnSpc>
              <a:buClr>
                <a:srgbClr val="0E6EC5"/>
              </a:buClr>
              <a:buSzPct val="85416"/>
              <a:buFont typeface="Wingdings"/>
              <a:buChar char=""/>
              <a:tabLst>
                <a:tab pos="716280" algn="l"/>
              </a:tabLst>
            </a:pPr>
            <a:r>
              <a:rPr sz="2400" spc="100" dirty="0">
                <a:latin typeface="Times New Roman"/>
                <a:cs typeface="Times New Roman"/>
              </a:rPr>
              <a:t>Comentario </a:t>
            </a:r>
            <a:r>
              <a:rPr sz="2400" spc="120" dirty="0">
                <a:latin typeface="Times New Roman"/>
                <a:cs typeface="Times New Roman"/>
              </a:rPr>
              <a:t>de</a:t>
            </a:r>
            <a:r>
              <a:rPr sz="2400" spc="-29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bloque: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854075">
              <a:lnSpc>
                <a:spcPct val="100000"/>
              </a:lnSpc>
            </a:pPr>
            <a:r>
              <a:rPr sz="2000" b="0" spc="434" dirty="0">
                <a:solidFill>
                  <a:srgbClr val="000000"/>
                </a:solidFill>
                <a:latin typeface="Arial"/>
                <a:cs typeface="Arial"/>
              </a:rPr>
              <a:t>/*</a:t>
            </a:r>
            <a:endParaRPr sz="2000">
              <a:latin typeface="Arial"/>
              <a:cs typeface="Arial"/>
            </a:endParaRPr>
          </a:p>
          <a:p>
            <a:pPr marL="989965">
              <a:lnSpc>
                <a:spcPct val="100000"/>
              </a:lnSpc>
              <a:spcBef>
                <a:spcPts val="240"/>
              </a:spcBef>
            </a:pPr>
            <a:r>
              <a:rPr sz="2000" b="0" spc="110" dirty="0">
                <a:solidFill>
                  <a:srgbClr val="000000"/>
                </a:solidFill>
                <a:latin typeface="Arial"/>
                <a:cs typeface="Arial"/>
              </a:rPr>
              <a:t>comentario</a:t>
            </a:r>
            <a:endParaRPr sz="2000">
              <a:latin typeface="Arial"/>
              <a:cs typeface="Arial"/>
            </a:endParaRPr>
          </a:p>
          <a:p>
            <a:pPr marL="854075">
              <a:lnSpc>
                <a:spcPct val="100000"/>
              </a:lnSpc>
              <a:spcBef>
                <a:spcPts val="240"/>
              </a:spcBef>
            </a:pPr>
            <a:r>
              <a:rPr sz="2000" b="0" spc="430" dirty="0">
                <a:solidFill>
                  <a:srgbClr val="000000"/>
                </a:solidFill>
                <a:latin typeface="Arial"/>
                <a:cs typeface="Arial"/>
              </a:rPr>
              <a:t>*/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60006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310" dirty="0"/>
              <a:t>Pop-ups </a:t>
            </a:r>
            <a:r>
              <a:rPr sz="5000" spc="-225" dirty="0"/>
              <a:t>en</a:t>
            </a:r>
            <a:r>
              <a:rPr sz="5000" spc="-310" dirty="0"/>
              <a:t> </a:t>
            </a:r>
            <a:r>
              <a:rPr sz="5000" spc="-330" dirty="0"/>
              <a:t>JavaScript</a:t>
            </a:r>
            <a:endParaRPr sz="5000"/>
          </a:p>
        </p:txBody>
      </p:sp>
      <p:sp>
        <p:nvSpPr>
          <p:cNvPr id="8" name="object 8"/>
          <p:cNvSpPr txBox="1"/>
          <p:nvPr/>
        </p:nvSpPr>
        <p:spPr>
          <a:xfrm>
            <a:off x="507288" y="1994306"/>
            <a:ext cx="7896225" cy="378523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85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469900" algn="l"/>
                <a:tab pos="470534" algn="l"/>
              </a:tabLst>
            </a:pPr>
            <a:r>
              <a:rPr sz="2800" spc="105" dirty="0">
                <a:latin typeface="Times New Roman"/>
                <a:cs typeface="Times New Roman"/>
              </a:rPr>
              <a:t>Manera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sencilla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140" dirty="0">
                <a:latin typeface="Times New Roman"/>
                <a:cs typeface="Times New Roman"/>
              </a:rPr>
              <a:t>de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avisar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al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110" dirty="0">
                <a:latin typeface="Times New Roman"/>
                <a:cs typeface="Times New Roman"/>
              </a:rPr>
              <a:t>usuario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69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469900" algn="l"/>
                <a:tab pos="470534" algn="l"/>
              </a:tabLst>
            </a:pPr>
            <a:r>
              <a:rPr sz="2800" spc="5" dirty="0">
                <a:latin typeface="Times New Roman"/>
                <a:cs typeface="Times New Roman"/>
              </a:rPr>
              <a:t>Los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hay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140" dirty="0">
                <a:latin typeface="Times New Roman"/>
                <a:cs typeface="Times New Roman"/>
              </a:rPr>
              <a:t>de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110" dirty="0">
                <a:latin typeface="Times New Roman"/>
                <a:cs typeface="Times New Roman"/>
              </a:rPr>
              <a:t>tres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tipos: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370" dirty="0">
                <a:latin typeface="Arial"/>
                <a:cs typeface="Arial"/>
              </a:rPr>
              <a:t>alert</a:t>
            </a:r>
            <a:r>
              <a:rPr sz="2800" spc="370" dirty="0">
                <a:latin typeface="Times New Roman"/>
                <a:cs typeface="Times New Roman"/>
              </a:rPr>
              <a:t>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225" dirty="0">
                <a:latin typeface="Arial"/>
                <a:cs typeface="Arial"/>
              </a:rPr>
              <a:t>confirm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Arial"/>
                <a:cs typeface="Arial"/>
              </a:rPr>
              <a:t>prompt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66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469900" algn="l"/>
                <a:tab pos="470534" algn="l"/>
              </a:tabLst>
            </a:pPr>
            <a:r>
              <a:rPr sz="2800" spc="65" dirty="0">
                <a:latin typeface="Times New Roman"/>
                <a:cs typeface="Times New Roman"/>
              </a:rPr>
              <a:t>Son </a:t>
            </a:r>
            <a:r>
              <a:rPr sz="2800" spc="140" dirty="0">
                <a:latin typeface="Times New Roman"/>
                <a:cs typeface="Times New Roman"/>
              </a:rPr>
              <a:t>de </a:t>
            </a:r>
            <a:r>
              <a:rPr sz="2800" spc="20" dirty="0">
                <a:latin typeface="Times New Roman"/>
                <a:cs typeface="Times New Roman"/>
              </a:rPr>
              <a:t>fácil</a:t>
            </a:r>
            <a:r>
              <a:rPr sz="2800" spc="-465" dirty="0">
                <a:latin typeface="Times New Roman"/>
                <a:cs typeface="Times New Roman"/>
              </a:rPr>
              <a:t> </a:t>
            </a:r>
            <a:r>
              <a:rPr sz="2800" spc="110" dirty="0">
                <a:latin typeface="Times New Roman"/>
                <a:cs typeface="Times New Roman"/>
              </a:rPr>
              <a:t>programación</a:t>
            </a:r>
            <a:endParaRPr sz="2800">
              <a:latin typeface="Times New Roman"/>
              <a:cs typeface="Times New Roman"/>
            </a:endParaRPr>
          </a:p>
          <a:p>
            <a:pPr marL="195580" marR="5080" indent="-182880" algn="just">
              <a:lnSpc>
                <a:spcPct val="100099"/>
              </a:lnSpc>
              <a:spcBef>
                <a:spcPts val="665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470534" algn="l"/>
              </a:tabLst>
            </a:pPr>
            <a:r>
              <a:rPr sz="2800" spc="-20" dirty="0">
                <a:latin typeface="Times New Roman"/>
                <a:cs typeface="Times New Roman"/>
              </a:rPr>
              <a:t>Se </a:t>
            </a:r>
            <a:r>
              <a:rPr sz="2800" spc="85" dirty="0">
                <a:latin typeface="Times New Roman"/>
                <a:cs typeface="Times New Roman"/>
              </a:rPr>
              <a:t>suele </a:t>
            </a:r>
            <a:r>
              <a:rPr sz="2800" spc="90" dirty="0">
                <a:latin typeface="Times New Roman"/>
                <a:cs typeface="Times New Roman"/>
              </a:rPr>
              <a:t>utilizar </a:t>
            </a:r>
            <a:r>
              <a:rPr sz="2800" spc="55" dirty="0">
                <a:latin typeface="Times New Roman"/>
                <a:cs typeface="Times New Roman"/>
              </a:rPr>
              <a:t>la </a:t>
            </a:r>
            <a:r>
              <a:rPr sz="2800" spc="95" dirty="0">
                <a:latin typeface="Times New Roman"/>
                <a:cs typeface="Times New Roman"/>
              </a:rPr>
              <a:t>interfaz </a:t>
            </a:r>
            <a:r>
              <a:rPr sz="2800" spc="50" dirty="0">
                <a:latin typeface="Times New Roman"/>
                <a:cs typeface="Times New Roman"/>
              </a:rPr>
              <a:t>gráfica </a:t>
            </a:r>
            <a:r>
              <a:rPr sz="2800" spc="90" dirty="0">
                <a:latin typeface="Times New Roman"/>
                <a:cs typeface="Times New Roman"/>
              </a:rPr>
              <a:t>del </a:t>
            </a:r>
            <a:r>
              <a:rPr sz="2800" spc="35" dirty="0">
                <a:latin typeface="Times New Roman"/>
                <a:cs typeface="Times New Roman"/>
              </a:rPr>
              <a:t>sistema  </a:t>
            </a:r>
            <a:r>
              <a:rPr sz="2800" spc="80" dirty="0">
                <a:latin typeface="Times New Roman"/>
                <a:cs typeface="Times New Roman"/>
              </a:rPr>
              <a:t>operativo </a:t>
            </a:r>
            <a:r>
              <a:rPr sz="2800" spc="114" dirty="0">
                <a:latin typeface="Times New Roman"/>
                <a:cs typeface="Times New Roman"/>
              </a:rPr>
              <a:t>para </a:t>
            </a:r>
            <a:r>
              <a:rPr sz="2800" spc="85" dirty="0">
                <a:latin typeface="Times New Roman"/>
                <a:cs typeface="Times New Roman"/>
              </a:rPr>
              <a:t>dibujarlos </a:t>
            </a:r>
            <a:r>
              <a:rPr sz="2800" spc="155" dirty="0">
                <a:latin typeface="Times New Roman"/>
                <a:cs typeface="Times New Roman"/>
              </a:rPr>
              <a:t>en </a:t>
            </a:r>
            <a:r>
              <a:rPr sz="2800" spc="114" dirty="0">
                <a:latin typeface="Times New Roman"/>
                <a:cs typeface="Times New Roman"/>
              </a:rPr>
              <a:t>pantalla </a:t>
            </a:r>
            <a:r>
              <a:rPr sz="2800" spc="150" dirty="0">
                <a:latin typeface="Times New Roman"/>
                <a:cs typeface="Times New Roman"/>
              </a:rPr>
              <a:t>(aunque  </a:t>
            </a:r>
            <a:r>
              <a:rPr sz="2800" spc="100" dirty="0">
                <a:latin typeface="Times New Roman"/>
                <a:cs typeface="Times New Roman"/>
              </a:rPr>
              <a:t>algunos </a:t>
            </a:r>
            <a:r>
              <a:rPr sz="2800" spc="80" dirty="0">
                <a:latin typeface="Times New Roman"/>
                <a:cs typeface="Times New Roman"/>
              </a:rPr>
              <a:t>navegadores </a:t>
            </a:r>
            <a:r>
              <a:rPr sz="2800" spc="135" dirty="0">
                <a:latin typeface="Times New Roman"/>
                <a:cs typeface="Times New Roman"/>
              </a:rPr>
              <a:t>están </a:t>
            </a:r>
            <a:r>
              <a:rPr sz="2800" spc="145" dirty="0">
                <a:latin typeface="Times New Roman"/>
                <a:cs typeface="Times New Roman"/>
              </a:rPr>
              <a:t>empezando </a:t>
            </a:r>
            <a:r>
              <a:rPr sz="2800" spc="95" dirty="0">
                <a:latin typeface="Times New Roman"/>
                <a:cs typeface="Times New Roman"/>
              </a:rPr>
              <a:t>a  </a:t>
            </a:r>
            <a:r>
              <a:rPr sz="2800" spc="114" dirty="0">
                <a:latin typeface="Times New Roman"/>
                <a:cs typeface="Times New Roman"/>
              </a:rPr>
              <a:t>implementarlos </a:t>
            </a:r>
            <a:r>
              <a:rPr sz="2800" spc="140" dirty="0">
                <a:latin typeface="Times New Roman"/>
                <a:cs typeface="Times New Roman"/>
              </a:rPr>
              <a:t>por cuenta </a:t>
            </a:r>
            <a:r>
              <a:rPr sz="2800" spc="95" dirty="0">
                <a:latin typeface="Times New Roman"/>
                <a:cs typeface="Times New Roman"/>
              </a:rPr>
              <a:t>propia, </a:t>
            </a:r>
            <a:r>
              <a:rPr sz="2800" spc="114" dirty="0">
                <a:latin typeface="Times New Roman"/>
                <a:cs typeface="Times New Roman"/>
              </a:rPr>
              <a:t>como </a:t>
            </a:r>
            <a:r>
              <a:rPr sz="2800" spc="35" dirty="0">
                <a:latin typeface="Times New Roman"/>
                <a:cs typeface="Times New Roman"/>
              </a:rPr>
              <a:t>Mozilla  </a:t>
            </a:r>
            <a:r>
              <a:rPr sz="2800" spc="10" dirty="0">
                <a:latin typeface="Times New Roman"/>
                <a:cs typeface="Times New Roman"/>
              </a:rPr>
              <a:t>Firefox)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60006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310" dirty="0"/>
              <a:t>Pop-ups </a:t>
            </a:r>
            <a:r>
              <a:rPr sz="5000" spc="-225" dirty="0"/>
              <a:t>en</a:t>
            </a:r>
            <a:r>
              <a:rPr sz="5000" spc="-310" dirty="0"/>
              <a:t> </a:t>
            </a:r>
            <a:r>
              <a:rPr sz="5000" spc="-330" dirty="0"/>
              <a:t>JavaScript</a:t>
            </a:r>
            <a:endParaRPr sz="5000"/>
          </a:p>
        </p:txBody>
      </p:sp>
      <p:sp>
        <p:nvSpPr>
          <p:cNvPr id="8" name="object 8"/>
          <p:cNvSpPr txBox="1"/>
          <p:nvPr/>
        </p:nvSpPr>
        <p:spPr>
          <a:xfrm>
            <a:off x="507593" y="2086736"/>
            <a:ext cx="7866380" cy="1858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</a:pPr>
            <a:r>
              <a:rPr sz="2250" spc="-570" dirty="0">
                <a:solidFill>
                  <a:srgbClr val="0AD0D9"/>
                </a:solidFill>
                <a:latin typeface="Arial"/>
                <a:cs typeface="Arial"/>
              </a:rPr>
              <a:t></a:t>
            </a:r>
            <a:r>
              <a:rPr sz="2250" spc="-555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El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305" dirty="0">
                <a:latin typeface="Arial"/>
                <a:cs typeface="Arial"/>
              </a:rPr>
              <a:t>alert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es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simplemente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un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mensaje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de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alerta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que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avisará  </a:t>
            </a:r>
            <a:r>
              <a:rPr sz="2400" spc="45" dirty="0">
                <a:latin typeface="Times New Roman"/>
                <a:cs typeface="Times New Roman"/>
              </a:rPr>
              <a:t>al </a:t>
            </a:r>
            <a:r>
              <a:rPr sz="2400" spc="95" dirty="0">
                <a:latin typeface="Times New Roman"/>
                <a:cs typeface="Times New Roman"/>
              </a:rPr>
              <a:t>usuario </a:t>
            </a:r>
            <a:r>
              <a:rPr sz="2400" spc="120" dirty="0">
                <a:latin typeface="Times New Roman"/>
                <a:cs typeface="Times New Roman"/>
              </a:rPr>
              <a:t>de </a:t>
            </a:r>
            <a:r>
              <a:rPr sz="2400" spc="95" dirty="0">
                <a:latin typeface="Times New Roman"/>
                <a:cs typeface="Times New Roman"/>
              </a:rPr>
              <a:t>algún </a:t>
            </a:r>
            <a:r>
              <a:rPr sz="2400" spc="60" dirty="0">
                <a:latin typeface="Times New Roman"/>
                <a:cs typeface="Times New Roman"/>
              </a:rPr>
              <a:t>evento. </a:t>
            </a:r>
            <a:r>
              <a:rPr sz="2400" spc="30" dirty="0">
                <a:latin typeface="Times New Roman"/>
                <a:cs typeface="Times New Roman"/>
              </a:rPr>
              <a:t>Sus </a:t>
            </a:r>
            <a:r>
              <a:rPr sz="2400" spc="105" dirty="0">
                <a:latin typeface="Times New Roman"/>
                <a:cs typeface="Times New Roman"/>
              </a:rPr>
              <a:t>elementos </a:t>
            </a:r>
            <a:r>
              <a:rPr sz="2400" spc="110" dirty="0">
                <a:latin typeface="Times New Roman"/>
                <a:cs typeface="Times New Roman"/>
              </a:rPr>
              <a:t>son </a:t>
            </a:r>
            <a:r>
              <a:rPr sz="2400" spc="175" dirty="0">
                <a:latin typeface="Times New Roman"/>
                <a:cs typeface="Times New Roman"/>
              </a:rPr>
              <a:t>un </a:t>
            </a:r>
            <a:r>
              <a:rPr sz="2400" spc="85" dirty="0">
                <a:latin typeface="Times New Roman"/>
                <a:cs typeface="Times New Roman"/>
              </a:rPr>
              <a:t>texto  </a:t>
            </a:r>
            <a:r>
              <a:rPr sz="2400" spc="65" dirty="0">
                <a:latin typeface="Times New Roman"/>
                <a:cs typeface="Times New Roman"/>
              </a:rPr>
              <a:t>descriptivo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con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el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alerta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pertinente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y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un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botón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de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ts val="2870"/>
              </a:lnSpc>
            </a:pPr>
            <a:r>
              <a:rPr sz="2400" spc="-35" dirty="0">
                <a:latin typeface="Times New Roman"/>
                <a:cs typeface="Times New Roman"/>
              </a:rPr>
              <a:t>“Aceptar”:</a:t>
            </a:r>
            <a:endParaRPr sz="2400">
              <a:latin typeface="Times New Roman"/>
              <a:cs typeface="Times New Roman"/>
            </a:endParaRPr>
          </a:p>
          <a:p>
            <a:pPr marL="1005840">
              <a:lnSpc>
                <a:spcPct val="100000"/>
              </a:lnSpc>
              <a:spcBef>
                <a:spcPts val="520"/>
              </a:spcBef>
              <a:tabLst>
                <a:tab pos="3100070" algn="l"/>
                <a:tab pos="3519170" algn="l"/>
                <a:tab pos="4636770" algn="l"/>
                <a:tab pos="5055870" algn="l"/>
              </a:tabLst>
            </a:pPr>
            <a:r>
              <a:rPr sz="2000" spc="204" dirty="0">
                <a:latin typeface="Arial"/>
                <a:cs typeface="Arial"/>
              </a:rPr>
              <a:t>alert("Ejemplo	</a:t>
            </a:r>
            <a:r>
              <a:rPr sz="2000" spc="-15" dirty="0">
                <a:latin typeface="Arial"/>
                <a:cs typeface="Arial"/>
              </a:rPr>
              <a:t>de	</a:t>
            </a:r>
            <a:r>
              <a:rPr sz="2000" spc="415" dirty="0">
                <a:latin typeface="Arial"/>
                <a:cs typeface="Arial"/>
              </a:rPr>
              <a:t>‘alert’	</a:t>
            </a:r>
            <a:r>
              <a:rPr sz="2000" spc="-15" dirty="0">
                <a:latin typeface="Arial"/>
                <a:cs typeface="Arial"/>
              </a:rPr>
              <a:t>en	</a:t>
            </a:r>
            <a:r>
              <a:rPr sz="2000" spc="235" dirty="0">
                <a:latin typeface="Arial"/>
                <a:cs typeface="Arial"/>
              </a:rPr>
              <a:t>JavaScript");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57625" y="4143375"/>
            <a:ext cx="1214755" cy="500380"/>
          </a:xfrm>
          <a:custGeom>
            <a:avLst/>
            <a:gdLst/>
            <a:ahLst/>
            <a:cxnLst/>
            <a:rect l="l" t="t" r="r" b="b"/>
            <a:pathLst>
              <a:path w="1214754" h="500379">
                <a:moveTo>
                  <a:pt x="1214501" y="0"/>
                </a:moveTo>
                <a:lnTo>
                  <a:pt x="607187" y="250062"/>
                </a:lnTo>
                <a:lnTo>
                  <a:pt x="0" y="250062"/>
                </a:lnTo>
                <a:lnTo>
                  <a:pt x="607187" y="500125"/>
                </a:lnTo>
                <a:lnTo>
                  <a:pt x="1214501" y="250062"/>
                </a:lnTo>
                <a:lnTo>
                  <a:pt x="607187" y="250062"/>
                </a:lnTo>
                <a:lnTo>
                  <a:pt x="0" y="0"/>
                </a:lnTo>
                <a:lnTo>
                  <a:pt x="1214501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57625" y="4143375"/>
            <a:ext cx="1214755" cy="500380"/>
          </a:xfrm>
          <a:custGeom>
            <a:avLst/>
            <a:gdLst/>
            <a:ahLst/>
            <a:cxnLst/>
            <a:rect l="l" t="t" r="r" b="b"/>
            <a:pathLst>
              <a:path w="1214754" h="500379">
                <a:moveTo>
                  <a:pt x="1214501" y="0"/>
                </a:moveTo>
                <a:lnTo>
                  <a:pt x="1214501" y="250062"/>
                </a:lnTo>
                <a:lnTo>
                  <a:pt x="607187" y="500125"/>
                </a:lnTo>
                <a:lnTo>
                  <a:pt x="0" y="250062"/>
                </a:lnTo>
                <a:lnTo>
                  <a:pt x="0" y="0"/>
                </a:lnTo>
                <a:lnTo>
                  <a:pt x="607187" y="250062"/>
                </a:lnTo>
                <a:lnTo>
                  <a:pt x="1214501" y="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14625" y="4714887"/>
            <a:ext cx="3714750" cy="14382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08698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430" dirty="0"/>
              <a:t>¿Qué </a:t>
            </a:r>
            <a:r>
              <a:rPr sz="5000" spc="-420" dirty="0"/>
              <a:t>es</a:t>
            </a:r>
            <a:r>
              <a:rPr sz="5000" spc="-220" dirty="0"/>
              <a:t> </a:t>
            </a:r>
            <a:r>
              <a:rPr sz="5000" spc="-340" dirty="0"/>
              <a:t>JavaScript?</a:t>
            </a:r>
            <a:endParaRPr sz="5000"/>
          </a:p>
        </p:txBody>
      </p:sp>
      <p:sp>
        <p:nvSpPr>
          <p:cNvPr id="8" name="object 8"/>
          <p:cNvSpPr txBox="1"/>
          <p:nvPr/>
        </p:nvSpPr>
        <p:spPr>
          <a:xfrm>
            <a:off x="578916" y="2222119"/>
            <a:ext cx="7696834" cy="4221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685165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sz="3200" spc="80" dirty="0">
                <a:latin typeface="Times New Roman"/>
                <a:cs typeface="Times New Roman"/>
              </a:rPr>
              <a:t>Lenguaje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spc="160" dirty="0">
                <a:latin typeface="Times New Roman"/>
                <a:cs typeface="Times New Roman"/>
              </a:rPr>
              <a:t>de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spc="125" dirty="0">
                <a:latin typeface="Times New Roman"/>
                <a:cs typeface="Times New Roman"/>
              </a:rPr>
              <a:t>programación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spc="150" dirty="0">
                <a:latin typeface="Times New Roman"/>
                <a:cs typeface="Times New Roman"/>
              </a:rPr>
              <a:t>orientado</a:t>
            </a:r>
            <a:r>
              <a:rPr sz="3200" spc="-175" dirty="0">
                <a:latin typeface="Times New Roman"/>
                <a:cs typeface="Times New Roman"/>
              </a:rPr>
              <a:t> </a:t>
            </a:r>
            <a:r>
              <a:rPr sz="3200" spc="-440" dirty="0">
                <a:latin typeface="Times New Roman"/>
                <a:cs typeface="Times New Roman"/>
              </a:rPr>
              <a:t>a  </a:t>
            </a:r>
            <a:r>
              <a:rPr sz="3200" spc="160" dirty="0">
                <a:latin typeface="Times New Roman"/>
                <a:cs typeface="Times New Roman"/>
              </a:rPr>
              <a:t>entornos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spc="85" dirty="0">
                <a:latin typeface="Times New Roman"/>
                <a:cs typeface="Times New Roman"/>
              </a:rPr>
              <a:t>web</a:t>
            </a:r>
            <a:endParaRPr sz="32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sz="3200" spc="114" dirty="0">
                <a:latin typeface="Times New Roman"/>
                <a:cs typeface="Times New Roman"/>
              </a:rPr>
              <a:t>Pertenece</a:t>
            </a:r>
            <a:r>
              <a:rPr sz="3200" spc="-16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Times New Roman"/>
                <a:cs typeface="Times New Roman"/>
              </a:rPr>
              <a:t>a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60" dirty="0">
                <a:latin typeface="Times New Roman"/>
                <a:cs typeface="Times New Roman"/>
              </a:rPr>
              <a:t>la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spc="150" dirty="0">
                <a:latin typeface="Times New Roman"/>
                <a:cs typeface="Times New Roman"/>
              </a:rPr>
              <a:t>parte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spc="160" dirty="0">
                <a:latin typeface="Times New Roman"/>
                <a:cs typeface="Times New Roman"/>
              </a:rPr>
              <a:t>de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“código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Times New Roman"/>
                <a:cs typeface="Times New Roman"/>
              </a:rPr>
              <a:t>cliente”</a:t>
            </a:r>
            <a:endParaRPr sz="3200" dirty="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sz="3200" spc="120" dirty="0">
                <a:latin typeface="Times New Roman"/>
                <a:cs typeface="Times New Roman"/>
              </a:rPr>
              <a:t>Permite </a:t>
            </a:r>
            <a:r>
              <a:rPr sz="3200" spc="195" dirty="0">
                <a:latin typeface="Times New Roman"/>
                <a:cs typeface="Times New Roman"/>
              </a:rPr>
              <a:t>una </a:t>
            </a:r>
            <a:r>
              <a:rPr sz="3200" spc="125" dirty="0">
                <a:latin typeface="Times New Roman"/>
                <a:cs typeface="Times New Roman"/>
              </a:rPr>
              <a:t>gran </a:t>
            </a:r>
            <a:r>
              <a:rPr sz="3200" spc="110" dirty="0">
                <a:latin typeface="Times New Roman"/>
                <a:cs typeface="Times New Roman"/>
              </a:rPr>
              <a:t>interacción </a:t>
            </a:r>
            <a:r>
              <a:rPr sz="3200" spc="-60" dirty="0">
                <a:latin typeface="Times New Roman"/>
                <a:cs typeface="Times New Roman"/>
              </a:rPr>
              <a:t>y </a:t>
            </a:r>
            <a:r>
              <a:rPr sz="3200" spc="-355" dirty="0">
                <a:latin typeface="Times New Roman"/>
                <a:cs typeface="Times New Roman"/>
              </a:rPr>
              <a:t>dinamismo  </a:t>
            </a:r>
            <a:r>
              <a:rPr sz="3200" spc="155" dirty="0">
                <a:latin typeface="Times New Roman"/>
                <a:cs typeface="Times New Roman"/>
              </a:rPr>
              <a:t>por</a:t>
            </a:r>
            <a:r>
              <a:rPr sz="3200" spc="-190" dirty="0">
                <a:latin typeface="Times New Roman"/>
                <a:cs typeface="Times New Roman"/>
              </a:rPr>
              <a:t> </a:t>
            </a:r>
            <a:r>
              <a:rPr sz="3200" spc="150" dirty="0">
                <a:latin typeface="Times New Roman"/>
                <a:cs typeface="Times New Roman"/>
              </a:rPr>
              <a:t>parte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spc="110" dirty="0">
                <a:latin typeface="Times New Roman"/>
                <a:cs typeface="Times New Roman"/>
              </a:rPr>
              <a:t>del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125" dirty="0">
                <a:latin typeface="Times New Roman"/>
                <a:cs typeface="Times New Roman"/>
              </a:rPr>
              <a:t>usuario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spc="130" dirty="0">
                <a:latin typeface="Times New Roman"/>
                <a:cs typeface="Times New Roman"/>
              </a:rPr>
              <a:t>con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60" dirty="0">
                <a:latin typeface="Times New Roman"/>
                <a:cs typeface="Times New Roman"/>
              </a:rPr>
              <a:t>la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spc="120" dirty="0">
                <a:latin typeface="Times New Roman"/>
                <a:cs typeface="Times New Roman"/>
              </a:rPr>
              <a:t>página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spc="85" dirty="0">
                <a:latin typeface="Times New Roman"/>
                <a:cs typeface="Times New Roman"/>
              </a:rPr>
              <a:t>web</a:t>
            </a:r>
            <a:endParaRPr sz="3200" dirty="0">
              <a:latin typeface="Times New Roman"/>
              <a:cs typeface="Times New Roman"/>
            </a:endParaRPr>
          </a:p>
          <a:p>
            <a:pPr marL="287020" marR="170815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sz="3200" spc="-25" dirty="0">
                <a:latin typeface="Times New Roman"/>
                <a:cs typeface="Times New Roman"/>
              </a:rPr>
              <a:t>Es </a:t>
            </a:r>
            <a:r>
              <a:rPr sz="3200" spc="25" dirty="0">
                <a:latin typeface="Times New Roman"/>
                <a:cs typeface="Times New Roman"/>
              </a:rPr>
              <a:t>fácil </a:t>
            </a:r>
            <a:r>
              <a:rPr sz="3200" spc="135" dirty="0">
                <a:latin typeface="Times New Roman"/>
                <a:cs typeface="Times New Roman"/>
              </a:rPr>
              <a:t>programar </a:t>
            </a:r>
            <a:r>
              <a:rPr sz="3200" spc="125" dirty="0">
                <a:latin typeface="Times New Roman"/>
                <a:cs typeface="Times New Roman"/>
              </a:rPr>
              <a:t>con </a:t>
            </a:r>
            <a:r>
              <a:rPr sz="3200" spc="25" dirty="0">
                <a:latin typeface="Times New Roman"/>
                <a:cs typeface="Times New Roman"/>
              </a:rPr>
              <a:t>JavaScript, </a:t>
            </a:r>
            <a:r>
              <a:rPr sz="3200" spc="-360" dirty="0">
                <a:latin typeface="Times New Roman"/>
                <a:cs typeface="Times New Roman"/>
              </a:rPr>
              <a:t>aunque  </a:t>
            </a:r>
            <a:r>
              <a:rPr sz="3200" spc="155" dirty="0">
                <a:latin typeface="Times New Roman"/>
                <a:cs typeface="Times New Roman"/>
              </a:rPr>
              <a:t>por </a:t>
            </a:r>
            <a:r>
              <a:rPr sz="3200" spc="70" dirty="0">
                <a:latin typeface="Times New Roman"/>
                <a:cs typeface="Times New Roman"/>
              </a:rPr>
              <a:t>lo </a:t>
            </a:r>
            <a:r>
              <a:rPr sz="3200" spc="95" dirty="0">
                <a:latin typeface="Times New Roman"/>
                <a:cs typeface="Times New Roman"/>
              </a:rPr>
              <a:t>general </a:t>
            </a:r>
            <a:r>
              <a:rPr sz="3200" spc="195" dirty="0">
                <a:latin typeface="Times New Roman"/>
                <a:cs typeface="Times New Roman"/>
              </a:rPr>
              <a:t>no </a:t>
            </a:r>
            <a:r>
              <a:rPr sz="3200" spc="70" dirty="0">
                <a:latin typeface="Times New Roman"/>
                <a:cs typeface="Times New Roman"/>
              </a:rPr>
              <a:t>lo </a:t>
            </a:r>
            <a:r>
              <a:rPr sz="3200" spc="80" dirty="0">
                <a:latin typeface="Times New Roman"/>
                <a:cs typeface="Times New Roman"/>
              </a:rPr>
              <a:t>es </a:t>
            </a:r>
            <a:r>
              <a:rPr sz="3200" spc="180" dirty="0">
                <a:latin typeface="Times New Roman"/>
                <a:cs typeface="Times New Roman"/>
              </a:rPr>
              <a:t>tanto </a:t>
            </a:r>
            <a:r>
              <a:rPr sz="3200" spc="150" dirty="0">
                <a:latin typeface="Times New Roman"/>
                <a:cs typeface="Times New Roman"/>
              </a:rPr>
              <a:t>encontrar  </a:t>
            </a:r>
            <a:r>
              <a:rPr sz="3200" spc="110" dirty="0">
                <a:latin typeface="Times New Roman"/>
                <a:cs typeface="Times New Roman"/>
              </a:rPr>
              <a:t>errores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9" name="Imagen 8" descr="javascriptlogo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48" y="948330"/>
            <a:ext cx="1405389" cy="1152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60006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310" dirty="0"/>
              <a:t>Pop-ups </a:t>
            </a:r>
            <a:r>
              <a:rPr sz="5000" spc="-225" dirty="0"/>
              <a:t>en</a:t>
            </a:r>
            <a:r>
              <a:rPr sz="5000" spc="-310" dirty="0"/>
              <a:t> </a:t>
            </a:r>
            <a:r>
              <a:rPr sz="5000" spc="-330" dirty="0"/>
              <a:t>JavaScript</a:t>
            </a:r>
            <a:endParaRPr sz="5000"/>
          </a:p>
        </p:txBody>
      </p:sp>
      <p:sp>
        <p:nvSpPr>
          <p:cNvPr id="8" name="object 8"/>
          <p:cNvSpPr txBox="1"/>
          <p:nvPr/>
        </p:nvSpPr>
        <p:spPr>
          <a:xfrm>
            <a:off x="507593" y="2086736"/>
            <a:ext cx="7685405" cy="2224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99900"/>
              </a:lnSpc>
              <a:spcBef>
                <a:spcPts val="100"/>
              </a:spcBef>
            </a:pPr>
            <a:r>
              <a:rPr sz="2250" spc="-570" dirty="0">
                <a:solidFill>
                  <a:srgbClr val="0AD0D9"/>
                </a:solidFill>
                <a:latin typeface="Arial"/>
                <a:cs typeface="Arial"/>
              </a:rPr>
              <a:t></a:t>
            </a:r>
            <a:r>
              <a:rPr sz="2250" spc="-555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Con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el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60" dirty="0">
                <a:latin typeface="Arial"/>
                <a:cs typeface="Arial"/>
              </a:rPr>
              <a:t>confirm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se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puede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mostrar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un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mensaje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usuario  </a:t>
            </a:r>
            <a:r>
              <a:rPr sz="2400" spc="120" dirty="0">
                <a:latin typeface="Times New Roman"/>
                <a:cs typeface="Times New Roman"/>
              </a:rPr>
              <a:t>que </a:t>
            </a:r>
            <a:r>
              <a:rPr sz="2400" spc="85" dirty="0">
                <a:latin typeface="Times New Roman"/>
                <a:cs typeface="Times New Roman"/>
              </a:rPr>
              <a:t>esperará </a:t>
            </a:r>
            <a:r>
              <a:rPr sz="2400" spc="145" dirty="0">
                <a:latin typeface="Times New Roman"/>
                <a:cs typeface="Times New Roman"/>
              </a:rPr>
              <a:t>una </a:t>
            </a:r>
            <a:r>
              <a:rPr sz="2400" spc="100" dirty="0">
                <a:latin typeface="Times New Roman"/>
                <a:cs typeface="Times New Roman"/>
              </a:rPr>
              <a:t>respuesta </a:t>
            </a:r>
            <a:r>
              <a:rPr sz="2400" spc="120" dirty="0">
                <a:latin typeface="Times New Roman"/>
                <a:cs typeface="Times New Roman"/>
              </a:rPr>
              <a:t>de </a:t>
            </a:r>
            <a:r>
              <a:rPr sz="2400" spc="70" dirty="0">
                <a:latin typeface="Times New Roman"/>
                <a:cs typeface="Times New Roman"/>
              </a:rPr>
              <a:t>este, </a:t>
            </a:r>
            <a:r>
              <a:rPr sz="2400" spc="-45" dirty="0">
                <a:latin typeface="Times New Roman"/>
                <a:cs typeface="Times New Roman"/>
              </a:rPr>
              <a:t>y </a:t>
            </a:r>
            <a:r>
              <a:rPr sz="2400" spc="40" dirty="0">
                <a:latin typeface="Times New Roman"/>
                <a:cs typeface="Times New Roman"/>
              </a:rPr>
              <a:t>devolverá </a:t>
            </a:r>
            <a:r>
              <a:rPr sz="2400" spc="285" dirty="0">
                <a:latin typeface="Arial"/>
                <a:cs typeface="Arial"/>
              </a:rPr>
              <a:t>true </a:t>
            </a:r>
            <a:r>
              <a:rPr sz="2400" spc="95" dirty="0">
                <a:latin typeface="Times New Roman"/>
                <a:cs typeface="Times New Roman"/>
              </a:rPr>
              <a:t>o  </a:t>
            </a:r>
            <a:r>
              <a:rPr sz="2400" spc="305" dirty="0">
                <a:latin typeface="Arial"/>
                <a:cs typeface="Arial"/>
              </a:rPr>
              <a:t>false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dependiendo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de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la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decisión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que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haya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tomado.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Sus  </a:t>
            </a:r>
            <a:r>
              <a:rPr sz="2400" spc="105" dirty="0">
                <a:latin typeface="Times New Roman"/>
                <a:cs typeface="Times New Roman"/>
              </a:rPr>
              <a:t>elementos </a:t>
            </a:r>
            <a:r>
              <a:rPr sz="2400" spc="110" dirty="0">
                <a:latin typeface="Times New Roman"/>
                <a:cs typeface="Times New Roman"/>
              </a:rPr>
              <a:t>son </a:t>
            </a:r>
            <a:r>
              <a:rPr sz="2400" spc="45" dirty="0">
                <a:latin typeface="Times New Roman"/>
                <a:cs typeface="Times New Roman"/>
              </a:rPr>
              <a:t>los </a:t>
            </a:r>
            <a:r>
              <a:rPr sz="2400" spc="95" dirty="0">
                <a:latin typeface="Times New Roman"/>
                <a:cs typeface="Times New Roman"/>
              </a:rPr>
              <a:t>mismos </a:t>
            </a:r>
            <a:r>
              <a:rPr sz="2400" spc="120" dirty="0">
                <a:latin typeface="Times New Roman"/>
                <a:cs typeface="Times New Roman"/>
              </a:rPr>
              <a:t>que </a:t>
            </a:r>
            <a:r>
              <a:rPr sz="2400" spc="45" dirty="0">
                <a:latin typeface="Times New Roman"/>
                <a:cs typeface="Times New Roman"/>
              </a:rPr>
              <a:t>los </a:t>
            </a:r>
            <a:r>
              <a:rPr sz="2400" spc="80" dirty="0">
                <a:latin typeface="Times New Roman"/>
                <a:cs typeface="Times New Roman"/>
              </a:rPr>
              <a:t>del </a:t>
            </a:r>
            <a:r>
              <a:rPr sz="2400" spc="385" dirty="0">
                <a:latin typeface="Arial"/>
                <a:cs typeface="Arial"/>
              </a:rPr>
              <a:t>alert </a:t>
            </a:r>
            <a:r>
              <a:rPr sz="2400" spc="100" dirty="0">
                <a:latin typeface="Times New Roman"/>
                <a:cs typeface="Times New Roman"/>
              </a:rPr>
              <a:t>pero  </a:t>
            </a:r>
            <a:r>
              <a:rPr sz="2400" spc="125" dirty="0">
                <a:latin typeface="Times New Roman"/>
                <a:cs typeface="Times New Roman"/>
              </a:rPr>
              <a:t>también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incluye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un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botón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de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“Cancelar”:</a:t>
            </a:r>
            <a:endParaRPr sz="2400">
              <a:latin typeface="Times New Roman"/>
              <a:cs typeface="Times New Roman"/>
            </a:endParaRPr>
          </a:p>
          <a:p>
            <a:pPr marL="727075">
              <a:lnSpc>
                <a:spcPct val="100000"/>
              </a:lnSpc>
              <a:spcBef>
                <a:spcPts val="525"/>
              </a:spcBef>
              <a:tabLst>
                <a:tab pos="3100070" algn="l"/>
                <a:tab pos="3519170" algn="l"/>
                <a:tab pos="4917440" algn="l"/>
                <a:tab pos="5336540" algn="l"/>
              </a:tabLst>
            </a:pPr>
            <a:r>
              <a:rPr sz="2000" spc="150" dirty="0">
                <a:latin typeface="Arial"/>
                <a:cs typeface="Arial"/>
              </a:rPr>
              <a:t>confirm("Ejemplo	</a:t>
            </a:r>
            <a:r>
              <a:rPr sz="2000" spc="-10" dirty="0">
                <a:latin typeface="Arial"/>
                <a:cs typeface="Arial"/>
              </a:rPr>
              <a:t>de	</a:t>
            </a:r>
            <a:r>
              <a:rPr sz="2000" spc="275" dirty="0">
                <a:latin typeface="Arial"/>
                <a:cs typeface="Arial"/>
              </a:rPr>
              <a:t>‘confirm’	</a:t>
            </a:r>
            <a:r>
              <a:rPr sz="2000" spc="-10" dirty="0">
                <a:latin typeface="Arial"/>
                <a:cs typeface="Arial"/>
              </a:rPr>
              <a:t>en	</a:t>
            </a:r>
            <a:r>
              <a:rPr sz="2000" spc="235" dirty="0">
                <a:latin typeface="Arial"/>
                <a:cs typeface="Arial"/>
              </a:rPr>
              <a:t>JavaScript");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57625" y="4429125"/>
            <a:ext cx="1214755" cy="500380"/>
          </a:xfrm>
          <a:custGeom>
            <a:avLst/>
            <a:gdLst/>
            <a:ahLst/>
            <a:cxnLst/>
            <a:rect l="l" t="t" r="r" b="b"/>
            <a:pathLst>
              <a:path w="1214754" h="500379">
                <a:moveTo>
                  <a:pt x="1214501" y="0"/>
                </a:moveTo>
                <a:lnTo>
                  <a:pt x="607187" y="250062"/>
                </a:lnTo>
                <a:lnTo>
                  <a:pt x="0" y="250062"/>
                </a:lnTo>
                <a:lnTo>
                  <a:pt x="607187" y="500125"/>
                </a:lnTo>
                <a:lnTo>
                  <a:pt x="1214501" y="250062"/>
                </a:lnTo>
                <a:lnTo>
                  <a:pt x="607187" y="250062"/>
                </a:lnTo>
                <a:lnTo>
                  <a:pt x="0" y="0"/>
                </a:lnTo>
                <a:lnTo>
                  <a:pt x="1214501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57625" y="4429125"/>
            <a:ext cx="1214755" cy="500380"/>
          </a:xfrm>
          <a:custGeom>
            <a:avLst/>
            <a:gdLst/>
            <a:ahLst/>
            <a:cxnLst/>
            <a:rect l="l" t="t" r="r" b="b"/>
            <a:pathLst>
              <a:path w="1214754" h="500379">
                <a:moveTo>
                  <a:pt x="1214501" y="0"/>
                </a:moveTo>
                <a:lnTo>
                  <a:pt x="1214501" y="250062"/>
                </a:lnTo>
                <a:lnTo>
                  <a:pt x="607187" y="500125"/>
                </a:lnTo>
                <a:lnTo>
                  <a:pt x="0" y="250062"/>
                </a:lnTo>
                <a:lnTo>
                  <a:pt x="0" y="0"/>
                </a:lnTo>
                <a:lnTo>
                  <a:pt x="607187" y="250062"/>
                </a:lnTo>
                <a:lnTo>
                  <a:pt x="1214501" y="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43123" y="5072075"/>
            <a:ext cx="3676650" cy="1409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60006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310" dirty="0"/>
              <a:t>Pop-ups </a:t>
            </a:r>
            <a:r>
              <a:rPr sz="5000" spc="-225" dirty="0"/>
              <a:t>en</a:t>
            </a:r>
            <a:r>
              <a:rPr sz="5000" spc="-310" dirty="0"/>
              <a:t> </a:t>
            </a:r>
            <a:r>
              <a:rPr sz="5000" spc="-330" dirty="0"/>
              <a:t>JavaScript</a:t>
            </a:r>
            <a:endParaRPr sz="5000"/>
          </a:p>
        </p:txBody>
      </p:sp>
      <p:sp>
        <p:nvSpPr>
          <p:cNvPr id="8" name="object 8"/>
          <p:cNvSpPr txBox="1"/>
          <p:nvPr/>
        </p:nvSpPr>
        <p:spPr>
          <a:xfrm>
            <a:off x="507593" y="2086736"/>
            <a:ext cx="7578725" cy="2224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99900"/>
              </a:lnSpc>
              <a:spcBef>
                <a:spcPts val="100"/>
              </a:spcBef>
            </a:pPr>
            <a:r>
              <a:rPr sz="2250" spc="-570" dirty="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sz="2400" spc="-40" dirty="0">
                <a:latin typeface="Times New Roman"/>
                <a:cs typeface="Times New Roman"/>
              </a:rPr>
              <a:t>El </a:t>
            </a:r>
            <a:r>
              <a:rPr sz="2400" b="1" spc="-60" dirty="0">
                <a:latin typeface="Arial"/>
                <a:cs typeface="Arial"/>
              </a:rPr>
              <a:t>prompt </a:t>
            </a:r>
            <a:r>
              <a:rPr sz="2400" spc="60" dirty="0">
                <a:latin typeface="Times New Roman"/>
                <a:cs typeface="Times New Roman"/>
              </a:rPr>
              <a:t>es </a:t>
            </a:r>
            <a:r>
              <a:rPr sz="2400" spc="175" dirty="0">
                <a:latin typeface="Times New Roman"/>
                <a:cs typeface="Times New Roman"/>
              </a:rPr>
              <a:t>un </a:t>
            </a:r>
            <a:r>
              <a:rPr sz="2400" spc="90" dirty="0">
                <a:latin typeface="Times New Roman"/>
                <a:cs typeface="Times New Roman"/>
              </a:rPr>
              <a:t>mensaje </a:t>
            </a:r>
            <a:r>
              <a:rPr sz="2400" spc="120" dirty="0">
                <a:latin typeface="Times New Roman"/>
                <a:cs typeface="Times New Roman"/>
              </a:rPr>
              <a:t>que </a:t>
            </a:r>
            <a:r>
              <a:rPr sz="2400" spc="85" dirty="0">
                <a:latin typeface="Times New Roman"/>
                <a:cs typeface="Times New Roman"/>
              </a:rPr>
              <a:t>espera </a:t>
            </a:r>
            <a:r>
              <a:rPr sz="2400" spc="145" dirty="0">
                <a:latin typeface="Times New Roman"/>
                <a:cs typeface="Times New Roman"/>
              </a:rPr>
              <a:t>una </a:t>
            </a:r>
            <a:r>
              <a:rPr sz="2400" spc="100" dirty="0">
                <a:latin typeface="Times New Roman"/>
                <a:cs typeface="Times New Roman"/>
              </a:rPr>
              <a:t>cadena </a:t>
            </a:r>
            <a:r>
              <a:rPr sz="2400" spc="114" dirty="0">
                <a:latin typeface="Times New Roman"/>
                <a:cs typeface="Times New Roman"/>
              </a:rPr>
              <a:t>de  </a:t>
            </a:r>
            <a:r>
              <a:rPr sz="2400" spc="75" dirty="0">
                <a:latin typeface="Times New Roman"/>
                <a:cs typeface="Times New Roman"/>
              </a:rPr>
              <a:t>caracteres </a:t>
            </a:r>
            <a:r>
              <a:rPr sz="2400" spc="105" dirty="0">
                <a:latin typeface="Times New Roman"/>
                <a:cs typeface="Times New Roman"/>
              </a:rPr>
              <a:t>introducida </a:t>
            </a:r>
            <a:r>
              <a:rPr sz="2400" spc="120" dirty="0">
                <a:latin typeface="Times New Roman"/>
                <a:cs typeface="Times New Roman"/>
              </a:rPr>
              <a:t>por </a:t>
            </a:r>
            <a:r>
              <a:rPr sz="2400" spc="45" dirty="0">
                <a:latin typeface="Times New Roman"/>
                <a:cs typeface="Times New Roman"/>
              </a:rPr>
              <a:t>el </a:t>
            </a:r>
            <a:r>
              <a:rPr sz="2400" spc="95" dirty="0">
                <a:latin typeface="Times New Roman"/>
                <a:cs typeface="Times New Roman"/>
              </a:rPr>
              <a:t>usuario </a:t>
            </a:r>
            <a:r>
              <a:rPr sz="2400" spc="-45" dirty="0">
                <a:latin typeface="Times New Roman"/>
                <a:cs typeface="Times New Roman"/>
              </a:rPr>
              <a:t>y </a:t>
            </a:r>
            <a:r>
              <a:rPr sz="2400" spc="45" dirty="0">
                <a:latin typeface="Times New Roman"/>
                <a:cs typeface="Times New Roman"/>
              </a:rPr>
              <a:t>la </a:t>
            </a:r>
            <a:r>
              <a:rPr sz="2400" spc="50" dirty="0">
                <a:latin typeface="Times New Roman"/>
                <a:cs typeface="Times New Roman"/>
              </a:rPr>
              <a:t>devuelve </a:t>
            </a:r>
            <a:r>
              <a:rPr sz="2400" spc="140" dirty="0">
                <a:latin typeface="Times New Roman"/>
                <a:cs typeface="Times New Roman"/>
              </a:rPr>
              <a:t>en  </a:t>
            </a:r>
            <a:r>
              <a:rPr sz="2400" spc="85" dirty="0">
                <a:latin typeface="Times New Roman"/>
                <a:cs typeface="Times New Roman"/>
              </a:rPr>
              <a:t>forma </a:t>
            </a:r>
            <a:r>
              <a:rPr sz="2400" spc="120" dirty="0">
                <a:latin typeface="Times New Roman"/>
                <a:cs typeface="Times New Roman"/>
              </a:rPr>
              <a:t>de </a:t>
            </a:r>
            <a:r>
              <a:rPr sz="2400" spc="235" dirty="0">
                <a:latin typeface="Arial"/>
                <a:cs typeface="Arial"/>
              </a:rPr>
              <a:t>String</a:t>
            </a:r>
            <a:r>
              <a:rPr sz="2400" spc="235" dirty="0">
                <a:latin typeface="Times New Roman"/>
                <a:cs typeface="Times New Roman"/>
              </a:rPr>
              <a:t>. </a:t>
            </a:r>
            <a:r>
              <a:rPr sz="2400" spc="75" dirty="0">
                <a:latin typeface="Times New Roman"/>
                <a:cs typeface="Times New Roman"/>
              </a:rPr>
              <a:t>Tiene </a:t>
            </a:r>
            <a:r>
              <a:rPr sz="2400" spc="45" dirty="0">
                <a:latin typeface="Times New Roman"/>
                <a:cs typeface="Times New Roman"/>
              </a:rPr>
              <a:t>los </a:t>
            </a:r>
            <a:r>
              <a:rPr sz="2400" spc="95" dirty="0">
                <a:latin typeface="Times New Roman"/>
                <a:cs typeface="Times New Roman"/>
              </a:rPr>
              <a:t>mismos </a:t>
            </a:r>
            <a:r>
              <a:rPr sz="2400" spc="105" dirty="0">
                <a:latin typeface="Times New Roman"/>
                <a:cs typeface="Times New Roman"/>
              </a:rPr>
              <a:t>elementos </a:t>
            </a:r>
            <a:r>
              <a:rPr sz="2400" spc="120" dirty="0">
                <a:latin typeface="Times New Roman"/>
                <a:cs typeface="Times New Roman"/>
              </a:rPr>
              <a:t>que </a:t>
            </a:r>
            <a:r>
              <a:rPr sz="2400" spc="45" dirty="0">
                <a:latin typeface="Times New Roman"/>
                <a:cs typeface="Times New Roman"/>
              </a:rPr>
              <a:t>el  </a:t>
            </a:r>
            <a:r>
              <a:rPr sz="2400" spc="195" dirty="0">
                <a:latin typeface="Arial"/>
                <a:cs typeface="Arial"/>
              </a:rPr>
              <a:t>confirm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más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el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cuadro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de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texto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donde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puede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escribir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el  </a:t>
            </a:r>
            <a:r>
              <a:rPr sz="2400" spc="75" dirty="0">
                <a:latin typeface="Times New Roman"/>
                <a:cs typeface="Times New Roman"/>
              </a:rPr>
              <a:t>usuario:</a:t>
            </a:r>
            <a:endParaRPr sz="2400">
              <a:latin typeface="Times New Roman"/>
              <a:cs typeface="Times New Roman"/>
            </a:endParaRPr>
          </a:p>
          <a:p>
            <a:pPr marL="867410">
              <a:lnSpc>
                <a:spcPct val="100000"/>
              </a:lnSpc>
              <a:spcBef>
                <a:spcPts val="525"/>
              </a:spcBef>
              <a:tabLst>
                <a:tab pos="3101975" algn="l"/>
                <a:tab pos="3521075" algn="l"/>
                <a:tab pos="4779010" algn="l"/>
                <a:tab pos="5198110" algn="l"/>
              </a:tabLst>
            </a:pPr>
            <a:r>
              <a:rPr sz="2000" spc="110" dirty="0">
                <a:latin typeface="Arial"/>
                <a:cs typeface="Arial"/>
              </a:rPr>
              <a:t>prompt("Ejemplo	</a:t>
            </a:r>
            <a:r>
              <a:rPr sz="2000" spc="-10" dirty="0">
                <a:latin typeface="Arial"/>
                <a:cs typeface="Arial"/>
              </a:rPr>
              <a:t>de	</a:t>
            </a:r>
            <a:r>
              <a:rPr sz="2000" spc="210" dirty="0">
                <a:latin typeface="Arial"/>
                <a:cs typeface="Arial"/>
              </a:rPr>
              <a:t>‘prompt’	</a:t>
            </a:r>
            <a:r>
              <a:rPr sz="2000" spc="-10" dirty="0">
                <a:latin typeface="Arial"/>
                <a:cs typeface="Arial"/>
              </a:rPr>
              <a:t>en	</a:t>
            </a:r>
            <a:r>
              <a:rPr sz="2000" spc="235" dirty="0">
                <a:latin typeface="Arial"/>
                <a:cs typeface="Arial"/>
              </a:rPr>
              <a:t>JavaScript");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57625" y="4429125"/>
            <a:ext cx="1214755" cy="500380"/>
          </a:xfrm>
          <a:custGeom>
            <a:avLst/>
            <a:gdLst/>
            <a:ahLst/>
            <a:cxnLst/>
            <a:rect l="l" t="t" r="r" b="b"/>
            <a:pathLst>
              <a:path w="1214754" h="500379">
                <a:moveTo>
                  <a:pt x="1214501" y="0"/>
                </a:moveTo>
                <a:lnTo>
                  <a:pt x="607187" y="250062"/>
                </a:lnTo>
                <a:lnTo>
                  <a:pt x="0" y="250062"/>
                </a:lnTo>
                <a:lnTo>
                  <a:pt x="607187" y="500125"/>
                </a:lnTo>
                <a:lnTo>
                  <a:pt x="1214501" y="250062"/>
                </a:lnTo>
                <a:lnTo>
                  <a:pt x="607187" y="250062"/>
                </a:lnTo>
                <a:lnTo>
                  <a:pt x="0" y="0"/>
                </a:lnTo>
                <a:lnTo>
                  <a:pt x="1214501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57625" y="4429125"/>
            <a:ext cx="1214755" cy="500380"/>
          </a:xfrm>
          <a:custGeom>
            <a:avLst/>
            <a:gdLst/>
            <a:ahLst/>
            <a:cxnLst/>
            <a:rect l="l" t="t" r="r" b="b"/>
            <a:pathLst>
              <a:path w="1214754" h="500379">
                <a:moveTo>
                  <a:pt x="1214501" y="0"/>
                </a:moveTo>
                <a:lnTo>
                  <a:pt x="1214501" y="250062"/>
                </a:lnTo>
                <a:lnTo>
                  <a:pt x="607187" y="500125"/>
                </a:lnTo>
                <a:lnTo>
                  <a:pt x="0" y="250062"/>
                </a:lnTo>
                <a:lnTo>
                  <a:pt x="0" y="0"/>
                </a:lnTo>
                <a:lnTo>
                  <a:pt x="607187" y="250062"/>
                </a:lnTo>
                <a:lnTo>
                  <a:pt x="1214501" y="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71750" y="5000635"/>
            <a:ext cx="3724275" cy="17716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144269"/>
            <a:ext cx="814260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50" dirty="0"/>
              <a:t>Funciones </a:t>
            </a:r>
            <a:r>
              <a:rPr sz="4300" spc="-150" dirty="0"/>
              <a:t>predefinidas </a:t>
            </a:r>
            <a:r>
              <a:rPr sz="4300" spc="-195" dirty="0"/>
              <a:t>en</a:t>
            </a:r>
            <a:r>
              <a:rPr sz="4300" spc="-265" dirty="0"/>
              <a:t> </a:t>
            </a:r>
            <a:r>
              <a:rPr sz="4300" spc="-285" dirty="0"/>
              <a:t>JavaScript</a:t>
            </a:r>
            <a:endParaRPr sz="4300"/>
          </a:p>
        </p:txBody>
      </p:sp>
      <p:sp>
        <p:nvSpPr>
          <p:cNvPr id="8" name="object 8"/>
          <p:cNvSpPr txBox="1"/>
          <p:nvPr/>
        </p:nvSpPr>
        <p:spPr>
          <a:xfrm>
            <a:off x="507593" y="2014727"/>
            <a:ext cx="7532370" cy="287972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250" spc="-570" dirty="0">
                <a:solidFill>
                  <a:srgbClr val="0AD0D9"/>
                </a:solidFill>
                <a:latin typeface="Arial"/>
                <a:cs typeface="Arial"/>
              </a:rPr>
              <a:t></a:t>
            </a:r>
            <a:r>
              <a:rPr sz="2250" spc="-560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400" b="1" spc="240" dirty="0">
                <a:latin typeface="Arial"/>
                <a:cs typeface="Arial"/>
              </a:rPr>
              <a:t>eval(String);</a:t>
            </a:r>
            <a:endParaRPr sz="2400">
              <a:latin typeface="Arial"/>
              <a:cs typeface="Arial"/>
            </a:endParaRPr>
          </a:p>
          <a:p>
            <a:pPr marL="286385" marR="86360">
              <a:lnSpc>
                <a:spcPct val="100000"/>
              </a:lnSpc>
              <a:spcBef>
                <a:spcPts val="570"/>
              </a:spcBef>
            </a:pPr>
            <a:r>
              <a:rPr sz="2400" spc="25" dirty="0">
                <a:latin typeface="Times New Roman"/>
                <a:cs typeface="Times New Roman"/>
              </a:rPr>
              <a:t>Evalúa </a:t>
            </a:r>
            <a:r>
              <a:rPr sz="2400" spc="45" dirty="0">
                <a:latin typeface="Times New Roman"/>
                <a:cs typeface="Times New Roman"/>
              </a:rPr>
              <a:t>la </a:t>
            </a:r>
            <a:r>
              <a:rPr sz="2400" spc="100" dirty="0">
                <a:latin typeface="Times New Roman"/>
                <a:cs typeface="Times New Roman"/>
              </a:rPr>
              <a:t>cadena </a:t>
            </a:r>
            <a:r>
              <a:rPr sz="2400" spc="65" dirty="0">
                <a:latin typeface="Times New Roman"/>
                <a:cs typeface="Times New Roman"/>
              </a:rPr>
              <a:t>String </a:t>
            </a:r>
            <a:r>
              <a:rPr sz="2400" spc="120" dirty="0">
                <a:latin typeface="Times New Roman"/>
                <a:cs typeface="Times New Roman"/>
              </a:rPr>
              <a:t>que </a:t>
            </a:r>
            <a:r>
              <a:rPr sz="2400" spc="45" dirty="0">
                <a:latin typeface="Times New Roman"/>
                <a:cs typeface="Times New Roman"/>
              </a:rPr>
              <a:t>le </a:t>
            </a:r>
            <a:r>
              <a:rPr sz="2400" spc="65" dirty="0">
                <a:latin typeface="Times New Roman"/>
                <a:cs typeface="Times New Roman"/>
              </a:rPr>
              <a:t>viene </a:t>
            </a:r>
            <a:r>
              <a:rPr sz="2400" spc="120" dirty="0">
                <a:latin typeface="Times New Roman"/>
                <a:cs typeface="Times New Roman"/>
              </a:rPr>
              <a:t>por </a:t>
            </a:r>
            <a:r>
              <a:rPr sz="2400" spc="100" dirty="0">
                <a:latin typeface="Times New Roman"/>
                <a:cs typeface="Times New Roman"/>
              </a:rPr>
              <a:t>su </a:t>
            </a:r>
            <a:r>
              <a:rPr sz="2400" spc="90" dirty="0">
                <a:latin typeface="Times New Roman"/>
                <a:cs typeface="Times New Roman"/>
              </a:rPr>
              <a:t>único  </a:t>
            </a:r>
            <a:r>
              <a:rPr sz="2400" spc="114" dirty="0">
                <a:latin typeface="Times New Roman"/>
                <a:cs typeface="Times New Roman"/>
              </a:rPr>
              <a:t>parámetro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como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si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fuera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una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sentencia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JavaScript.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Si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es  </a:t>
            </a:r>
            <a:r>
              <a:rPr sz="2400" spc="145" dirty="0">
                <a:latin typeface="Times New Roman"/>
                <a:cs typeface="Times New Roman"/>
              </a:rPr>
              <a:t>una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sentencia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correcta,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se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ejecutará: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Times New Roman"/>
              <a:cs typeface="Times New Roman"/>
            </a:endParaRPr>
          </a:p>
          <a:p>
            <a:pPr marL="286385" marR="5080">
              <a:lnSpc>
                <a:spcPct val="100000"/>
              </a:lnSpc>
              <a:tabLst>
                <a:tab pos="2977515" algn="l"/>
                <a:tab pos="4324350" algn="l"/>
                <a:tab pos="5165725" algn="l"/>
                <a:tab pos="6848475" algn="l"/>
              </a:tabLst>
            </a:pPr>
            <a:r>
              <a:rPr sz="2400" spc="215" dirty="0">
                <a:latin typeface="Arial"/>
                <a:cs typeface="Arial"/>
              </a:rPr>
              <a:t>eval</a:t>
            </a:r>
            <a:r>
              <a:rPr sz="2400" spc="650" dirty="0">
                <a:latin typeface="Arial"/>
                <a:cs typeface="Arial"/>
              </a:rPr>
              <a:t>(‚</a:t>
            </a:r>
            <a:r>
              <a:rPr sz="2400" spc="385" dirty="0">
                <a:latin typeface="Arial"/>
                <a:cs typeface="Arial"/>
              </a:rPr>
              <a:t>alert</a:t>
            </a:r>
            <a:r>
              <a:rPr sz="2400" spc="780" dirty="0">
                <a:latin typeface="Arial"/>
                <a:cs typeface="Arial"/>
              </a:rPr>
              <a:t>(</a:t>
            </a:r>
            <a:r>
              <a:rPr sz="2400" spc="530" dirty="0">
                <a:latin typeface="Arial"/>
                <a:cs typeface="Arial"/>
              </a:rPr>
              <a:t>‘</a:t>
            </a:r>
            <a:r>
              <a:rPr sz="2400" spc="-20" dirty="0">
                <a:latin typeface="Arial"/>
                <a:cs typeface="Arial"/>
              </a:rPr>
              <a:t>La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210" dirty="0">
                <a:latin typeface="Arial"/>
                <a:cs typeface="Arial"/>
              </a:rPr>
              <a:t>función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215" dirty="0">
                <a:latin typeface="Arial"/>
                <a:cs typeface="Arial"/>
              </a:rPr>
              <a:t>eval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220" dirty="0">
                <a:latin typeface="Arial"/>
                <a:cs typeface="Arial"/>
              </a:rPr>
              <a:t>ejecutará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60" dirty="0">
                <a:latin typeface="Arial"/>
                <a:cs typeface="Arial"/>
              </a:rPr>
              <a:t>este  </a:t>
            </a:r>
            <a:r>
              <a:rPr sz="2400" spc="530" dirty="0">
                <a:latin typeface="Arial"/>
                <a:cs typeface="Arial"/>
              </a:rPr>
              <a:t>alert’);‛);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144269"/>
            <a:ext cx="814260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50" dirty="0"/>
              <a:t>Funciones </a:t>
            </a:r>
            <a:r>
              <a:rPr sz="4300" spc="-150" dirty="0"/>
              <a:t>predefinidas </a:t>
            </a:r>
            <a:r>
              <a:rPr sz="4300" spc="-195" dirty="0"/>
              <a:t>en</a:t>
            </a:r>
            <a:r>
              <a:rPr sz="4300" spc="-265" dirty="0"/>
              <a:t> </a:t>
            </a:r>
            <a:r>
              <a:rPr sz="4300" spc="-285" dirty="0"/>
              <a:t>JavaScript</a:t>
            </a:r>
            <a:endParaRPr sz="4300"/>
          </a:p>
        </p:txBody>
      </p:sp>
      <p:sp>
        <p:nvSpPr>
          <p:cNvPr id="8" name="object 8"/>
          <p:cNvSpPr txBox="1"/>
          <p:nvPr/>
        </p:nvSpPr>
        <p:spPr>
          <a:xfrm>
            <a:off x="507593" y="2014727"/>
            <a:ext cx="7766684" cy="3757929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145790" algn="l"/>
              </a:tabLst>
            </a:pPr>
            <a:r>
              <a:rPr sz="2250" spc="-570" dirty="0">
                <a:solidFill>
                  <a:srgbClr val="0AD0D9"/>
                </a:solidFill>
                <a:latin typeface="Arial"/>
                <a:cs typeface="Arial"/>
              </a:rPr>
              <a:t>               </a:t>
            </a:r>
            <a:r>
              <a:rPr sz="2250" spc="-535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400" b="1" spc="210" dirty="0">
                <a:latin typeface="Arial"/>
                <a:cs typeface="Arial"/>
              </a:rPr>
              <a:t>parseInt(String,	</a:t>
            </a:r>
            <a:r>
              <a:rPr sz="2400" b="1" spc="160" dirty="0">
                <a:latin typeface="Arial"/>
                <a:cs typeface="Arial"/>
              </a:rPr>
              <a:t>[opcional]base);</a:t>
            </a:r>
            <a:endParaRPr sz="2400">
              <a:latin typeface="Arial"/>
              <a:cs typeface="Arial"/>
            </a:endParaRPr>
          </a:p>
          <a:p>
            <a:pPr marL="286385" marR="5080">
              <a:lnSpc>
                <a:spcPct val="100099"/>
              </a:lnSpc>
              <a:spcBef>
                <a:spcPts val="565"/>
              </a:spcBef>
            </a:pPr>
            <a:r>
              <a:rPr sz="2400" spc="60" dirty="0">
                <a:latin typeface="Times New Roman"/>
                <a:cs typeface="Times New Roman"/>
              </a:rPr>
              <a:t>Convierte </a:t>
            </a:r>
            <a:r>
              <a:rPr sz="2400" spc="45" dirty="0">
                <a:latin typeface="Times New Roman"/>
                <a:cs typeface="Times New Roman"/>
              </a:rPr>
              <a:t>la </a:t>
            </a:r>
            <a:r>
              <a:rPr sz="2400" spc="100" dirty="0">
                <a:latin typeface="Times New Roman"/>
                <a:cs typeface="Times New Roman"/>
              </a:rPr>
              <a:t>cadena </a:t>
            </a:r>
            <a:r>
              <a:rPr sz="2400" spc="120" dirty="0">
                <a:latin typeface="Times New Roman"/>
                <a:cs typeface="Times New Roman"/>
              </a:rPr>
              <a:t>de </a:t>
            </a:r>
            <a:r>
              <a:rPr sz="2400" spc="75" dirty="0">
                <a:latin typeface="Times New Roman"/>
                <a:cs typeface="Times New Roman"/>
              </a:rPr>
              <a:t>caracteres </a:t>
            </a:r>
            <a:r>
              <a:rPr sz="2400" spc="80" dirty="0">
                <a:latin typeface="Times New Roman"/>
                <a:cs typeface="Times New Roman"/>
              </a:rPr>
              <a:t>del </a:t>
            </a:r>
            <a:r>
              <a:rPr sz="2400" spc="110" dirty="0">
                <a:latin typeface="Times New Roman"/>
                <a:cs typeface="Times New Roman"/>
              </a:rPr>
              <a:t>primer </a:t>
            </a:r>
            <a:r>
              <a:rPr sz="2400" spc="114" dirty="0">
                <a:latin typeface="Times New Roman"/>
                <a:cs typeface="Times New Roman"/>
              </a:rPr>
              <a:t>parámetro  (que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deben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ser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números)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entero.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segundo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parámetro  </a:t>
            </a:r>
            <a:r>
              <a:rPr sz="2400" spc="80" dirty="0">
                <a:latin typeface="Times New Roman"/>
                <a:cs typeface="Times New Roman"/>
              </a:rPr>
              <a:t>opcional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indica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la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base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del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número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(por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defecto,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base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10).  </a:t>
            </a:r>
            <a:r>
              <a:rPr sz="2400" spc="-50" dirty="0">
                <a:latin typeface="Times New Roman"/>
                <a:cs typeface="Times New Roman"/>
              </a:rPr>
              <a:t>Si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la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conversión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no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se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puede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efectuar,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devolverá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25" dirty="0">
                <a:latin typeface="Arial"/>
                <a:cs typeface="Arial"/>
              </a:rPr>
              <a:t>NaN</a:t>
            </a:r>
            <a:r>
              <a:rPr sz="2400" spc="-22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Times New Roman"/>
              <a:cs typeface="Times New Roman"/>
            </a:endParaRPr>
          </a:p>
          <a:p>
            <a:pPr marL="286385" marR="3941445">
              <a:lnSpc>
                <a:spcPct val="120000"/>
              </a:lnSpc>
              <a:tabLst>
                <a:tab pos="3314065" algn="l"/>
              </a:tabLst>
            </a:pPr>
            <a:r>
              <a:rPr sz="2400" spc="320" dirty="0">
                <a:latin typeface="Arial"/>
                <a:cs typeface="Arial"/>
              </a:rPr>
              <a:t>parseInt(‚479‛);  </a:t>
            </a:r>
            <a:r>
              <a:rPr sz="2400" spc="235" dirty="0">
                <a:latin typeface="Arial"/>
                <a:cs typeface="Arial"/>
              </a:rPr>
              <a:t>parseInt(‚51</a:t>
            </a:r>
            <a:r>
              <a:rPr sz="2400" spc="325" dirty="0">
                <a:latin typeface="Arial"/>
                <a:cs typeface="Arial"/>
              </a:rPr>
              <a:t>6</a:t>
            </a:r>
            <a:r>
              <a:rPr sz="2400" spc="-20" dirty="0">
                <a:latin typeface="Arial"/>
                <a:cs typeface="Arial"/>
              </a:rPr>
              <a:t>2</a:t>
            </a:r>
            <a:r>
              <a:rPr sz="2400" spc="-10" dirty="0">
                <a:latin typeface="Arial"/>
                <a:cs typeface="Arial"/>
              </a:rPr>
              <a:t>7</a:t>
            </a:r>
            <a:r>
              <a:rPr sz="2400" spc="715" dirty="0">
                <a:latin typeface="Arial"/>
                <a:cs typeface="Arial"/>
              </a:rPr>
              <a:t>‛,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385" dirty="0">
                <a:latin typeface="Arial"/>
                <a:cs typeface="Arial"/>
              </a:rPr>
              <a:t>8);</a:t>
            </a:r>
            <a:endParaRPr sz="24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580"/>
              </a:spcBef>
              <a:tabLst>
                <a:tab pos="3649345" algn="l"/>
              </a:tabLst>
            </a:pPr>
            <a:r>
              <a:rPr sz="2400" spc="235" dirty="0">
                <a:latin typeface="Arial"/>
                <a:cs typeface="Arial"/>
              </a:rPr>
              <a:t>parseInt(‚1001010‛,	</a:t>
            </a:r>
            <a:r>
              <a:rPr sz="2400" spc="385" dirty="0">
                <a:latin typeface="Arial"/>
                <a:cs typeface="Arial"/>
              </a:rPr>
              <a:t>2);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144269"/>
            <a:ext cx="814260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50" dirty="0"/>
              <a:t>Funciones </a:t>
            </a:r>
            <a:r>
              <a:rPr sz="4300" spc="-150" dirty="0"/>
              <a:t>predefinidas </a:t>
            </a:r>
            <a:r>
              <a:rPr sz="4300" spc="-195" dirty="0"/>
              <a:t>en</a:t>
            </a:r>
            <a:r>
              <a:rPr sz="4300" spc="-265" dirty="0"/>
              <a:t> </a:t>
            </a:r>
            <a:r>
              <a:rPr sz="4300" spc="-285" dirty="0"/>
              <a:t>JavaScript</a:t>
            </a:r>
            <a:endParaRPr sz="4300"/>
          </a:p>
        </p:txBody>
      </p:sp>
      <p:sp>
        <p:nvSpPr>
          <p:cNvPr id="8" name="object 8"/>
          <p:cNvSpPr txBox="1"/>
          <p:nvPr/>
        </p:nvSpPr>
        <p:spPr>
          <a:xfrm>
            <a:off x="507593" y="2027300"/>
            <a:ext cx="7798434" cy="4049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6385" algn="l"/>
              </a:tabLst>
            </a:pPr>
            <a:r>
              <a:rPr sz="2050" spc="-509" dirty="0">
                <a:solidFill>
                  <a:srgbClr val="0AD0D9"/>
                </a:solidFill>
                <a:latin typeface="Arial"/>
                <a:cs typeface="Arial"/>
              </a:rPr>
              <a:t>	</a:t>
            </a:r>
            <a:r>
              <a:rPr sz="2200" b="1" spc="140" dirty="0">
                <a:latin typeface="Arial"/>
                <a:cs typeface="Arial"/>
              </a:rPr>
              <a:t>escape(String);</a:t>
            </a:r>
            <a:endParaRPr sz="2200">
              <a:latin typeface="Arial"/>
              <a:cs typeface="Arial"/>
            </a:endParaRPr>
          </a:p>
          <a:p>
            <a:pPr marL="286385" marR="5080">
              <a:lnSpc>
                <a:spcPts val="2110"/>
              </a:lnSpc>
              <a:spcBef>
                <a:spcPts val="515"/>
              </a:spcBef>
            </a:pPr>
            <a:r>
              <a:rPr sz="2200" spc="55" dirty="0">
                <a:latin typeface="Times New Roman"/>
                <a:cs typeface="Times New Roman"/>
              </a:rPr>
              <a:t>Convierte </a:t>
            </a:r>
            <a:r>
              <a:rPr sz="2200" spc="35" dirty="0">
                <a:latin typeface="Times New Roman"/>
                <a:cs typeface="Times New Roman"/>
              </a:rPr>
              <a:t>los </a:t>
            </a:r>
            <a:r>
              <a:rPr sz="2200" spc="65" dirty="0">
                <a:latin typeface="Times New Roman"/>
                <a:cs typeface="Times New Roman"/>
              </a:rPr>
              <a:t>caracteres </a:t>
            </a:r>
            <a:r>
              <a:rPr sz="2200" spc="50" dirty="0">
                <a:latin typeface="Times New Roman"/>
                <a:cs typeface="Times New Roman"/>
              </a:rPr>
              <a:t>especiales </a:t>
            </a:r>
            <a:r>
              <a:rPr sz="2200" spc="105" dirty="0">
                <a:latin typeface="Times New Roman"/>
                <a:cs typeface="Times New Roman"/>
              </a:rPr>
              <a:t>de </a:t>
            </a:r>
            <a:r>
              <a:rPr sz="2200" spc="40" dirty="0">
                <a:latin typeface="Times New Roman"/>
                <a:cs typeface="Times New Roman"/>
              </a:rPr>
              <a:t>la </a:t>
            </a:r>
            <a:r>
              <a:rPr sz="2200" spc="95" dirty="0">
                <a:latin typeface="Times New Roman"/>
                <a:cs typeface="Times New Roman"/>
              </a:rPr>
              <a:t>cadena </a:t>
            </a:r>
            <a:r>
              <a:rPr sz="2200" spc="85" dirty="0">
                <a:latin typeface="Times New Roman"/>
                <a:cs typeface="Times New Roman"/>
              </a:rPr>
              <a:t>pasada </a:t>
            </a:r>
            <a:r>
              <a:rPr sz="2200" spc="105" dirty="0">
                <a:latin typeface="Times New Roman"/>
                <a:cs typeface="Times New Roman"/>
              </a:rPr>
              <a:t>por  parámetro </a:t>
            </a:r>
            <a:r>
              <a:rPr sz="2200" spc="75" dirty="0">
                <a:latin typeface="Times New Roman"/>
                <a:cs typeface="Times New Roman"/>
              </a:rPr>
              <a:t>a </a:t>
            </a:r>
            <a:r>
              <a:rPr sz="2200" spc="90" dirty="0">
                <a:latin typeface="Times New Roman"/>
                <a:cs typeface="Times New Roman"/>
              </a:rPr>
              <a:t>su correspondiente </a:t>
            </a:r>
            <a:r>
              <a:rPr sz="2200" spc="40" dirty="0">
                <a:latin typeface="Times New Roman"/>
                <a:cs typeface="Times New Roman"/>
              </a:rPr>
              <a:t>valor </a:t>
            </a:r>
            <a:r>
              <a:rPr sz="2200" spc="125" dirty="0">
                <a:latin typeface="Times New Roman"/>
                <a:cs typeface="Times New Roman"/>
              </a:rPr>
              <a:t>en </a:t>
            </a:r>
            <a:r>
              <a:rPr sz="2200" spc="45" dirty="0">
                <a:latin typeface="Times New Roman"/>
                <a:cs typeface="Times New Roman"/>
              </a:rPr>
              <a:t>código </a:t>
            </a:r>
            <a:r>
              <a:rPr sz="2200" spc="-45" dirty="0">
                <a:latin typeface="Times New Roman"/>
                <a:cs typeface="Times New Roman"/>
              </a:rPr>
              <a:t>ASCII. </a:t>
            </a:r>
            <a:r>
              <a:rPr sz="2200" spc="5" dirty="0">
                <a:latin typeface="Times New Roman"/>
                <a:cs typeface="Times New Roman"/>
              </a:rPr>
              <a:t>Los  </a:t>
            </a:r>
            <a:r>
              <a:rPr sz="2200" spc="65" dirty="0">
                <a:latin typeface="Times New Roman"/>
                <a:cs typeface="Times New Roman"/>
              </a:rPr>
              <a:t>caracteres </a:t>
            </a:r>
            <a:r>
              <a:rPr sz="2200" spc="55" dirty="0">
                <a:latin typeface="Times New Roman"/>
                <a:cs typeface="Times New Roman"/>
              </a:rPr>
              <a:t>especiales </a:t>
            </a:r>
            <a:r>
              <a:rPr sz="2200" spc="95" dirty="0">
                <a:latin typeface="Times New Roman"/>
                <a:cs typeface="Times New Roman"/>
              </a:rPr>
              <a:t>son </a:t>
            </a:r>
            <a:r>
              <a:rPr sz="2200" spc="65" dirty="0">
                <a:latin typeface="Times New Roman"/>
                <a:cs typeface="Times New Roman"/>
              </a:rPr>
              <a:t>aquellos </a:t>
            </a:r>
            <a:r>
              <a:rPr sz="2200" spc="70" dirty="0">
                <a:latin typeface="Times New Roman"/>
                <a:cs typeface="Times New Roman"/>
              </a:rPr>
              <a:t>diferentes </a:t>
            </a:r>
            <a:r>
              <a:rPr sz="2200" spc="75" dirty="0">
                <a:latin typeface="Times New Roman"/>
                <a:cs typeface="Times New Roman"/>
              </a:rPr>
              <a:t>a </a:t>
            </a:r>
            <a:r>
              <a:rPr sz="2200" spc="40" dirty="0">
                <a:latin typeface="Times New Roman"/>
                <a:cs typeface="Times New Roman"/>
              </a:rPr>
              <a:t>los  </a:t>
            </a:r>
            <a:r>
              <a:rPr sz="2200" spc="65" dirty="0">
                <a:latin typeface="Times New Roman"/>
                <a:cs typeface="Times New Roman"/>
              </a:rPr>
              <a:t>alfanuméricos</a:t>
            </a:r>
            <a:r>
              <a:rPr sz="2200" spc="-14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y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75" dirty="0">
                <a:latin typeface="Times New Roman"/>
                <a:cs typeface="Times New Roman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Times New Roman"/>
                <a:cs typeface="Times New Roman"/>
              </a:rPr>
              <a:t>los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Times New Roman"/>
                <a:cs typeface="Times New Roman"/>
              </a:rPr>
              <a:t>símbolos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05" dirty="0">
                <a:latin typeface="Arial"/>
                <a:cs typeface="Arial"/>
              </a:rPr>
              <a:t>@</a:t>
            </a:r>
            <a:r>
              <a:rPr sz="2200" spc="-505" dirty="0">
                <a:latin typeface="Times New Roman"/>
                <a:cs typeface="Times New Roman"/>
              </a:rPr>
              <a:t>,</a:t>
            </a:r>
            <a:r>
              <a:rPr sz="2200" spc="-500" dirty="0">
                <a:latin typeface="Times New Roman"/>
                <a:cs typeface="Times New Roman"/>
              </a:rPr>
              <a:t> </a:t>
            </a:r>
            <a:r>
              <a:rPr sz="2200" spc="180" dirty="0">
                <a:latin typeface="Arial"/>
                <a:cs typeface="Arial"/>
              </a:rPr>
              <a:t>*</a:t>
            </a:r>
            <a:r>
              <a:rPr sz="2200" spc="180" dirty="0">
                <a:latin typeface="Times New Roman"/>
                <a:cs typeface="Times New Roman"/>
              </a:rPr>
              <a:t>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Arial"/>
                <a:cs typeface="Arial"/>
              </a:rPr>
              <a:t>-</a:t>
            </a:r>
            <a:r>
              <a:rPr sz="2200" spc="240" dirty="0">
                <a:latin typeface="Times New Roman"/>
                <a:cs typeface="Times New Roman"/>
              </a:rPr>
              <a:t>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_</a:t>
            </a:r>
            <a:r>
              <a:rPr sz="2200" spc="-5" dirty="0">
                <a:latin typeface="Times New Roman"/>
                <a:cs typeface="Times New Roman"/>
              </a:rPr>
              <a:t>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Arial"/>
                <a:cs typeface="Arial"/>
              </a:rPr>
              <a:t>+</a:t>
            </a:r>
            <a:r>
              <a:rPr sz="2200" spc="-35" dirty="0">
                <a:latin typeface="Times New Roman"/>
                <a:cs typeface="Times New Roman"/>
              </a:rPr>
              <a:t>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595" dirty="0">
                <a:latin typeface="Arial"/>
                <a:cs typeface="Arial"/>
              </a:rPr>
              <a:t>.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y </a:t>
            </a:r>
            <a:r>
              <a:rPr sz="2200" spc="300" dirty="0">
                <a:latin typeface="Arial"/>
                <a:cs typeface="Arial"/>
              </a:rPr>
              <a:t>/</a:t>
            </a:r>
            <a:r>
              <a:rPr sz="2200" spc="300" dirty="0">
                <a:latin typeface="Times New Roman"/>
                <a:cs typeface="Times New Roman"/>
              </a:rPr>
              <a:t>.</a:t>
            </a:r>
            <a:r>
              <a:rPr sz="2200" spc="5" dirty="0">
                <a:latin typeface="Times New Roman"/>
                <a:cs typeface="Times New Roman"/>
              </a:rPr>
              <a:t> Los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Times New Roman"/>
                <a:cs typeface="Times New Roman"/>
              </a:rPr>
              <a:t>valores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50" dirty="0">
                <a:latin typeface="Times New Roman"/>
                <a:cs typeface="Times New Roman"/>
              </a:rPr>
              <a:t>se  </a:t>
            </a:r>
            <a:r>
              <a:rPr sz="2200" spc="100" dirty="0">
                <a:latin typeface="Times New Roman"/>
                <a:cs typeface="Times New Roman"/>
              </a:rPr>
              <a:t>mostrarán </a:t>
            </a:r>
            <a:r>
              <a:rPr sz="2200" spc="80" dirty="0">
                <a:latin typeface="Times New Roman"/>
                <a:cs typeface="Times New Roman"/>
              </a:rPr>
              <a:t>con </a:t>
            </a:r>
            <a:r>
              <a:rPr sz="2200" spc="40" dirty="0">
                <a:latin typeface="Times New Roman"/>
                <a:cs typeface="Times New Roman"/>
              </a:rPr>
              <a:t>el </a:t>
            </a:r>
            <a:r>
              <a:rPr sz="2200" spc="70" dirty="0">
                <a:latin typeface="Times New Roman"/>
                <a:cs typeface="Times New Roman"/>
              </a:rPr>
              <a:t>símbolo </a:t>
            </a:r>
            <a:r>
              <a:rPr sz="2200" spc="-750" dirty="0">
                <a:latin typeface="Arial"/>
                <a:cs typeface="Arial"/>
              </a:rPr>
              <a:t>%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70" dirty="0">
                <a:latin typeface="Times New Roman"/>
                <a:cs typeface="Times New Roman"/>
              </a:rPr>
              <a:t>seguido del </a:t>
            </a:r>
            <a:r>
              <a:rPr sz="2200" spc="45" dirty="0">
                <a:latin typeface="Times New Roman"/>
                <a:cs typeface="Times New Roman"/>
              </a:rPr>
              <a:t>código </a:t>
            </a:r>
            <a:r>
              <a:rPr sz="2200" spc="-50" dirty="0">
                <a:latin typeface="Times New Roman"/>
                <a:cs typeface="Times New Roman"/>
              </a:rPr>
              <a:t>ASCII </a:t>
            </a:r>
            <a:r>
              <a:rPr sz="2200" spc="125" dirty="0">
                <a:latin typeface="Times New Roman"/>
                <a:cs typeface="Times New Roman"/>
              </a:rPr>
              <a:t>en  </a:t>
            </a:r>
            <a:r>
              <a:rPr sz="2200" spc="65" dirty="0">
                <a:latin typeface="Times New Roman"/>
                <a:cs typeface="Times New Roman"/>
              </a:rPr>
              <a:t>hexadecimal.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Su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80" dirty="0">
                <a:latin typeface="Times New Roman"/>
                <a:cs typeface="Times New Roman"/>
              </a:rPr>
              <a:t>función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45" dirty="0">
                <a:latin typeface="Times New Roman"/>
                <a:cs typeface="Times New Roman"/>
              </a:rPr>
              <a:t>inversa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50" dirty="0">
                <a:latin typeface="Times New Roman"/>
                <a:cs typeface="Times New Roman"/>
              </a:rPr>
              <a:t>es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Arial"/>
                <a:cs typeface="Arial"/>
              </a:rPr>
              <a:t>unescape</a:t>
            </a:r>
            <a:r>
              <a:rPr sz="2200" spc="5" dirty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200" spc="125" dirty="0">
                <a:latin typeface="Arial"/>
                <a:cs typeface="Arial"/>
              </a:rPr>
              <a:t>escape("!@#$%^&amp;*()_+|");</a:t>
            </a:r>
            <a:endParaRPr sz="22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tabLst>
                <a:tab pos="1330325" algn="l"/>
              </a:tabLst>
            </a:pPr>
            <a:r>
              <a:rPr sz="2200" spc="110" dirty="0">
                <a:latin typeface="Times New Roman"/>
                <a:cs typeface="Times New Roman"/>
              </a:rPr>
              <a:t>output:	</a:t>
            </a:r>
            <a:r>
              <a:rPr sz="2200" spc="-275" dirty="0">
                <a:latin typeface="Arial"/>
                <a:cs typeface="Arial"/>
              </a:rPr>
              <a:t>%21@%23%24%25%5E%26*%28%29_+%7C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tabLst>
                <a:tab pos="2287905" algn="l"/>
                <a:tab pos="3211830" algn="l"/>
              </a:tabLst>
            </a:pPr>
            <a:r>
              <a:rPr sz="2200" spc="135" dirty="0">
                <a:latin typeface="Arial"/>
                <a:cs typeface="Arial"/>
              </a:rPr>
              <a:t>escape(‚Hola	</a:t>
            </a:r>
            <a:r>
              <a:rPr sz="2200" spc="80" dirty="0">
                <a:latin typeface="Arial"/>
                <a:cs typeface="Arial"/>
              </a:rPr>
              <a:t>,¿qué	</a:t>
            </a:r>
            <a:r>
              <a:rPr sz="2200" spc="440" dirty="0">
                <a:latin typeface="Arial"/>
                <a:cs typeface="Arial"/>
              </a:rPr>
              <a:t>tal?‛);</a:t>
            </a:r>
            <a:endParaRPr sz="22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tabLst>
                <a:tab pos="1330325" algn="l"/>
              </a:tabLst>
            </a:pPr>
            <a:r>
              <a:rPr sz="2200" spc="110" dirty="0">
                <a:latin typeface="Times New Roman"/>
                <a:cs typeface="Times New Roman"/>
              </a:rPr>
              <a:t>output:	</a:t>
            </a:r>
            <a:r>
              <a:rPr sz="2200" spc="-160" dirty="0">
                <a:latin typeface="Arial"/>
                <a:cs typeface="Arial"/>
              </a:rPr>
              <a:t>Hola%2C%20%BFqu%E9%20tal%3F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679450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330" dirty="0"/>
              <a:t>JavaScript </a:t>
            </a:r>
            <a:r>
              <a:rPr sz="5000" spc="-225" dirty="0"/>
              <a:t>en </a:t>
            </a:r>
            <a:r>
              <a:rPr sz="5000" spc="-175" dirty="0"/>
              <a:t>la</a:t>
            </a:r>
            <a:r>
              <a:rPr sz="5000" spc="-270" dirty="0"/>
              <a:t> </a:t>
            </a:r>
            <a:r>
              <a:rPr sz="5000" spc="-165" dirty="0"/>
              <a:t>actualidad</a:t>
            </a:r>
            <a:endParaRPr sz="5000"/>
          </a:p>
        </p:txBody>
      </p:sp>
      <p:sp>
        <p:nvSpPr>
          <p:cNvPr id="8" name="object 8"/>
          <p:cNvSpPr txBox="1"/>
          <p:nvPr/>
        </p:nvSpPr>
        <p:spPr>
          <a:xfrm>
            <a:off x="535940" y="1947418"/>
            <a:ext cx="8047355" cy="3753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807085" indent="-274320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45" dirty="0">
                <a:latin typeface="Times New Roman"/>
                <a:cs typeface="Times New Roman"/>
              </a:rPr>
              <a:t>Hoy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150" dirty="0">
                <a:latin typeface="Times New Roman"/>
                <a:cs typeface="Times New Roman"/>
              </a:rPr>
              <a:t>en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día,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prácticamente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todos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los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navegadores  </a:t>
            </a:r>
            <a:r>
              <a:rPr sz="2600" spc="130" dirty="0">
                <a:latin typeface="Times New Roman"/>
                <a:cs typeface="Times New Roman"/>
              </a:rPr>
              <a:t>soportan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JavaScript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(esto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no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era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así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hasta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no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hace  </a:t>
            </a:r>
            <a:r>
              <a:rPr sz="2600" spc="140" dirty="0">
                <a:latin typeface="Times New Roman"/>
                <a:cs typeface="Times New Roman"/>
              </a:rPr>
              <a:t>mucho)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Arial"/>
              <a:buChar char=""/>
            </a:pPr>
            <a:endParaRPr sz="3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105" dirty="0">
                <a:latin typeface="Times New Roman"/>
                <a:cs typeface="Times New Roman"/>
              </a:rPr>
              <a:t>Podemos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utilizar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las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etiquetas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Arial"/>
                <a:cs typeface="Arial"/>
              </a:rPr>
              <a:t>&lt;noscript&gt;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y</a:t>
            </a:r>
            <a:endParaRPr sz="2600">
              <a:latin typeface="Times New Roman"/>
              <a:cs typeface="Times New Roman"/>
            </a:endParaRPr>
          </a:p>
          <a:p>
            <a:pPr marL="286385" marR="448945">
              <a:lnSpc>
                <a:spcPct val="100000"/>
              </a:lnSpc>
            </a:pPr>
            <a:r>
              <a:rPr sz="2400" spc="240" dirty="0">
                <a:latin typeface="Arial"/>
                <a:cs typeface="Arial"/>
              </a:rPr>
              <a:t>&lt;/noscript&gt;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como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alternativa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para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los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navegadores  </a:t>
            </a:r>
            <a:r>
              <a:rPr sz="2600" spc="135" dirty="0">
                <a:latin typeface="Times New Roman"/>
                <a:cs typeface="Times New Roman"/>
              </a:rPr>
              <a:t>que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no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acepten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JavaScript:</a:t>
            </a:r>
            <a:endParaRPr sz="26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  <a:spcBef>
                <a:spcPts val="685"/>
              </a:spcBef>
              <a:tabLst>
                <a:tab pos="2736215" algn="l"/>
                <a:tab pos="3696970" algn="l"/>
                <a:tab pos="4497705" algn="l"/>
                <a:tab pos="5299075" algn="l"/>
                <a:tab pos="6741795" algn="l"/>
                <a:tab pos="7223125" algn="l"/>
              </a:tabLst>
            </a:pPr>
            <a:r>
              <a:rPr sz="2300" spc="195" dirty="0">
                <a:latin typeface="Arial"/>
                <a:cs typeface="Arial"/>
              </a:rPr>
              <a:t>&lt;noscript&gt;Si	</a:t>
            </a:r>
            <a:r>
              <a:rPr sz="2300" spc="-15" dirty="0">
                <a:latin typeface="Arial"/>
                <a:cs typeface="Arial"/>
              </a:rPr>
              <a:t>puede	</a:t>
            </a:r>
            <a:r>
              <a:rPr sz="2300" spc="305" dirty="0">
                <a:latin typeface="Arial"/>
                <a:cs typeface="Arial"/>
              </a:rPr>
              <a:t>leer	</a:t>
            </a:r>
            <a:r>
              <a:rPr sz="2300" spc="180" dirty="0">
                <a:latin typeface="Arial"/>
                <a:cs typeface="Arial"/>
              </a:rPr>
              <a:t>este	</a:t>
            </a:r>
            <a:r>
              <a:rPr sz="2300" spc="100" dirty="0">
                <a:latin typeface="Arial"/>
                <a:cs typeface="Arial"/>
              </a:rPr>
              <a:t>mensaje,	</a:t>
            </a:r>
            <a:r>
              <a:rPr sz="2300" spc="50" dirty="0">
                <a:latin typeface="Arial"/>
                <a:cs typeface="Arial"/>
              </a:rPr>
              <a:t>es	</a:t>
            </a:r>
            <a:r>
              <a:rPr sz="2300" spc="-15" dirty="0">
                <a:latin typeface="Arial"/>
                <a:cs typeface="Arial"/>
              </a:rPr>
              <a:t>que</a:t>
            </a:r>
            <a:endParaRPr sz="23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50"/>
              </a:spcBef>
              <a:tabLst>
                <a:tab pos="1132205" algn="l"/>
                <a:tab pos="2734945" algn="l"/>
                <a:tab pos="3215005" algn="l"/>
                <a:tab pos="4497070" algn="l"/>
              </a:tabLst>
            </a:pPr>
            <a:r>
              <a:rPr sz="2300" spc="50" dirty="0">
                <a:latin typeface="Arial"/>
                <a:cs typeface="Arial"/>
              </a:rPr>
              <a:t>su	</a:t>
            </a:r>
            <a:r>
              <a:rPr sz="2300" spc="-15" dirty="0">
                <a:latin typeface="Arial"/>
                <a:cs typeface="Arial"/>
              </a:rPr>
              <a:t>n</a:t>
            </a:r>
            <a:r>
              <a:rPr sz="2300" spc="-10" dirty="0">
                <a:latin typeface="Arial"/>
                <a:cs typeface="Arial"/>
              </a:rPr>
              <a:t>a</a:t>
            </a:r>
            <a:r>
              <a:rPr sz="2300" spc="50" dirty="0">
                <a:latin typeface="Arial"/>
                <a:cs typeface="Arial"/>
              </a:rPr>
              <a:t>v</a:t>
            </a:r>
            <a:r>
              <a:rPr sz="2300" spc="60" dirty="0">
                <a:latin typeface="Arial"/>
                <a:cs typeface="Arial"/>
              </a:rPr>
              <a:t>e</a:t>
            </a:r>
            <a:r>
              <a:rPr sz="2300" spc="-15" dirty="0">
                <a:latin typeface="Arial"/>
                <a:cs typeface="Arial"/>
              </a:rPr>
              <a:t>ga</a:t>
            </a:r>
            <a:r>
              <a:rPr sz="2300" spc="-30" dirty="0">
                <a:latin typeface="Arial"/>
                <a:cs typeface="Arial"/>
              </a:rPr>
              <a:t>d</a:t>
            </a:r>
            <a:r>
              <a:rPr sz="2300" spc="-25" dirty="0">
                <a:latin typeface="Arial"/>
                <a:cs typeface="Arial"/>
              </a:rPr>
              <a:t>o</a:t>
            </a:r>
            <a:r>
              <a:rPr sz="2300" spc="500" dirty="0">
                <a:latin typeface="Arial"/>
                <a:cs typeface="Arial"/>
              </a:rPr>
              <a:t>r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-15" dirty="0">
                <a:latin typeface="Arial"/>
                <a:cs typeface="Arial"/>
              </a:rPr>
              <a:t>no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50" dirty="0">
                <a:latin typeface="Arial"/>
                <a:cs typeface="Arial"/>
              </a:rPr>
              <a:t>s</a:t>
            </a:r>
            <a:r>
              <a:rPr sz="2300" spc="60" dirty="0">
                <a:latin typeface="Arial"/>
                <a:cs typeface="Arial"/>
              </a:rPr>
              <a:t>o</a:t>
            </a:r>
            <a:r>
              <a:rPr sz="2300" spc="-15" dirty="0">
                <a:latin typeface="Arial"/>
                <a:cs typeface="Arial"/>
              </a:rPr>
              <a:t>p</a:t>
            </a:r>
            <a:r>
              <a:rPr sz="2300" spc="-10" dirty="0">
                <a:latin typeface="Arial"/>
                <a:cs typeface="Arial"/>
              </a:rPr>
              <a:t>o</a:t>
            </a:r>
            <a:r>
              <a:rPr sz="2300" spc="615" dirty="0">
                <a:latin typeface="Arial"/>
                <a:cs typeface="Arial"/>
              </a:rPr>
              <a:t>r</a:t>
            </a:r>
            <a:r>
              <a:rPr sz="2300" spc="515" dirty="0">
                <a:latin typeface="Arial"/>
                <a:cs typeface="Arial"/>
              </a:rPr>
              <a:t>t</a:t>
            </a:r>
            <a:r>
              <a:rPr sz="2300" spc="-15" dirty="0">
                <a:latin typeface="Arial"/>
                <a:cs typeface="Arial"/>
              </a:rPr>
              <a:t>a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50" dirty="0">
                <a:latin typeface="Arial"/>
                <a:cs typeface="Arial"/>
              </a:rPr>
              <a:t>J</a:t>
            </a:r>
            <a:r>
              <a:rPr sz="2300" spc="60" dirty="0">
                <a:latin typeface="Arial"/>
                <a:cs typeface="Arial"/>
              </a:rPr>
              <a:t>a</a:t>
            </a:r>
            <a:r>
              <a:rPr sz="2300" spc="50" dirty="0">
                <a:latin typeface="Arial"/>
                <a:cs typeface="Arial"/>
              </a:rPr>
              <a:t>v</a:t>
            </a:r>
            <a:r>
              <a:rPr sz="2300" spc="60" dirty="0">
                <a:latin typeface="Arial"/>
                <a:cs typeface="Arial"/>
              </a:rPr>
              <a:t>a</a:t>
            </a:r>
            <a:r>
              <a:rPr sz="2300" spc="135" dirty="0">
                <a:latin typeface="Arial"/>
                <a:cs typeface="Arial"/>
              </a:rPr>
              <a:t>Sc</a:t>
            </a:r>
            <a:r>
              <a:rPr sz="2300" spc="60" dirty="0">
                <a:latin typeface="Arial"/>
                <a:cs typeface="Arial"/>
              </a:rPr>
              <a:t>r</a:t>
            </a:r>
            <a:r>
              <a:rPr sz="2300" spc="505" dirty="0">
                <a:latin typeface="Arial"/>
                <a:cs typeface="Arial"/>
              </a:rPr>
              <a:t>ip</a:t>
            </a:r>
            <a:r>
              <a:rPr sz="2300" spc="345" dirty="0">
                <a:latin typeface="Arial"/>
                <a:cs typeface="Arial"/>
              </a:rPr>
              <a:t>t</a:t>
            </a:r>
            <a:r>
              <a:rPr sz="2300" spc="615" dirty="0">
                <a:latin typeface="Arial"/>
                <a:cs typeface="Arial"/>
              </a:rPr>
              <a:t>.</a:t>
            </a:r>
            <a:r>
              <a:rPr sz="2300" spc="375" dirty="0">
                <a:latin typeface="Arial"/>
                <a:cs typeface="Arial"/>
              </a:rPr>
              <a:t>&lt;</a:t>
            </a:r>
            <a:r>
              <a:rPr sz="2300" spc="195" dirty="0">
                <a:latin typeface="Arial"/>
                <a:cs typeface="Arial"/>
              </a:rPr>
              <a:t>/</a:t>
            </a:r>
            <a:r>
              <a:rPr sz="2300" spc="-25" dirty="0">
                <a:latin typeface="Arial"/>
                <a:cs typeface="Arial"/>
              </a:rPr>
              <a:t>no</a:t>
            </a:r>
            <a:r>
              <a:rPr sz="2300" spc="105" dirty="0">
                <a:latin typeface="Arial"/>
                <a:cs typeface="Arial"/>
              </a:rPr>
              <a:t>s</a:t>
            </a:r>
            <a:r>
              <a:rPr sz="2300" spc="540" dirty="0">
                <a:latin typeface="Arial"/>
                <a:cs typeface="Arial"/>
              </a:rPr>
              <a:t>cr</a:t>
            </a:r>
            <a:r>
              <a:rPr sz="2300" spc="275" dirty="0">
                <a:latin typeface="Arial"/>
                <a:cs typeface="Arial"/>
              </a:rPr>
              <a:t>i</a:t>
            </a:r>
            <a:r>
              <a:rPr sz="2300" spc="-25" dirty="0">
                <a:latin typeface="Arial"/>
                <a:cs typeface="Arial"/>
              </a:rPr>
              <a:t>p</a:t>
            </a:r>
            <a:r>
              <a:rPr sz="2300" spc="620" dirty="0">
                <a:latin typeface="Arial"/>
                <a:cs typeface="Arial"/>
              </a:rPr>
              <a:t>t</a:t>
            </a:r>
            <a:r>
              <a:rPr sz="2300" spc="-80" dirty="0">
                <a:latin typeface="Arial"/>
                <a:cs typeface="Arial"/>
              </a:rPr>
              <a:t>&gt;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697634"/>
            <a:ext cx="8033384" cy="2994660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30"/>
              </a:spcBef>
            </a:pPr>
            <a:r>
              <a:rPr sz="5000" spc="-330" dirty="0"/>
              <a:t>JavaScript </a:t>
            </a:r>
            <a:r>
              <a:rPr sz="5000" spc="-225" dirty="0"/>
              <a:t>en </a:t>
            </a:r>
            <a:r>
              <a:rPr sz="5000" spc="-175" dirty="0"/>
              <a:t>la</a:t>
            </a:r>
            <a:r>
              <a:rPr sz="5000" spc="-270" dirty="0"/>
              <a:t> </a:t>
            </a:r>
            <a:r>
              <a:rPr sz="5000" spc="-165" dirty="0"/>
              <a:t>actualidad</a:t>
            </a:r>
            <a:endParaRPr sz="5000"/>
          </a:p>
          <a:p>
            <a:pPr marL="104139" marR="5080">
              <a:lnSpc>
                <a:spcPct val="120000"/>
              </a:lnSpc>
              <a:spcBef>
                <a:spcPts val="919"/>
              </a:spcBef>
            </a:pPr>
            <a:r>
              <a:rPr sz="3200" spc="10" dirty="0">
                <a:solidFill>
                  <a:srgbClr val="000000"/>
                </a:solidFill>
                <a:latin typeface="Times New Roman"/>
                <a:cs typeface="Times New Roman"/>
              </a:rPr>
              <a:t>Las </a:t>
            </a:r>
            <a:r>
              <a:rPr sz="3200" spc="100" dirty="0">
                <a:solidFill>
                  <a:srgbClr val="000000"/>
                </a:solidFill>
                <a:latin typeface="Times New Roman"/>
                <a:cs typeface="Times New Roman"/>
              </a:rPr>
              <a:t>posibilidades </a:t>
            </a:r>
            <a:r>
              <a:rPr sz="3200" spc="165" dirty="0">
                <a:solidFill>
                  <a:srgbClr val="000000"/>
                </a:solidFill>
                <a:latin typeface="Times New Roman"/>
                <a:cs typeface="Times New Roman"/>
              </a:rPr>
              <a:t>que </a:t>
            </a:r>
            <a:r>
              <a:rPr sz="3200" spc="60" dirty="0">
                <a:solidFill>
                  <a:srgbClr val="000000"/>
                </a:solidFill>
                <a:latin typeface="Times New Roman"/>
                <a:cs typeface="Times New Roman"/>
              </a:rPr>
              <a:t>ofrece </a:t>
            </a:r>
            <a:r>
              <a:rPr sz="3200" spc="30" dirty="0">
                <a:solidFill>
                  <a:srgbClr val="000000"/>
                </a:solidFill>
                <a:latin typeface="Times New Roman"/>
                <a:cs typeface="Times New Roman"/>
              </a:rPr>
              <a:t>JavaScript </a:t>
            </a:r>
            <a:r>
              <a:rPr sz="3200" spc="210" dirty="0">
                <a:solidFill>
                  <a:srgbClr val="000000"/>
                </a:solidFill>
                <a:latin typeface="Times New Roman"/>
                <a:cs typeface="Times New Roman"/>
              </a:rPr>
              <a:t>han  </a:t>
            </a:r>
            <a:r>
              <a:rPr sz="3200" spc="110" dirty="0">
                <a:solidFill>
                  <a:srgbClr val="000000"/>
                </a:solidFill>
                <a:latin typeface="Times New Roman"/>
                <a:cs typeface="Times New Roman"/>
              </a:rPr>
              <a:t>propiciado</a:t>
            </a:r>
            <a:r>
              <a:rPr sz="3200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60" dirty="0">
                <a:solidFill>
                  <a:srgbClr val="000000"/>
                </a:solidFill>
                <a:latin typeface="Times New Roman"/>
                <a:cs typeface="Times New Roman"/>
              </a:rPr>
              <a:t>la</a:t>
            </a:r>
            <a:r>
              <a:rPr sz="3200" spc="-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114" dirty="0">
                <a:solidFill>
                  <a:srgbClr val="000000"/>
                </a:solidFill>
                <a:latin typeface="Times New Roman"/>
                <a:cs typeface="Times New Roman"/>
              </a:rPr>
              <a:t>aparición</a:t>
            </a:r>
            <a:r>
              <a:rPr sz="3200" spc="-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160" dirty="0">
                <a:solidFill>
                  <a:srgbClr val="000000"/>
                </a:solidFill>
                <a:latin typeface="Times New Roman"/>
                <a:cs typeface="Times New Roman"/>
              </a:rPr>
              <a:t>de</a:t>
            </a:r>
            <a:r>
              <a:rPr sz="3200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110" dirty="0">
                <a:solidFill>
                  <a:srgbClr val="000000"/>
                </a:solidFill>
                <a:latin typeface="Times New Roman"/>
                <a:cs typeface="Times New Roman"/>
              </a:rPr>
              <a:t>nuevas</a:t>
            </a:r>
            <a:r>
              <a:rPr sz="3200"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100" dirty="0">
                <a:solidFill>
                  <a:srgbClr val="000000"/>
                </a:solidFill>
                <a:latin typeface="Times New Roman"/>
                <a:cs typeface="Times New Roman"/>
              </a:rPr>
              <a:t>tecnologías  </a:t>
            </a:r>
            <a:r>
              <a:rPr sz="3200" spc="114" dirty="0">
                <a:solidFill>
                  <a:srgbClr val="000000"/>
                </a:solidFill>
                <a:latin typeface="Times New Roman"/>
                <a:cs typeface="Times New Roman"/>
              </a:rPr>
              <a:t>basadas</a:t>
            </a:r>
            <a:r>
              <a:rPr sz="3200" spc="-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en</a:t>
            </a:r>
            <a:r>
              <a:rPr sz="3200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45" dirty="0">
                <a:solidFill>
                  <a:srgbClr val="000000"/>
                </a:solidFill>
                <a:latin typeface="Times New Roman"/>
                <a:cs typeface="Times New Roman"/>
              </a:rPr>
              <a:t>él,</a:t>
            </a:r>
            <a:r>
              <a:rPr sz="32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135" dirty="0">
                <a:solidFill>
                  <a:srgbClr val="000000"/>
                </a:solidFill>
                <a:latin typeface="Times New Roman"/>
                <a:cs typeface="Times New Roman"/>
              </a:rPr>
              <a:t>como</a:t>
            </a:r>
            <a:r>
              <a:rPr sz="3200" spc="-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145" dirty="0">
                <a:solidFill>
                  <a:srgbClr val="000000"/>
                </a:solidFill>
                <a:latin typeface="Times New Roman"/>
                <a:cs typeface="Times New Roman"/>
              </a:rPr>
              <a:t>son</a:t>
            </a:r>
            <a:r>
              <a:rPr sz="3200"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40" dirty="0">
                <a:solidFill>
                  <a:srgbClr val="000000"/>
                </a:solidFill>
                <a:latin typeface="Times New Roman"/>
                <a:cs typeface="Times New Roman"/>
              </a:rPr>
              <a:t>Ajax</a:t>
            </a:r>
            <a:r>
              <a:rPr sz="3200" spc="-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6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3200" spc="-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55" dirty="0">
                <a:solidFill>
                  <a:srgbClr val="000000"/>
                </a:solidFill>
                <a:latin typeface="Times New Roman"/>
                <a:cs typeface="Times New Roman"/>
              </a:rPr>
              <a:t>jQuery.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2912" y="4072001"/>
            <a:ext cx="3643376" cy="8952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4875" y="4571974"/>
            <a:ext cx="3301873" cy="16440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</a:t>
            </a:r>
            <a:r>
              <a:rPr lang="es-PE" dirty="0" smtClean="0"/>
              <a:t>jemplo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8334" t="10000" r="47500" b="8666"/>
          <a:stretch/>
        </p:blipFill>
        <p:spPr>
          <a:xfrm>
            <a:off x="465615" y="1447799"/>
            <a:ext cx="5818171" cy="541020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30000" t="8667" r="45000" b="62000"/>
          <a:stretch/>
        </p:blipFill>
        <p:spPr>
          <a:xfrm>
            <a:off x="5424389" y="4343400"/>
            <a:ext cx="374072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61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8333" t="10001" r="35833" b="9999"/>
          <a:stretch/>
        </p:blipFill>
        <p:spPr>
          <a:xfrm>
            <a:off x="76200" y="1142999"/>
            <a:ext cx="7315200" cy="566382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30000" t="8667" r="45000" b="62000"/>
          <a:stretch/>
        </p:blipFill>
        <p:spPr>
          <a:xfrm>
            <a:off x="5322616" y="14689"/>
            <a:ext cx="374072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2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516" y="2667076"/>
            <a:ext cx="8001634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56155" marR="5080" indent="-2244090" algn="ctr">
              <a:lnSpc>
                <a:spcPct val="100000"/>
              </a:lnSpc>
              <a:spcBef>
                <a:spcPts val="105"/>
              </a:spcBef>
            </a:pPr>
            <a:r>
              <a:rPr sz="5000" spc="-310" dirty="0"/>
              <a:t>¡</a:t>
            </a:r>
            <a:r>
              <a:rPr sz="5000" spc="-310" dirty="0" smtClean="0"/>
              <a:t>Gracias</a:t>
            </a:r>
            <a:r>
              <a:rPr sz="5000" spc="-30" dirty="0" smtClean="0"/>
              <a:t>!</a:t>
            </a:r>
            <a:endParaRPr sz="5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5848" y="879474"/>
            <a:ext cx="776160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275" dirty="0"/>
              <a:t>¿Dónde </a:t>
            </a:r>
            <a:r>
              <a:rPr sz="4000" spc="-190" dirty="0"/>
              <a:t>podemos </a:t>
            </a:r>
            <a:r>
              <a:rPr sz="4000" spc="-114" dirty="0"/>
              <a:t>encontrar </a:t>
            </a:r>
            <a:r>
              <a:rPr sz="4000" spc="-105" dirty="0"/>
              <a:t>el</a:t>
            </a:r>
            <a:r>
              <a:rPr sz="4000" spc="-305" dirty="0"/>
              <a:t> </a:t>
            </a:r>
            <a:r>
              <a:rPr sz="4000" spc="-180" dirty="0"/>
              <a:t>código  </a:t>
            </a:r>
            <a:r>
              <a:rPr sz="4000" spc="-265" dirty="0"/>
              <a:t>JavaScript </a:t>
            </a:r>
            <a:r>
              <a:rPr sz="4000" spc="-180" dirty="0"/>
              <a:t>en </a:t>
            </a:r>
            <a:r>
              <a:rPr sz="4000" spc="-130" dirty="0"/>
              <a:t>un documento</a:t>
            </a:r>
            <a:r>
              <a:rPr sz="4000" spc="-300" dirty="0"/>
              <a:t> </a:t>
            </a:r>
            <a:r>
              <a:rPr sz="4000" spc="-355" dirty="0"/>
              <a:t>HTML?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535940" y="2505426"/>
            <a:ext cx="7627620" cy="26181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15" dirty="0">
                <a:latin typeface="Times New Roman"/>
                <a:cs typeface="Times New Roman"/>
              </a:rPr>
              <a:t>Se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coloca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entre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las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etiquetas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Arial"/>
                <a:cs typeface="Arial"/>
              </a:rPr>
              <a:t>&lt;head&gt;</a:t>
            </a:r>
            <a:r>
              <a:rPr sz="2600" spc="-175" dirty="0">
                <a:latin typeface="Arial"/>
                <a:cs typeface="Arial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y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Arial"/>
                <a:cs typeface="Arial"/>
              </a:rPr>
              <a:t>&lt;/head&gt;</a:t>
            </a:r>
            <a:endParaRPr sz="2600">
              <a:latin typeface="Arial"/>
              <a:cs typeface="Arial"/>
            </a:endParaRP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85" dirty="0">
                <a:latin typeface="Times New Roman"/>
                <a:cs typeface="Times New Roman"/>
              </a:rPr>
              <a:t>También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se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150" dirty="0">
                <a:latin typeface="Times New Roman"/>
                <a:cs typeface="Times New Roman"/>
              </a:rPr>
              <a:t>pueden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invocar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sentencias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JavaScript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280" dirty="0">
                <a:latin typeface="Times New Roman"/>
                <a:cs typeface="Times New Roman"/>
              </a:rPr>
              <a:t>en  </a:t>
            </a:r>
            <a:r>
              <a:rPr sz="2600" spc="105" dirty="0">
                <a:latin typeface="Times New Roman"/>
                <a:cs typeface="Times New Roman"/>
              </a:rPr>
              <a:t>otras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partes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del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documento:</a:t>
            </a:r>
            <a:endParaRPr sz="2600">
              <a:latin typeface="Times New Roman"/>
              <a:cs typeface="Times New Roman"/>
            </a:endParaRPr>
          </a:p>
          <a:p>
            <a:pPr marL="862965" lvl="1" indent="-457200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5416"/>
              <a:buFont typeface="Courier New"/>
              <a:buChar char="o"/>
              <a:tabLst>
                <a:tab pos="862965" algn="l"/>
                <a:tab pos="863600" algn="l"/>
              </a:tabLst>
            </a:pPr>
            <a:r>
              <a:rPr sz="2400" spc="90" dirty="0">
                <a:latin typeface="Times New Roman"/>
                <a:cs typeface="Times New Roman"/>
              </a:rPr>
              <a:t>Entre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las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etiquetas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50" dirty="0">
                <a:latin typeface="Arial"/>
                <a:cs typeface="Arial"/>
              </a:rPr>
              <a:t>&lt;script&gt;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95" dirty="0">
                <a:latin typeface="Arial"/>
                <a:cs typeface="Arial"/>
              </a:rPr>
              <a:t>&lt;/script&gt;</a:t>
            </a:r>
            <a:endParaRPr sz="2400">
              <a:latin typeface="Arial"/>
              <a:cs typeface="Arial"/>
            </a:endParaRPr>
          </a:p>
          <a:p>
            <a:pPr marL="862965" marR="259715" lvl="1" indent="-457200">
              <a:lnSpc>
                <a:spcPts val="2870"/>
              </a:lnSpc>
              <a:spcBef>
                <a:spcPts val="680"/>
              </a:spcBef>
              <a:buClr>
                <a:srgbClr val="0E6EC5"/>
              </a:buClr>
              <a:buSzPct val="85416"/>
              <a:buFont typeface="Courier New"/>
              <a:buChar char="o"/>
              <a:tabLst>
                <a:tab pos="862965" algn="l"/>
                <a:tab pos="863600" algn="l"/>
              </a:tabLst>
            </a:pPr>
            <a:r>
              <a:rPr sz="2400" spc="60" dirty="0">
                <a:latin typeface="Times New Roman"/>
                <a:cs typeface="Times New Roman"/>
              </a:rPr>
              <a:t>En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funciones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como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Arial"/>
                <a:cs typeface="Arial"/>
              </a:rPr>
              <a:t>onClick</a:t>
            </a:r>
            <a:r>
              <a:rPr sz="2400" spc="170" dirty="0">
                <a:latin typeface="Times New Roman"/>
                <a:cs typeface="Times New Roman"/>
              </a:rPr>
              <a:t>,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Arial"/>
                <a:cs typeface="Arial"/>
              </a:rPr>
              <a:t>onChange</a:t>
            </a:r>
            <a:r>
              <a:rPr sz="2400" spc="-60" dirty="0">
                <a:latin typeface="Times New Roman"/>
                <a:cs typeface="Times New Roman"/>
              </a:rPr>
              <a:t>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etc.,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que  </a:t>
            </a:r>
            <a:r>
              <a:rPr sz="2400" spc="65" dirty="0">
                <a:latin typeface="Times New Roman"/>
                <a:cs typeface="Times New Roman"/>
              </a:rPr>
              <a:t>invocan </a:t>
            </a:r>
            <a:r>
              <a:rPr sz="2400" spc="175" dirty="0">
                <a:latin typeface="Times New Roman"/>
                <a:cs typeface="Times New Roman"/>
              </a:rPr>
              <a:t>un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script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848" y="879474"/>
            <a:ext cx="7642225" cy="3547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310" dirty="0">
                <a:solidFill>
                  <a:srgbClr val="04607A"/>
                </a:solidFill>
                <a:latin typeface="Arial"/>
                <a:cs typeface="Arial"/>
              </a:rPr>
              <a:t>Todo </a:t>
            </a:r>
            <a:r>
              <a:rPr sz="4000" spc="-45" dirty="0">
                <a:solidFill>
                  <a:srgbClr val="04607A"/>
                </a:solidFill>
                <a:latin typeface="Arial"/>
                <a:cs typeface="Arial"/>
              </a:rPr>
              <a:t>lo </a:t>
            </a:r>
            <a:r>
              <a:rPr sz="4000" spc="-60" dirty="0">
                <a:solidFill>
                  <a:srgbClr val="04607A"/>
                </a:solidFill>
                <a:latin typeface="Arial"/>
                <a:cs typeface="Arial"/>
              </a:rPr>
              <a:t>anterior </a:t>
            </a:r>
            <a:r>
              <a:rPr sz="4000" spc="-165" dirty="0">
                <a:solidFill>
                  <a:srgbClr val="04607A"/>
                </a:solidFill>
                <a:latin typeface="Arial"/>
                <a:cs typeface="Arial"/>
              </a:rPr>
              <a:t>sólo </a:t>
            </a:r>
            <a:r>
              <a:rPr sz="4000" spc="-175" dirty="0">
                <a:solidFill>
                  <a:srgbClr val="04607A"/>
                </a:solidFill>
                <a:latin typeface="Arial"/>
                <a:cs typeface="Arial"/>
              </a:rPr>
              <a:t>puede</a:t>
            </a:r>
            <a:r>
              <a:rPr sz="4000" spc="-490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4000" spc="-140" dirty="0">
                <a:solidFill>
                  <a:srgbClr val="04607A"/>
                </a:solidFill>
                <a:latin typeface="Arial"/>
                <a:cs typeface="Arial"/>
              </a:rPr>
              <a:t>significar  </a:t>
            </a:r>
            <a:r>
              <a:rPr sz="4000" spc="-190" dirty="0">
                <a:solidFill>
                  <a:srgbClr val="04607A"/>
                </a:solidFill>
                <a:latin typeface="Arial"/>
                <a:cs typeface="Arial"/>
              </a:rPr>
              <a:t>una</a:t>
            </a:r>
            <a:r>
              <a:rPr sz="4000" spc="-235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4000" spc="-495" dirty="0">
                <a:solidFill>
                  <a:srgbClr val="04607A"/>
                </a:solidFill>
                <a:latin typeface="Arial"/>
                <a:cs typeface="Arial"/>
              </a:rPr>
              <a:t>cosa…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50">
              <a:latin typeface="Times New Roman"/>
              <a:cs typeface="Times New Roman"/>
            </a:endParaRPr>
          </a:p>
          <a:p>
            <a:pPr marL="407034" marR="95250">
              <a:lnSpc>
                <a:spcPct val="100000"/>
              </a:lnSpc>
            </a:pPr>
            <a:r>
              <a:rPr sz="4000" spc="30" dirty="0">
                <a:latin typeface="Times New Roman"/>
                <a:cs typeface="Times New Roman"/>
              </a:rPr>
              <a:t>¡Para</a:t>
            </a:r>
            <a:r>
              <a:rPr sz="4000" spc="-165" dirty="0">
                <a:latin typeface="Times New Roman"/>
                <a:cs typeface="Times New Roman"/>
              </a:rPr>
              <a:t> </a:t>
            </a:r>
            <a:r>
              <a:rPr sz="4000" spc="170" dirty="0">
                <a:latin typeface="Times New Roman"/>
                <a:cs typeface="Times New Roman"/>
              </a:rPr>
              <a:t>programar</a:t>
            </a:r>
            <a:r>
              <a:rPr sz="4000" spc="-210" dirty="0">
                <a:latin typeface="Times New Roman"/>
                <a:cs typeface="Times New Roman"/>
              </a:rPr>
              <a:t> </a:t>
            </a:r>
            <a:r>
              <a:rPr sz="4000" spc="229" dirty="0">
                <a:latin typeface="Times New Roman"/>
                <a:cs typeface="Times New Roman"/>
              </a:rPr>
              <a:t>en</a:t>
            </a:r>
            <a:r>
              <a:rPr sz="4000" spc="-70" dirty="0">
                <a:latin typeface="Times New Roman"/>
                <a:cs typeface="Times New Roman"/>
              </a:rPr>
              <a:t> </a:t>
            </a:r>
            <a:r>
              <a:rPr sz="4000" spc="30" dirty="0">
                <a:latin typeface="Times New Roman"/>
                <a:cs typeface="Times New Roman"/>
              </a:rPr>
              <a:t>JavaScript,</a:t>
            </a:r>
            <a:r>
              <a:rPr sz="4000" spc="-75" dirty="0">
                <a:latin typeface="Times New Roman"/>
                <a:cs typeface="Times New Roman"/>
              </a:rPr>
              <a:t> </a:t>
            </a:r>
            <a:r>
              <a:rPr sz="4000" spc="100" dirty="0">
                <a:latin typeface="Times New Roman"/>
                <a:cs typeface="Times New Roman"/>
              </a:rPr>
              <a:t>es  </a:t>
            </a:r>
            <a:r>
              <a:rPr sz="4000" spc="140" dirty="0">
                <a:latin typeface="Times New Roman"/>
                <a:cs typeface="Times New Roman"/>
              </a:rPr>
              <a:t>requisito </a:t>
            </a:r>
            <a:r>
              <a:rPr sz="4000" spc="145" dirty="0">
                <a:latin typeface="Times New Roman"/>
                <a:cs typeface="Times New Roman"/>
              </a:rPr>
              <a:t>indispensable </a:t>
            </a:r>
            <a:r>
              <a:rPr sz="4000" spc="155" dirty="0">
                <a:latin typeface="Times New Roman"/>
                <a:cs typeface="Times New Roman"/>
              </a:rPr>
              <a:t>saber  </a:t>
            </a:r>
            <a:r>
              <a:rPr sz="4000" spc="-30" dirty="0">
                <a:latin typeface="Times New Roman"/>
                <a:cs typeface="Times New Roman"/>
              </a:rPr>
              <a:t>HTML!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6250" y="3929088"/>
            <a:ext cx="3747515" cy="2571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375539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270" dirty="0"/>
              <a:t>Características</a:t>
            </a:r>
            <a:endParaRPr sz="5000"/>
          </a:p>
        </p:txBody>
      </p:sp>
      <p:sp>
        <p:nvSpPr>
          <p:cNvPr id="8" name="object 8"/>
          <p:cNvSpPr txBox="1"/>
          <p:nvPr/>
        </p:nvSpPr>
        <p:spPr>
          <a:xfrm>
            <a:off x="535940" y="1868398"/>
            <a:ext cx="8038465" cy="3601627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u="heavy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es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Java</a:t>
            </a:r>
            <a:endParaRPr sz="2600" dirty="0">
              <a:latin typeface="Times New Roman"/>
              <a:cs typeface="Times New Roman"/>
            </a:endParaRPr>
          </a:p>
          <a:p>
            <a:pPr marL="287020" marR="11176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130" dirty="0">
                <a:latin typeface="Times New Roman"/>
                <a:cs typeface="Times New Roman"/>
              </a:rPr>
              <a:t>Orientado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entornos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web.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Esto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no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quiere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decir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que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250" dirty="0">
                <a:latin typeface="Times New Roman"/>
                <a:cs typeface="Times New Roman"/>
              </a:rPr>
              <a:t>su  </a:t>
            </a:r>
            <a:r>
              <a:rPr sz="2600" spc="105" dirty="0">
                <a:latin typeface="Times New Roman"/>
                <a:cs typeface="Times New Roman"/>
              </a:rPr>
              <a:t>uso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sea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exclusivo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para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ese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ámbito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65" dirty="0" err="1" smtClean="0">
                <a:latin typeface="Times New Roman"/>
                <a:cs typeface="Times New Roman"/>
              </a:rPr>
              <a:t>Está</a:t>
            </a:r>
            <a:r>
              <a:rPr sz="2600" spc="-90" dirty="0" smtClean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basado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en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objetos,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pero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no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es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95" dirty="0">
                <a:latin typeface="Times New Roman"/>
                <a:cs typeface="Times New Roman"/>
              </a:rPr>
              <a:t>un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lenguaje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de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POO</a:t>
            </a:r>
            <a:endParaRPr sz="2600" dirty="0">
              <a:latin typeface="Times New Roman"/>
              <a:cs typeface="Times New Roman"/>
            </a:endParaRPr>
          </a:p>
          <a:p>
            <a:pPr marL="287020" marR="41846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70" dirty="0">
                <a:latin typeface="Times New Roman"/>
                <a:cs typeface="Times New Roman"/>
              </a:rPr>
              <a:t>No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es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95" dirty="0">
                <a:latin typeface="Times New Roman"/>
                <a:cs typeface="Times New Roman"/>
              </a:rPr>
              <a:t>un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lenguaje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de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programación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completo.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No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355" dirty="0">
                <a:latin typeface="Times New Roman"/>
                <a:cs typeface="Times New Roman"/>
              </a:rPr>
              <a:t>se  </a:t>
            </a:r>
            <a:r>
              <a:rPr sz="2600" spc="150" dirty="0">
                <a:latin typeface="Times New Roman"/>
                <a:cs typeface="Times New Roman"/>
              </a:rPr>
              <a:t>pueden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hacer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programas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sólo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con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JavaScript</a:t>
            </a:r>
            <a:endParaRPr sz="2600" dirty="0">
              <a:latin typeface="Times New Roman"/>
              <a:cs typeface="Times New Roman"/>
            </a:endParaRPr>
          </a:p>
          <a:p>
            <a:pPr marL="287020" marR="66929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10" dirty="0">
                <a:latin typeface="Times New Roman"/>
                <a:cs typeface="Times New Roman"/>
              </a:rPr>
              <a:t>Los </a:t>
            </a:r>
            <a:r>
              <a:rPr sz="2600" spc="90" dirty="0">
                <a:latin typeface="Times New Roman"/>
                <a:cs typeface="Times New Roman"/>
              </a:rPr>
              <a:t>errores </a:t>
            </a:r>
            <a:r>
              <a:rPr sz="2600" spc="20" dirty="0">
                <a:latin typeface="Times New Roman"/>
                <a:cs typeface="Times New Roman"/>
              </a:rPr>
              <a:t>JavaScript, </a:t>
            </a:r>
            <a:r>
              <a:rPr sz="2600" spc="125" dirty="0">
                <a:latin typeface="Times New Roman"/>
                <a:cs typeface="Times New Roman"/>
              </a:rPr>
              <a:t>por </a:t>
            </a:r>
            <a:r>
              <a:rPr sz="2600" spc="55" dirty="0">
                <a:latin typeface="Times New Roman"/>
                <a:cs typeface="Times New Roman"/>
              </a:rPr>
              <a:t>lo </a:t>
            </a:r>
            <a:r>
              <a:rPr sz="2600" spc="65" dirty="0">
                <a:latin typeface="Times New Roman"/>
                <a:cs typeface="Times New Roman"/>
              </a:rPr>
              <a:t>general, </a:t>
            </a:r>
            <a:r>
              <a:rPr sz="2600" spc="155" dirty="0">
                <a:latin typeface="Times New Roman"/>
                <a:cs typeface="Times New Roman"/>
              </a:rPr>
              <a:t>no </a:t>
            </a:r>
            <a:r>
              <a:rPr sz="2600" spc="-280" dirty="0">
                <a:latin typeface="Times New Roman"/>
                <a:cs typeface="Times New Roman"/>
              </a:rPr>
              <a:t>molestan  </a:t>
            </a:r>
            <a:r>
              <a:rPr sz="2600" spc="110" dirty="0">
                <a:latin typeface="Times New Roman"/>
                <a:cs typeface="Times New Roman"/>
              </a:rPr>
              <a:t>demasiado </a:t>
            </a:r>
            <a:r>
              <a:rPr sz="2600" spc="50" dirty="0">
                <a:latin typeface="Times New Roman"/>
                <a:cs typeface="Times New Roman"/>
              </a:rPr>
              <a:t>al</a:t>
            </a:r>
            <a:r>
              <a:rPr sz="2600" spc="-32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usuario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50164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60" dirty="0"/>
              <a:t>Historia </a:t>
            </a:r>
            <a:r>
              <a:rPr sz="5000" spc="-225" dirty="0"/>
              <a:t>de</a:t>
            </a:r>
            <a:r>
              <a:rPr sz="5000" spc="-450" dirty="0"/>
              <a:t> </a:t>
            </a:r>
            <a:r>
              <a:rPr sz="5000" spc="-330" dirty="0"/>
              <a:t>JavaScript</a:t>
            </a:r>
            <a:endParaRPr sz="5000"/>
          </a:p>
        </p:txBody>
      </p:sp>
      <p:sp>
        <p:nvSpPr>
          <p:cNvPr id="8" name="object 8"/>
          <p:cNvSpPr txBox="1"/>
          <p:nvPr/>
        </p:nvSpPr>
        <p:spPr>
          <a:xfrm>
            <a:off x="507288" y="2226691"/>
            <a:ext cx="7894955" cy="38309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371475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655" algn="l"/>
              </a:tabLst>
            </a:pPr>
            <a:r>
              <a:rPr sz="2600" spc="-85" dirty="0">
                <a:latin typeface="Times New Roman"/>
                <a:cs typeface="Times New Roman"/>
              </a:rPr>
              <a:t>1995 </a:t>
            </a:r>
            <a:r>
              <a:rPr sz="2600" dirty="0">
                <a:latin typeface="Times New Roman"/>
                <a:cs typeface="Times New Roman"/>
              </a:rPr>
              <a:t>– </a:t>
            </a:r>
            <a:r>
              <a:rPr sz="2600" spc="100" dirty="0">
                <a:latin typeface="Times New Roman"/>
                <a:cs typeface="Times New Roman"/>
              </a:rPr>
              <a:t>Brendan </a:t>
            </a:r>
            <a:r>
              <a:rPr sz="2600" spc="45" dirty="0">
                <a:latin typeface="Times New Roman"/>
                <a:cs typeface="Times New Roman"/>
              </a:rPr>
              <a:t>Eich </a:t>
            </a:r>
            <a:r>
              <a:rPr sz="2600" spc="80" dirty="0">
                <a:latin typeface="Times New Roman"/>
                <a:cs typeface="Times New Roman"/>
              </a:rPr>
              <a:t>desarrolla </a:t>
            </a:r>
            <a:r>
              <a:rPr sz="2600" spc="25" dirty="0">
                <a:latin typeface="Times New Roman"/>
                <a:cs typeface="Times New Roman"/>
              </a:rPr>
              <a:t>LiveScript </a:t>
            </a:r>
            <a:r>
              <a:rPr sz="2600" spc="105" dirty="0">
                <a:latin typeface="Times New Roman"/>
                <a:cs typeface="Times New Roman"/>
              </a:rPr>
              <a:t>para  </a:t>
            </a:r>
            <a:r>
              <a:rPr sz="2600" spc="75" dirty="0">
                <a:latin typeface="Times New Roman"/>
                <a:cs typeface="Times New Roman"/>
              </a:rPr>
              <a:t>incluirlo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en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el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Netscape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Navigator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2.0.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Poco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tiempo  </a:t>
            </a:r>
            <a:r>
              <a:rPr sz="2600" spc="110" dirty="0">
                <a:latin typeface="Times New Roman"/>
                <a:cs typeface="Times New Roman"/>
              </a:rPr>
              <a:t>después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pasa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llamarse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JavaScript</a:t>
            </a:r>
            <a:endParaRPr sz="2600" dirty="0">
              <a:latin typeface="Times New Roman"/>
              <a:cs typeface="Times New Roman"/>
            </a:endParaRPr>
          </a:p>
          <a:p>
            <a:pPr marL="287020" marR="94297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655" algn="l"/>
              </a:tabLst>
            </a:pPr>
            <a:r>
              <a:rPr sz="2600" spc="-40" dirty="0">
                <a:latin typeface="Times New Roman"/>
                <a:cs typeface="Times New Roman"/>
              </a:rPr>
              <a:t>1996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–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Microsoft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crea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JScript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para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competir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con  JavaScript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y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evitar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problemas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de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licencia</a:t>
            </a:r>
            <a:endParaRPr sz="2600" dirty="0">
              <a:latin typeface="Times New Roman"/>
              <a:cs typeface="Times New Roman"/>
            </a:endParaRPr>
          </a:p>
          <a:p>
            <a:pPr marL="287020" marR="208279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655" algn="l"/>
              </a:tabLst>
            </a:pPr>
            <a:r>
              <a:rPr sz="2600" spc="-75" dirty="0">
                <a:latin typeface="Times New Roman"/>
                <a:cs typeface="Times New Roman"/>
              </a:rPr>
              <a:t>1997 </a:t>
            </a:r>
            <a:r>
              <a:rPr sz="2600" dirty="0">
                <a:latin typeface="Times New Roman"/>
                <a:cs typeface="Times New Roman"/>
              </a:rPr>
              <a:t>– </a:t>
            </a:r>
            <a:r>
              <a:rPr sz="2600" spc="65" dirty="0">
                <a:latin typeface="Times New Roman"/>
                <a:cs typeface="Times New Roman"/>
              </a:rPr>
              <a:t>se envía </a:t>
            </a:r>
            <a:r>
              <a:rPr sz="2600" spc="50" dirty="0">
                <a:latin typeface="Times New Roman"/>
                <a:cs typeface="Times New Roman"/>
              </a:rPr>
              <a:t>la </a:t>
            </a:r>
            <a:r>
              <a:rPr sz="2600" spc="65" dirty="0">
                <a:latin typeface="Times New Roman"/>
                <a:cs typeface="Times New Roman"/>
              </a:rPr>
              <a:t>especificación </a:t>
            </a:r>
            <a:r>
              <a:rPr sz="2600" spc="90" dirty="0">
                <a:latin typeface="Times New Roman"/>
                <a:cs typeface="Times New Roman"/>
              </a:rPr>
              <a:t>del </a:t>
            </a:r>
            <a:r>
              <a:rPr sz="2600" spc="25" dirty="0">
                <a:latin typeface="Times New Roman"/>
                <a:cs typeface="Times New Roman"/>
              </a:rPr>
              <a:t>JavaScript </a:t>
            </a:r>
            <a:r>
              <a:rPr sz="2600" spc="-320" dirty="0">
                <a:latin typeface="Times New Roman"/>
                <a:cs typeface="Times New Roman"/>
              </a:rPr>
              <a:t>1.1 </a:t>
            </a:r>
            <a:r>
              <a:rPr sz="2600" spc="95" dirty="0">
                <a:latin typeface="Times New Roman"/>
                <a:cs typeface="Times New Roman"/>
              </a:rPr>
              <a:t>a </a:t>
            </a:r>
            <a:r>
              <a:rPr sz="2600" spc="-360" dirty="0">
                <a:latin typeface="Times New Roman"/>
                <a:cs typeface="Times New Roman"/>
              </a:rPr>
              <a:t>la  </a:t>
            </a:r>
            <a:r>
              <a:rPr sz="2600" spc="-65" dirty="0">
                <a:latin typeface="Times New Roman"/>
                <a:cs typeface="Times New Roman"/>
              </a:rPr>
              <a:t>ECMA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y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se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estandariza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el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ECMAScript</a:t>
            </a:r>
            <a:endParaRPr sz="2600" dirty="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655" algn="l"/>
              </a:tabLst>
            </a:pPr>
            <a:r>
              <a:rPr sz="2600" spc="85" dirty="0">
                <a:latin typeface="Times New Roman"/>
                <a:cs typeface="Times New Roman"/>
              </a:rPr>
              <a:t>Actualidad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–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es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el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lenguaje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de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i="1" spc="-80" dirty="0">
                <a:latin typeface="Georgia"/>
                <a:cs typeface="Georgia"/>
              </a:rPr>
              <a:t>scripting</a:t>
            </a:r>
            <a:r>
              <a:rPr sz="2600" i="1" spc="-25" dirty="0">
                <a:latin typeface="Georgia"/>
                <a:cs typeface="Georgia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por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excelencia  </a:t>
            </a:r>
            <a:r>
              <a:rPr sz="2600" spc="-50" dirty="0">
                <a:latin typeface="Times New Roman"/>
                <a:cs typeface="Times New Roman"/>
              </a:rPr>
              <a:t>y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se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utiliza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150" dirty="0">
                <a:latin typeface="Times New Roman"/>
                <a:cs typeface="Times New Roman"/>
              </a:rPr>
              <a:t>en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95" dirty="0">
                <a:latin typeface="Times New Roman"/>
                <a:cs typeface="Times New Roman"/>
              </a:rPr>
              <a:t>un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90%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de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proyectos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web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Sintaxis </a:t>
            </a:r>
            <a:r>
              <a:rPr spc="-204" dirty="0"/>
              <a:t>de</a:t>
            </a:r>
            <a:r>
              <a:rPr spc="-335" dirty="0"/>
              <a:t> </a:t>
            </a:r>
            <a:r>
              <a:rPr spc="-295" dirty="0"/>
              <a:t>JavaScript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4500" y="1151165"/>
            <a:ext cx="7922895" cy="321881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3200" b="1" spc="-185" dirty="0">
                <a:solidFill>
                  <a:srgbClr val="386F25"/>
                </a:solidFill>
                <a:latin typeface="Trebuchet MS"/>
                <a:cs typeface="Trebuchet MS"/>
              </a:rPr>
              <a:t>Declaración de</a:t>
            </a:r>
            <a:r>
              <a:rPr sz="3200" b="1" spc="-370" dirty="0">
                <a:solidFill>
                  <a:srgbClr val="386F25"/>
                </a:solidFill>
                <a:latin typeface="Trebuchet MS"/>
                <a:cs typeface="Trebuchet MS"/>
              </a:rPr>
              <a:t> </a:t>
            </a:r>
            <a:r>
              <a:rPr sz="3200" b="1" spc="-170" dirty="0">
                <a:solidFill>
                  <a:srgbClr val="386F25"/>
                </a:solidFill>
                <a:latin typeface="Trebuchet MS"/>
                <a:cs typeface="Trebuchet MS"/>
              </a:rPr>
              <a:t>variables</a:t>
            </a:r>
            <a:endParaRPr sz="3200">
              <a:latin typeface="Trebuchet MS"/>
              <a:cs typeface="Trebuchet MS"/>
            </a:endParaRPr>
          </a:p>
          <a:p>
            <a:pPr marL="378460" marR="421005" indent="-274320">
              <a:lnSpc>
                <a:spcPct val="100000"/>
              </a:lnSpc>
              <a:spcBef>
                <a:spcPts val="109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378460" algn="l"/>
              </a:tabLst>
            </a:pPr>
            <a:r>
              <a:rPr sz="2600" spc="110" dirty="0">
                <a:latin typeface="Times New Roman"/>
                <a:cs typeface="Times New Roman"/>
              </a:rPr>
              <a:t>Cuando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se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declara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una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variable,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no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se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especifica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275" dirty="0">
                <a:latin typeface="Times New Roman"/>
                <a:cs typeface="Times New Roman"/>
              </a:rPr>
              <a:t>su  </a:t>
            </a:r>
            <a:r>
              <a:rPr sz="2600" spc="75" dirty="0">
                <a:latin typeface="Times New Roman"/>
                <a:cs typeface="Times New Roman"/>
              </a:rPr>
              <a:t>tipo:</a:t>
            </a:r>
            <a:endParaRPr sz="2600">
              <a:latin typeface="Times New Roman"/>
              <a:cs typeface="Times New Roman"/>
            </a:endParaRPr>
          </a:p>
          <a:p>
            <a:pPr marL="377825">
              <a:lnSpc>
                <a:spcPct val="100000"/>
              </a:lnSpc>
              <a:spcBef>
                <a:spcPts val="535"/>
              </a:spcBef>
              <a:tabLst>
                <a:tab pos="1210310" algn="l"/>
              </a:tabLst>
            </a:pPr>
            <a:r>
              <a:rPr sz="1900" spc="-5" dirty="0">
                <a:solidFill>
                  <a:srgbClr val="0AD0D9"/>
                </a:solidFill>
                <a:latin typeface="Courier New"/>
                <a:cs typeface="Courier New"/>
              </a:rPr>
              <a:t>o</a:t>
            </a:r>
            <a:r>
              <a:rPr sz="1900" spc="-120" dirty="0">
                <a:solidFill>
                  <a:srgbClr val="0AD0D9"/>
                </a:solidFill>
                <a:latin typeface="Courier New"/>
                <a:cs typeface="Courier New"/>
              </a:rPr>
              <a:t> </a:t>
            </a:r>
            <a:r>
              <a:rPr sz="2000" spc="175" dirty="0">
                <a:latin typeface="Arial"/>
                <a:cs typeface="Arial"/>
              </a:rPr>
              <a:t>var	</a:t>
            </a:r>
            <a:r>
              <a:rPr sz="2000" spc="120" dirty="0">
                <a:latin typeface="Arial"/>
                <a:cs typeface="Arial"/>
              </a:rPr>
              <a:t>nombreVariable;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378460" marR="508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"/>
              <a:tabLst>
                <a:tab pos="378460" algn="l"/>
              </a:tabLst>
            </a:pPr>
            <a:r>
              <a:rPr sz="2600" spc="-35" dirty="0">
                <a:latin typeface="Times New Roman"/>
                <a:cs typeface="Times New Roman"/>
              </a:rPr>
              <a:t>El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nombre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de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las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variables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tiene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que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empezar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por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245" dirty="0">
                <a:latin typeface="Times New Roman"/>
                <a:cs typeface="Times New Roman"/>
              </a:rPr>
              <a:t>una  </a:t>
            </a:r>
            <a:r>
              <a:rPr sz="2600" spc="95" dirty="0">
                <a:latin typeface="Times New Roman"/>
                <a:cs typeface="Times New Roman"/>
              </a:rPr>
              <a:t>letra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o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guión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bajo: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708150" y="4637151"/>
          <a:ext cx="5715000" cy="1619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00"/>
                <a:gridCol w="2857500"/>
              </a:tblGrid>
              <a:tr h="42862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Variables 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bien</a:t>
                      </a:r>
                      <a:r>
                        <a:rPr sz="1800" b="1" spc="-2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definidas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Variables </a:t>
                      </a:r>
                      <a:r>
                        <a:rPr sz="18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mal</a:t>
                      </a: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definidas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45974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70" dirty="0">
                          <a:latin typeface="Times New Roman"/>
                          <a:cs typeface="Times New Roman"/>
                        </a:rPr>
                        <a:t>tres_mosqueteros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3mosqueteros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80" dirty="0">
                          <a:latin typeface="Times New Roman"/>
                          <a:cs typeface="Times New Roman"/>
                        </a:rPr>
                        <a:t>Nombre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latin typeface="Times New Roman"/>
                          <a:cs typeface="Times New Roman"/>
                        </a:rPr>
                        <a:t>*nombre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40" dirty="0">
                          <a:latin typeface="Times New Roman"/>
                          <a:cs typeface="Times New Roman"/>
                        </a:rPr>
                        <a:t>_id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5" dirty="0">
                          <a:latin typeface="Times New Roman"/>
                          <a:cs typeface="Times New Roman"/>
                        </a:rPr>
                        <a:t>(id)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Sintaxis </a:t>
            </a:r>
            <a:r>
              <a:rPr spc="-204" dirty="0"/>
              <a:t>de</a:t>
            </a:r>
            <a:r>
              <a:rPr spc="-335" dirty="0"/>
              <a:t> </a:t>
            </a:r>
            <a:r>
              <a:rPr spc="-295" dirty="0"/>
              <a:t>JavaScript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4500" y="1151165"/>
            <a:ext cx="6983095" cy="204533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3200" b="1" spc="-185" dirty="0">
                <a:solidFill>
                  <a:srgbClr val="386F25"/>
                </a:solidFill>
                <a:latin typeface="Trebuchet MS"/>
                <a:cs typeface="Trebuchet MS"/>
              </a:rPr>
              <a:t>Declaración de</a:t>
            </a:r>
            <a:r>
              <a:rPr sz="3200" b="1" spc="-370" dirty="0">
                <a:solidFill>
                  <a:srgbClr val="386F25"/>
                </a:solidFill>
                <a:latin typeface="Trebuchet MS"/>
                <a:cs typeface="Trebuchet MS"/>
              </a:rPr>
              <a:t> </a:t>
            </a:r>
            <a:r>
              <a:rPr sz="3200" b="1" spc="-170" dirty="0">
                <a:solidFill>
                  <a:srgbClr val="386F25"/>
                </a:solidFill>
                <a:latin typeface="Trebuchet MS"/>
                <a:cs typeface="Trebuchet MS"/>
              </a:rPr>
              <a:t>variables</a:t>
            </a:r>
            <a:endParaRPr sz="3200">
              <a:latin typeface="Trebuchet MS"/>
              <a:cs typeface="Trebuchet MS"/>
            </a:endParaRPr>
          </a:p>
          <a:p>
            <a:pPr marL="377825" marR="5080" indent="-274320">
              <a:lnSpc>
                <a:spcPct val="100000"/>
              </a:lnSpc>
              <a:spcBef>
                <a:spcPts val="1090"/>
              </a:spcBef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sz="2600" spc="15" dirty="0">
                <a:latin typeface="Times New Roman"/>
                <a:cs typeface="Times New Roman"/>
              </a:rPr>
              <a:t>Las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variables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50" dirty="0">
                <a:latin typeface="Times New Roman"/>
                <a:cs typeface="Times New Roman"/>
              </a:rPr>
              <a:t>pueden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ir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cambiando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de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tipo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y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265" dirty="0">
                <a:latin typeface="Times New Roman"/>
                <a:cs typeface="Times New Roman"/>
              </a:rPr>
              <a:t>de  </a:t>
            </a:r>
            <a:r>
              <a:rPr sz="2600" spc="100" dirty="0">
                <a:latin typeface="Times New Roman"/>
                <a:cs typeface="Times New Roman"/>
              </a:rPr>
              <a:t>contenido:</a:t>
            </a:r>
            <a:endParaRPr sz="2600">
              <a:latin typeface="Times New Roman"/>
              <a:cs typeface="Times New Roman"/>
            </a:endParaRPr>
          </a:p>
          <a:p>
            <a:pPr marL="744220">
              <a:lnSpc>
                <a:spcPct val="100000"/>
              </a:lnSpc>
              <a:spcBef>
                <a:spcPts val="990"/>
              </a:spcBef>
              <a:tabLst>
                <a:tab pos="1301750" algn="l"/>
              </a:tabLst>
            </a:pPr>
            <a:r>
              <a:rPr sz="2000" spc="175" dirty="0">
                <a:latin typeface="Arial"/>
                <a:cs typeface="Arial"/>
              </a:rPr>
              <a:t>var	</a:t>
            </a:r>
            <a:r>
              <a:rPr sz="2000" spc="260" dirty="0">
                <a:latin typeface="Arial"/>
                <a:cs typeface="Arial"/>
              </a:rPr>
              <a:t>variable;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57274" y="3324438"/>
          <a:ext cx="4118609" cy="985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1105"/>
                <a:gridCol w="276859"/>
                <a:gridCol w="2620645"/>
              </a:tblGrid>
              <a:tr h="309880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spc="225" dirty="0">
                          <a:latin typeface="Arial"/>
                          <a:cs typeface="Arial"/>
                        </a:rPr>
                        <a:t>variable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89"/>
                        </a:lnSpc>
                        <a:tabLst>
                          <a:tab pos="1606550" algn="l"/>
                        </a:tabLst>
                      </a:pPr>
                      <a:r>
                        <a:rPr sz="2000" spc="320" dirty="0">
                          <a:latin typeface="Arial"/>
                          <a:cs typeface="Arial"/>
                        </a:rPr>
                        <a:t>[0,1,2,3];	</a:t>
                      </a:r>
                      <a:r>
                        <a:rPr sz="2000" spc="254" dirty="0">
                          <a:latin typeface="Arial"/>
                          <a:cs typeface="Arial"/>
                        </a:rPr>
                        <a:t>//Array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ts val="2325"/>
                        </a:lnSpc>
                      </a:pPr>
                      <a:r>
                        <a:rPr sz="2000" spc="225" dirty="0">
                          <a:latin typeface="Arial"/>
                          <a:cs typeface="Arial"/>
                        </a:rPr>
                        <a:t>variable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25"/>
                        </a:lnSpc>
                        <a:tabLst>
                          <a:tab pos="1187450" algn="l"/>
                        </a:tabLst>
                      </a:pPr>
                      <a:r>
                        <a:rPr sz="2000" spc="229" dirty="0">
                          <a:latin typeface="Arial"/>
                          <a:cs typeface="Arial"/>
                        </a:rPr>
                        <a:t>"Hola";	</a:t>
                      </a:r>
                      <a:r>
                        <a:rPr sz="2000" spc="305" dirty="0">
                          <a:latin typeface="Arial"/>
                          <a:cs typeface="Arial"/>
                        </a:rPr>
                        <a:t>//String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09880">
                <a:tc>
                  <a:txBody>
                    <a:bodyPr/>
                    <a:lstStyle/>
                    <a:p>
                      <a:pPr marL="31750">
                        <a:lnSpc>
                          <a:spcPts val="2325"/>
                        </a:lnSpc>
                      </a:pPr>
                      <a:r>
                        <a:rPr sz="2000" spc="225" dirty="0">
                          <a:latin typeface="Arial"/>
                          <a:cs typeface="Arial"/>
                        </a:rPr>
                        <a:t>variable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25"/>
                        </a:lnSpc>
                        <a:tabLst>
                          <a:tab pos="487680" algn="l"/>
                        </a:tabLst>
                      </a:pPr>
                      <a:r>
                        <a:rPr sz="2000" spc="265" dirty="0">
                          <a:latin typeface="Arial"/>
                          <a:cs typeface="Arial"/>
                        </a:rPr>
                        <a:t>2;	</a:t>
                      </a:r>
                      <a:r>
                        <a:rPr sz="2000" spc="285" dirty="0">
                          <a:latin typeface="Arial"/>
                          <a:cs typeface="Arial"/>
                        </a:rPr>
                        <a:t>//Integer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35940" y="4355972"/>
            <a:ext cx="771779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</a:t>
            </a:r>
            <a:r>
              <a:rPr sz="2450" spc="-620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Sólo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habrá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errores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de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compilación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150" dirty="0">
                <a:latin typeface="Times New Roman"/>
                <a:cs typeface="Times New Roman"/>
              </a:rPr>
              <a:t>en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operaciones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275" dirty="0">
                <a:latin typeface="Times New Roman"/>
                <a:cs typeface="Times New Roman"/>
              </a:rPr>
              <a:t>de  </a:t>
            </a:r>
            <a:r>
              <a:rPr sz="2600" spc="60" dirty="0">
                <a:latin typeface="Times New Roman"/>
                <a:cs typeface="Times New Roman"/>
              </a:rPr>
              <a:t>variables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de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tipos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diferentes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Sintaxis </a:t>
            </a:r>
            <a:r>
              <a:rPr spc="-204" dirty="0"/>
              <a:t>de</a:t>
            </a:r>
            <a:r>
              <a:rPr spc="-335" dirty="0"/>
              <a:t> </a:t>
            </a:r>
            <a:r>
              <a:rPr spc="-295" dirty="0"/>
              <a:t>JavaScript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4500" y="1071158"/>
            <a:ext cx="7544434" cy="5247640"/>
          </a:xfrm>
          <a:prstGeom prst="rect">
            <a:avLst/>
          </a:prstGeom>
        </p:spPr>
        <p:txBody>
          <a:bodyPr vert="horz" wrap="square" lIns="0" tIns="262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70"/>
              </a:spcBef>
            </a:pPr>
            <a:r>
              <a:rPr sz="3200" b="1" spc="-180" dirty="0">
                <a:solidFill>
                  <a:srgbClr val="386F25"/>
                </a:solidFill>
                <a:latin typeface="Trebuchet MS"/>
                <a:cs typeface="Trebuchet MS"/>
              </a:rPr>
              <a:t>Operaciones</a:t>
            </a:r>
            <a:endParaRPr sz="3200">
              <a:latin typeface="Trebuchet MS"/>
              <a:cs typeface="Trebuchet MS"/>
            </a:endParaRPr>
          </a:p>
          <a:p>
            <a:pPr marL="349885" indent="-274955">
              <a:lnSpc>
                <a:spcPct val="100000"/>
              </a:lnSpc>
              <a:spcBef>
                <a:spcPts val="16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350520" algn="l"/>
              </a:tabLst>
            </a:pPr>
            <a:r>
              <a:rPr sz="2600" b="1" spc="-45" dirty="0">
                <a:latin typeface="Arial"/>
                <a:cs typeface="Arial"/>
              </a:rPr>
              <a:t>Asignación</a:t>
            </a:r>
            <a:r>
              <a:rPr sz="2600" spc="-45" dirty="0">
                <a:latin typeface="Times New Roman"/>
                <a:cs typeface="Times New Roman"/>
              </a:rPr>
              <a:t>: </a:t>
            </a:r>
            <a:r>
              <a:rPr sz="2600" spc="80" dirty="0">
                <a:latin typeface="Times New Roman"/>
                <a:cs typeface="Times New Roman"/>
              </a:rPr>
              <a:t>signo </a:t>
            </a:r>
            <a:r>
              <a:rPr sz="2600" i="1" spc="-95" dirty="0">
                <a:latin typeface="Georgia"/>
                <a:cs typeface="Georgia"/>
              </a:rPr>
              <a:t>igual</a:t>
            </a:r>
            <a:r>
              <a:rPr sz="2600" i="1" spc="-185" dirty="0">
                <a:latin typeface="Georgia"/>
                <a:cs typeface="Georgia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(</a:t>
            </a:r>
            <a:r>
              <a:rPr sz="2600" spc="30" dirty="0">
                <a:latin typeface="Arial"/>
                <a:cs typeface="Arial"/>
              </a:rPr>
              <a:t>=</a:t>
            </a:r>
            <a:r>
              <a:rPr sz="2600" spc="3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349885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350520" algn="l"/>
              </a:tabLst>
            </a:pPr>
            <a:r>
              <a:rPr sz="2600" b="1" spc="-20" dirty="0">
                <a:latin typeface="Arial"/>
                <a:cs typeface="Arial"/>
              </a:rPr>
              <a:t>Operaciones</a:t>
            </a:r>
            <a:r>
              <a:rPr sz="2600" b="1" spc="-254" dirty="0">
                <a:latin typeface="Arial"/>
                <a:cs typeface="Arial"/>
              </a:rPr>
              <a:t> </a:t>
            </a:r>
            <a:r>
              <a:rPr sz="2600" b="1" spc="-65" dirty="0">
                <a:latin typeface="Arial"/>
                <a:cs typeface="Arial"/>
              </a:rPr>
              <a:t>con</a:t>
            </a:r>
            <a:r>
              <a:rPr sz="2600" b="1" spc="-140" dirty="0">
                <a:latin typeface="Arial"/>
                <a:cs typeface="Arial"/>
              </a:rPr>
              <a:t> </a:t>
            </a:r>
            <a:r>
              <a:rPr sz="2600" b="1" spc="-15" dirty="0">
                <a:latin typeface="Arial"/>
                <a:cs typeface="Arial"/>
              </a:rPr>
              <a:t>números</a:t>
            </a:r>
            <a:r>
              <a:rPr sz="2600" spc="-15" dirty="0">
                <a:latin typeface="Times New Roman"/>
                <a:cs typeface="Times New Roman"/>
              </a:rPr>
              <a:t>: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suma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(</a:t>
            </a:r>
            <a:r>
              <a:rPr sz="2600" spc="25" dirty="0">
                <a:latin typeface="Arial"/>
                <a:cs typeface="Arial"/>
              </a:rPr>
              <a:t>+</a:t>
            </a:r>
            <a:r>
              <a:rPr sz="2600" spc="25" dirty="0">
                <a:latin typeface="Times New Roman"/>
                <a:cs typeface="Times New Roman"/>
              </a:rPr>
              <a:t>),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resta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325" dirty="0">
                <a:latin typeface="Times New Roman"/>
                <a:cs typeface="Times New Roman"/>
              </a:rPr>
              <a:t>(</a:t>
            </a:r>
            <a:r>
              <a:rPr sz="2600" spc="325" dirty="0">
                <a:latin typeface="Arial"/>
                <a:cs typeface="Arial"/>
              </a:rPr>
              <a:t>-</a:t>
            </a:r>
            <a:endParaRPr sz="2600">
              <a:latin typeface="Arial"/>
              <a:cs typeface="Arial"/>
            </a:endParaRPr>
          </a:p>
          <a:p>
            <a:pPr marL="349885">
              <a:lnSpc>
                <a:spcPct val="100000"/>
              </a:lnSpc>
            </a:pPr>
            <a:r>
              <a:rPr sz="2600" spc="55" dirty="0">
                <a:latin typeface="Times New Roman"/>
                <a:cs typeface="Times New Roman"/>
              </a:rPr>
              <a:t>), </a:t>
            </a:r>
            <a:r>
              <a:rPr sz="2600" spc="90" dirty="0">
                <a:latin typeface="Times New Roman"/>
                <a:cs typeface="Times New Roman"/>
              </a:rPr>
              <a:t>multiplicación </a:t>
            </a:r>
            <a:r>
              <a:rPr sz="2600" spc="150" dirty="0">
                <a:latin typeface="Times New Roman"/>
                <a:cs typeface="Times New Roman"/>
              </a:rPr>
              <a:t>(</a:t>
            </a:r>
            <a:r>
              <a:rPr sz="2600" spc="150" dirty="0">
                <a:latin typeface="Arial"/>
                <a:cs typeface="Arial"/>
              </a:rPr>
              <a:t>*</a:t>
            </a:r>
            <a:r>
              <a:rPr sz="2600" spc="150" dirty="0">
                <a:latin typeface="Times New Roman"/>
                <a:cs typeface="Times New Roman"/>
              </a:rPr>
              <a:t>),</a:t>
            </a:r>
            <a:r>
              <a:rPr sz="2600" spc="-31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etc.</a:t>
            </a:r>
            <a:endParaRPr sz="2600">
              <a:latin typeface="Times New Roman"/>
              <a:cs typeface="Times New Roman"/>
            </a:endParaRPr>
          </a:p>
          <a:p>
            <a:pPr marL="349885" marR="5080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350520" algn="l"/>
              </a:tabLst>
            </a:pPr>
            <a:r>
              <a:rPr sz="2600" b="1" spc="-20" dirty="0">
                <a:latin typeface="Arial"/>
                <a:cs typeface="Arial"/>
              </a:rPr>
              <a:t>Operaciones </a:t>
            </a:r>
            <a:r>
              <a:rPr sz="2600" b="1" spc="-10" dirty="0">
                <a:latin typeface="Arial"/>
                <a:cs typeface="Arial"/>
              </a:rPr>
              <a:t>de </a:t>
            </a:r>
            <a:r>
              <a:rPr sz="2600" b="1" spc="-25" dirty="0">
                <a:latin typeface="Arial"/>
                <a:cs typeface="Arial"/>
              </a:rPr>
              <a:t>comparación</a:t>
            </a:r>
            <a:r>
              <a:rPr sz="2600" spc="-25" dirty="0">
                <a:latin typeface="Times New Roman"/>
                <a:cs typeface="Times New Roman"/>
              </a:rPr>
              <a:t>: </a:t>
            </a:r>
            <a:r>
              <a:rPr sz="2600" spc="60" dirty="0">
                <a:latin typeface="Times New Roman"/>
                <a:cs typeface="Times New Roman"/>
              </a:rPr>
              <a:t>igual 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dirty="0">
                <a:latin typeface="Arial"/>
                <a:cs typeface="Arial"/>
              </a:rPr>
              <a:t>==</a:t>
            </a:r>
            <a:r>
              <a:rPr sz="2600" dirty="0">
                <a:latin typeface="Times New Roman"/>
                <a:cs typeface="Times New Roman"/>
              </a:rPr>
              <a:t>), </a:t>
            </a:r>
            <a:r>
              <a:rPr sz="2600" spc="-245" dirty="0">
                <a:latin typeface="Times New Roman"/>
                <a:cs typeface="Times New Roman"/>
              </a:rPr>
              <a:t>menor  </a:t>
            </a:r>
            <a:r>
              <a:rPr sz="2600" spc="25" dirty="0">
                <a:latin typeface="Times New Roman"/>
                <a:cs typeface="Times New Roman"/>
              </a:rPr>
              <a:t>(</a:t>
            </a:r>
            <a:r>
              <a:rPr sz="2600" spc="25" dirty="0">
                <a:latin typeface="Arial"/>
                <a:cs typeface="Arial"/>
              </a:rPr>
              <a:t>&lt;</a:t>
            </a:r>
            <a:r>
              <a:rPr sz="2600" spc="25" dirty="0">
                <a:latin typeface="Times New Roman"/>
                <a:cs typeface="Times New Roman"/>
              </a:rPr>
              <a:t>),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mayor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(</a:t>
            </a:r>
            <a:r>
              <a:rPr sz="2600" spc="20" dirty="0">
                <a:latin typeface="Arial"/>
                <a:cs typeface="Arial"/>
              </a:rPr>
              <a:t>&gt;</a:t>
            </a:r>
            <a:r>
              <a:rPr sz="2600" spc="20" dirty="0">
                <a:latin typeface="Times New Roman"/>
                <a:cs typeface="Times New Roman"/>
              </a:rPr>
              <a:t>),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diferente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(</a:t>
            </a:r>
            <a:r>
              <a:rPr sz="2600" spc="155" dirty="0">
                <a:latin typeface="Arial"/>
                <a:cs typeface="Arial"/>
              </a:rPr>
              <a:t>!=</a:t>
            </a:r>
            <a:r>
              <a:rPr sz="2600" spc="155" dirty="0">
                <a:latin typeface="Times New Roman"/>
                <a:cs typeface="Times New Roman"/>
              </a:rPr>
              <a:t>),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etc.</a:t>
            </a:r>
            <a:endParaRPr sz="2600">
              <a:latin typeface="Times New Roman"/>
              <a:cs typeface="Times New Roman"/>
            </a:endParaRPr>
          </a:p>
          <a:p>
            <a:pPr marL="349885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350520" algn="l"/>
              </a:tabLst>
            </a:pPr>
            <a:r>
              <a:rPr sz="2600" b="1" spc="-20" dirty="0">
                <a:latin typeface="Arial"/>
                <a:cs typeface="Arial"/>
              </a:rPr>
              <a:t>Operaciones </a:t>
            </a:r>
            <a:r>
              <a:rPr sz="2600" b="1" spc="-35" dirty="0">
                <a:latin typeface="Arial"/>
                <a:cs typeface="Arial"/>
              </a:rPr>
              <a:t>booleanas</a:t>
            </a:r>
            <a:r>
              <a:rPr sz="2600" spc="-35" dirty="0">
                <a:latin typeface="Times New Roman"/>
                <a:cs typeface="Times New Roman"/>
              </a:rPr>
              <a:t>: </a:t>
            </a:r>
            <a:r>
              <a:rPr sz="2600" i="1" spc="-25" dirty="0">
                <a:latin typeface="Georgia"/>
                <a:cs typeface="Georgia"/>
              </a:rPr>
              <a:t>not </a:t>
            </a:r>
            <a:r>
              <a:rPr sz="2600" spc="225" dirty="0">
                <a:latin typeface="Times New Roman"/>
                <a:cs typeface="Times New Roman"/>
              </a:rPr>
              <a:t>(</a:t>
            </a:r>
            <a:r>
              <a:rPr sz="2600" spc="225" dirty="0">
                <a:latin typeface="Arial"/>
                <a:cs typeface="Arial"/>
              </a:rPr>
              <a:t>!</a:t>
            </a:r>
            <a:r>
              <a:rPr sz="2600" spc="225" dirty="0">
                <a:latin typeface="Times New Roman"/>
                <a:cs typeface="Times New Roman"/>
              </a:rPr>
              <a:t>), </a:t>
            </a:r>
            <a:r>
              <a:rPr sz="2600" i="1" spc="-130" dirty="0">
                <a:latin typeface="Georgia"/>
                <a:cs typeface="Georgia"/>
              </a:rPr>
              <a:t>and </a:t>
            </a:r>
            <a:r>
              <a:rPr sz="2600" spc="-85" dirty="0">
                <a:latin typeface="Times New Roman"/>
                <a:cs typeface="Times New Roman"/>
              </a:rPr>
              <a:t>(</a:t>
            </a:r>
            <a:r>
              <a:rPr sz="2600" spc="-85" dirty="0">
                <a:latin typeface="Arial"/>
                <a:cs typeface="Arial"/>
              </a:rPr>
              <a:t>&amp;&amp;</a:t>
            </a:r>
            <a:r>
              <a:rPr sz="2600" spc="-85" dirty="0">
                <a:latin typeface="Times New Roman"/>
                <a:cs typeface="Times New Roman"/>
              </a:rPr>
              <a:t>),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i="1" spc="-110" dirty="0">
                <a:latin typeface="Georgia"/>
                <a:cs typeface="Georgia"/>
              </a:rPr>
              <a:t>or</a:t>
            </a:r>
            <a:endParaRPr sz="2600">
              <a:latin typeface="Georgia"/>
              <a:cs typeface="Georgia"/>
            </a:endParaRPr>
          </a:p>
          <a:p>
            <a:pPr marL="349885">
              <a:lnSpc>
                <a:spcPct val="100000"/>
              </a:lnSpc>
            </a:pPr>
            <a:r>
              <a:rPr sz="2600" spc="340" dirty="0">
                <a:latin typeface="Times New Roman"/>
                <a:cs typeface="Times New Roman"/>
              </a:rPr>
              <a:t>(</a:t>
            </a:r>
            <a:r>
              <a:rPr sz="2600" spc="340" dirty="0">
                <a:latin typeface="Arial"/>
                <a:cs typeface="Arial"/>
              </a:rPr>
              <a:t>||</a:t>
            </a:r>
            <a:r>
              <a:rPr sz="2600" spc="340" dirty="0">
                <a:latin typeface="Times New Roman"/>
                <a:cs typeface="Times New Roman"/>
              </a:rPr>
              <a:t>),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etc.</a:t>
            </a:r>
            <a:endParaRPr sz="2600">
              <a:latin typeface="Times New Roman"/>
              <a:cs typeface="Times New Roman"/>
            </a:endParaRPr>
          </a:p>
          <a:p>
            <a:pPr marL="349885" marR="254635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350520" algn="l"/>
              </a:tabLst>
            </a:pPr>
            <a:r>
              <a:rPr sz="2600" b="1" spc="-20" dirty="0">
                <a:latin typeface="Arial"/>
                <a:cs typeface="Arial"/>
              </a:rPr>
              <a:t>Operaciones </a:t>
            </a:r>
            <a:r>
              <a:rPr sz="2600" b="1" spc="-10" dirty="0">
                <a:latin typeface="Arial"/>
                <a:cs typeface="Arial"/>
              </a:rPr>
              <a:t>de </a:t>
            </a:r>
            <a:r>
              <a:rPr sz="2600" b="1" spc="50" dirty="0">
                <a:latin typeface="Arial"/>
                <a:cs typeface="Arial"/>
              </a:rPr>
              <a:t>bit</a:t>
            </a:r>
            <a:r>
              <a:rPr sz="2600" spc="50" dirty="0">
                <a:latin typeface="Times New Roman"/>
                <a:cs typeface="Times New Roman"/>
              </a:rPr>
              <a:t>: </a:t>
            </a:r>
            <a:r>
              <a:rPr sz="2600" i="1" spc="-130" dirty="0">
                <a:latin typeface="Georgia"/>
                <a:cs typeface="Georgia"/>
              </a:rPr>
              <a:t>and </a:t>
            </a:r>
            <a:r>
              <a:rPr sz="2600" spc="114" dirty="0">
                <a:latin typeface="Times New Roman"/>
                <a:cs typeface="Times New Roman"/>
              </a:rPr>
              <a:t>bit </a:t>
            </a:r>
            <a:r>
              <a:rPr sz="2600" spc="95" dirty="0">
                <a:latin typeface="Times New Roman"/>
                <a:cs typeface="Times New Roman"/>
              </a:rPr>
              <a:t>a </a:t>
            </a:r>
            <a:r>
              <a:rPr sz="2600" spc="114" dirty="0">
                <a:latin typeface="Times New Roman"/>
                <a:cs typeface="Times New Roman"/>
              </a:rPr>
              <a:t>bit </a:t>
            </a:r>
            <a:r>
              <a:rPr sz="2600" spc="-30" dirty="0">
                <a:latin typeface="Times New Roman"/>
                <a:cs typeface="Times New Roman"/>
              </a:rPr>
              <a:t>(</a:t>
            </a:r>
            <a:r>
              <a:rPr sz="2600" spc="-30" dirty="0">
                <a:latin typeface="Arial"/>
                <a:cs typeface="Arial"/>
              </a:rPr>
              <a:t>&amp;</a:t>
            </a:r>
            <a:r>
              <a:rPr sz="2600" spc="-30" dirty="0">
                <a:latin typeface="Times New Roman"/>
                <a:cs typeface="Times New Roman"/>
              </a:rPr>
              <a:t>), </a:t>
            </a:r>
            <a:r>
              <a:rPr sz="2600" i="1" spc="-114" dirty="0">
                <a:latin typeface="Georgia"/>
                <a:cs typeface="Georgia"/>
              </a:rPr>
              <a:t>or </a:t>
            </a:r>
            <a:r>
              <a:rPr sz="2600" spc="114" dirty="0">
                <a:latin typeface="Times New Roman"/>
                <a:cs typeface="Times New Roman"/>
              </a:rPr>
              <a:t>bit </a:t>
            </a:r>
            <a:r>
              <a:rPr sz="2600" spc="95" dirty="0">
                <a:latin typeface="Times New Roman"/>
                <a:cs typeface="Times New Roman"/>
              </a:rPr>
              <a:t>a </a:t>
            </a:r>
            <a:r>
              <a:rPr sz="2600" spc="-265" dirty="0">
                <a:latin typeface="Times New Roman"/>
                <a:cs typeface="Times New Roman"/>
              </a:rPr>
              <a:t>bit  </a:t>
            </a:r>
            <a:r>
              <a:rPr sz="2600" spc="235" dirty="0">
                <a:latin typeface="Times New Roman"/>
                <a:cs typeface="Times New Roman"/>
              </a:rPr>
              <a:t>(</a:t>
            </a:r>
            <a:r>
              <a:rPr sz="2600" spc="235" dirty="0">
                <a:latin typeface="Arial"/>
                <a:cs typeface="Arial"/>
              </a:rPr>
              <a:t>|</a:t>
            </a:r>
            <a:r>
              <a:rPr sz="2600" spc="235" dirty="0">
                <a:latin typeface="Times New Roman"/>
                <a:cs typeface="Times New Roman"/>
              </a:rPr>
              <a:t>),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desplazamiento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de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bits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la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izquierda</a:t>
            </a:r>
            <a:endParaRPr sz="2600">
              <a:latin typeface="Times New Roman"/>
              <a:cs typeface="Times New Roman"/>
            </a:endParaRPr>
          </a:p>
          <a:p>
            <a:pPr marL="349885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dirty="0">
                <a:latin typeface="Arial"/>
                <a:cs typeface="Arial"/>
              </a:rPr>
              <a:t>&lt;&lt;</a:t>
            </a:r>
            <a:r>
              <a:rPr sz="2600" dirty="0">
                <a:latin typeface="Times New Roman"/>
                <a:cs typeface="Times New Roman"/>
              </a:rPr>
              <a:t>),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desplazamiento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de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bits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la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derecha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</a:t>
            </a:r>
            <a:r>
              <a:rPr sz="2600" spc="-5" dirty="0">
                <a:latin typeface="Arial"/>
                <a:cs typeface="Arial"/>
              </a:rPr>
              <a:t>&gt;&gt;</a:t>
            </a:r>
            <a:r>
              <a:rPr sz="2600" spc="-5" dirty="0">
                <a:latin typeface="Times New Roman"/>
                <a:cs typeface="Times New Roman"/>
              </a:rPr>
              <a:t>),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etc.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D6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1072</Words>
  <Application>Microsoft Office PowerPoint</Application>
  <PresentationFormat>Presentación en pantalla (4:3)</PresentationFormat>
  <Paragraphs>202</Paragraphs>
  <Slides>29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7" baseType="lpstr">
      <vt:lpstr>Arial</vt:lpstr>
      <vt:lpstr>Calibri</vt:lpstr>
      <vt:lpstr>Courier New</vt:lpstr>
      <vt:lpstr>Georgia</vt:lpstr>
      <vt:lpstr>Times New Roman</vt:lpstr>
      <vt:lpstr>Trebuchet MS</vt:lpstr>
      <vt:lpstr>Wingdings</vt:lpstr>
      <vt:lpstr>Office Theme</vt:lpstr>
      <vt:lpstr>Presentación de PowerPoint</vt:lpstr>
      <vt:lpstr>¿Qué es JavaScript?</vt:lpstr>
      <vt:lpstr>¿Dónde podemos encontrar el código  JavaScript en un documento HTML?</vt:lpstr>
      <vt:lpstr>Presentación de PowerPoint</vt:lpstr>
      <vt:lpstr>Características</vt:lpstr>
      <vt:lpstr>Historia de JavaScript</vt:lpstr>
      <vt:lpstr>Sintaxis de JavaScript</vt:lpstr>
      <vt:lpstr>Sintaxis de JavaScript</vt:lpstr>
      <vt:lpstr>Sintaxis de JavaScript</vt:lpstr>
      <vt:lpstr>Sintaxis de JavaScript</vt:lpstr>
      <vt:lpstr>Sintaxis de JavaScript</vt:lpstr>
      <vt:lpstr>Sintaxis de JavaScript</vt:lpstr>
      <vt:lpstr>Sintaxis de JavaScript</vt:lpstr>
      <vt:lpstr>Sintaxis de JavaScript</vt:lpstr>
      <vt:lpstr>Sintaxis de JavaScript</vt:lpstr>
      <vt:lpstr>Sintaxis de JavaScript</vt:lpstr>
      <vt:lpstr>Sintaxis de JavaScript</vt:lpstr>
      <vt:lpstr>Pop-ups en JavaScript</vt:lpstr>
      <vt:lpstr>Pop-ups en JavaScript</vt:lpstr>
      <vt:lpstr>Pop-ups en JavaScript</vt:lpstr>
      <vt:lpstr>Pop-ups en JavaScript</vt:lpstr>
      <vt:lpstr>Funciones predefinidas en JavaScript</vt:lpstr>
      <vt:lpstr>Funciones predefinidas en JavaScript</vt:lpstr>
      <vt:lpstr>Funciones predefinidas en JavaScript</vt:lpstr>
      <vt:lpstr>JavaScript en la actualidad</vt:lpstr>
      <vt:lpstr>JavaScript en la actualidad Las posibilidades que ofrece JavaScript han  propiciado la aparición de nuevas tecnologías  basadas en él, como son Ajax y jQuery.</vt:lpstr>
      <vt:lpstr>Ejemplo</vt:lpstr>
      <vt:lpstr>Presentación de PowerPoint</vt:lpstr>
      <vt:lpstr>¡Gracias!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Caitos</dc:creator>
  <cp:lastModifiedBy>ALUMNO</cp:lastModifiedBy>
  <cp:revision>4</cp:revision>
  <dcterms:created xsi:type="dcterms:W3CDTF">2018-02-14T22:31:54Z</dcterms:created>
  <dcterms:modified xsi:type="dcterms:W3CDTF">2018-03-06T00:54:30Z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2011-11-02T00:00:00Z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2018-02-14T00:00:00Z</vt:filetime>
  </property>
</Properties>
</file>