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59D22C-5DB4-4530-8B43-D721A7CB4C97}">
  <a:tblStyle styleId="{3859D22C-5DB4-4530-8B43-D721A7CB4C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Tahoma-bold.fntdata"/><Relationship Id="rId21" Type="http://schemas.openxmlformats.org/officeDocument/2006/relationships/slide" Target="slides/slide16.xml"/><Relationship Id="rId43" Type="http://schemas.openxmlformats.org/officeDocument/2006/relationships/font" Target="fonts/Tahom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-78" y="-6350"/>
            <a:ext cx="9144185" cy="5149935"/>
            <a:chOff x="-104" y="-8467"/>
            <a:chExt cx="12192246" cy="6866580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04" name="Shape 10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19" name="Shape 11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4287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4724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4114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107" cy="5149935"/>
            <a:chOff x="0" y="-8467"/>
            <a:chExt cx="12192142" cy="6866580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elguruprogramador.com.ar/" TargetMode="External"/><Relationship Id="rId4" Type="http://schemas.openxmlformats.org/officeDocument/2006/relationships/hyperlink" Target="http://www.php-hispano.net/" TargetMode="External"/><Relationship Id="rId5" Type="http://schemas.openxmlformats.org/officeDocument/2006/relationships/hyperlink" Target="http://www.php.net/" TargetMode="External"/><Relationship Id="rId6" Type="http://schemas.openxmlformats.org/officeDocument/2006/relationships/hyperlink" Target="http://www.htmlpoint.com/php/guida/php_01.ht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ykGRYEX0n60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/>
              <a:t>PHP</a:t>
            </a:r>
            <a:endParaRPr b="0" i="0" sz="41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b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Aníbal Zavala</a:t>
            </a:r>
            <a:b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Joselyn Jorge</a:t>
            </a:r>
            <a:endParaRPr b="0" i="0" sz="14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2.1.Sintaxis básica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176775"/>
            <a:ext cx="82296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Ejemplo: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&lt;TITLE&gt;Mi primer programa en PHP&lt;/TITLE&gt;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 (“Hola mundo”);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2.1.Sintaxis básica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57075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Inclusión de ficheros externos: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</a:t>
            </a: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</a:t>
            </a: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Ambos incluyen y evalúan el fichero especificado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Diferencia: en caso de error include() produce un warning y require() un error fatal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usará require() si al producirse un error debe interrumpirse la carga de la página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2.1.Sintaxis básica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211100" y="1182825"/>
            <a:ext cx="47397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Ejemplo: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&lt;HTML&gt;&lt;HEAD&gt;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&lt;TITLE&gt;Título&lt;/TITLE&gt;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Incluir bibliotecas de funciones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require ("$libdir/conecta.php");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require ("$libdir/cadena.php");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require ("$libdir/globals.php");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include ("cabecera.html");?&gt;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Código HTML + 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478400" y="1424150"/>
            <a:ext cx="47397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include ("pie.html");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2.2.Variables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042987" y="1059656"/>
            <a:ext cx="77724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 variables siempre van precedidas de un $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nombre es sensible a las mayúsculas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Comienzan por letra o subrayado, seguido de letras, números o subrayado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2.2.Variables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042987" y="1059656"/>
            <a:ext cx="77724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 predefinidas: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$GLOBALS, $_SERVER, $_GET, $_POST, $_COOKIES, $_FILES,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$_ENV, $_REQUEST, $_SESSION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Ejemplo: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$valor = 5;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“El valor es: “ . $valor . “\n”;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“El valor es: $valor\n”; // ojo: comillas dobles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Resultado: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 valor es: 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2.3.Constantes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428750"/>
            <a:ext cx="82296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Definición de constantes: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(“CONSTANTE”, “hola”);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CONSTANTE;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llevan $ delante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Sólo se pueden definir constantes de los tipos escalares (boolean, integer, double, string)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2.4.Estructuras de control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428750"/>
            <a:ext cx="82296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if-else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.. while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foreach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lang="en" sz="2000"/>
              <a:t>s</a:t>
            </a: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witch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2.5.Funciones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428750"/>
            <a:ext cx="7564500" cy="22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Ejemplo: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suma ($x, $y)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$s = $x + $y;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s;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$a=1;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$b=2;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$c=suma ($a, $b);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$c;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2.5.Funciones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257075"/>
            <a:ext cx="82296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 defecto los parámetros se pasan por valor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Paso por referencia: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incrementa (&amp;$a)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$a = $a + 1;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$a=1;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incrementa ($a);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$a; // Muestra un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2.5.Funciones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201825"/>
            <a:ext cx="82296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Argumentos por defecto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muestranombre ($titulo = "Sr.")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"Estimado $titulo:\n";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muestranombre ();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muestranombre ("Prof.");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Salida: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Estimado Sr.: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Estimado Prof.: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4287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1.Introducción al PHP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2.Lenguaje PHP básico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3.Formularios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</a:pPr>
            <a:r>
              <a:rPr lang="en"/>
              <a:t>4.Clases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2.5.Funciones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115250"/>
            <a:ext cx="822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argumentos con valores por defecto deben ser siempre los últimos: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muestranombre ($nombre, $titulo= "Sr.")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"Estimado $titulo $nombre:\n";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muestranombre (“Fernández”);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muestranombre (“Fernández”, "Prof.");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Salida: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Estimado Sr. Fernández: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Estimado Prof. Fernández: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2.6.Tablas (Arreglos)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142950"/>
            <a:ext cx="82296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 ([clave =&gt;] valor, ...)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clave es una cadena o un entero no negativo. El valor puede ser de cualquier tipo válido en PHP, incluyendo otro array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Ejemplos: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$color = array (‘rojo’=&gt;101, ‘verde’=&gt;51, ‘azul’=&gt;255);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$medidas = array (10, 25, 15);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$color[‘rojo’] // No olvidar las comillas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$medidas[0]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primer elemento es el 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 Formularios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73075" y="1435894"/>
            <a:ext cx="80964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Acceso a formularios HTML desde PHP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formulario de PHP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Campos dinámicos con JavaScript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Validación de los datos de un formulario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3.1.Acceso a formularios desde PHP</a:t>
            </a:r>
            <a:endParaRPr/>
          </a:p>
        </p:txBody>
      </p:sp>
      <p:sp>
        <p:nvSpPr>
          <p:cNvPr id="287" name="Shape 287"/>
          <p:cNvSpPr txBox="1"/>
          <p:nvPr>
            <p:ph idx="4294967295" type="body"/>
          </p:nvPr>
        </p:nvSpPr>
        <p:spPr>
          <a:xfrm>
            <a:off x="473075" y="1435894"/>
            <a:ext cx="79152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95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Desde PHP se puede acceder fácilmente a los datos introducidos desde un formulario HTML</a:t>
            </a:r>
            <a:endParaRPr/>
          </a:p>
          <a:p>
            <a:pPr indent="-1295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95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Veámoslo con un ejemplo simple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0" i="0" lang="en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3.1.Acceso a formularios desde PHP</a:t>
            </a:r>
            <a:endParaRPr/>
          </a:p>
        </p:txBody>
      </p:sp>
      <p:sp>
        <p:nvSpPr>
          <p:cNvPr id="293" name="Shape 293"/>
          <p:cNvSpPr txBox="1"/>
          <p:nvPr>
            <p:ph idx="4294967295" type="body"/>
          </p:nvPr>
        </p:nvSpPr>
        <p:spPr>
          <a:xfrm>
            <a:off x="979450" y="1257075"/>
            <a:ext cx="39372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Fichero uno.php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400"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400"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ACTION=”dos.php” METHOD=”POST”&gt;</a:t>
            </a:r>
            <a:endParaRPr sz="1400"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Edad: &lt;INPUT TYPE=”text” NAME=”edad”&gt;</a:t>
            </a:r>
            <a:endParaRPr sz="1400"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TYPE=”submit” VALUE=”aceptar”&gt;</a:t>
            </a:r>
            <a:endParaRPr sz="1400"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400"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400"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5001650" y="1417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lang="en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Fichero dos.php</a:t>
            </a:r>
            <a:endParaRPr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 (“La edad es: $edad”);</a:t>
            </a:r>
            <a:endParaRPr sz="1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0" i="0" lang="en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3.1.Acceso a formularios desde PHP</a:t>
            </a:r>
            <a:endParaRPr/>
          </a:p>
        </p:txBody>
      </p:sp>
      <p:pic>
        <p:nvPicPr>
          <p:cNvPr id="300" name="Shape 30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75" y="1435894"/>
            <a:ext cx="4033800" cy="18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7" y="2787253"/>
            <a:ext cx="3810000" cy="18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0" i="0" lang="en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3.1.Acceso a formularios desde PHP</a:t>
            </a:r>
            <a:endParaRPr/>
          </a:p>
        </p:txBody>
      </p:sp>
      <p:sp>
        <p:nvSpPr>
          <p:cNvPr id="307" name="Shape 307"/>
          <p:cNvSpPr txBox="1"/>
          <p:nvPr>
            <p:ph idx="4294967295" type="body"/>
          </p:nvPr>
        </p:nvSpPr>
        <p:spPr>
          <a:xfrm>
            <a:off x="457200" y="1360244"/>
            <a:ext cx="7867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Acceso a los diferentes tipos de elementos de entrada de formulario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Elementos de tipo INPUT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Tahoma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TEXT, RADIO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Tahoma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CHECKBOX, BUTTON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Tahoma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FILE, 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HIDDEN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Tahoma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PASSWORD, SUBMIT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Elemento SELECT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Tahoma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 / múltiple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Elemento TEXTAREA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3.2.El formulario de PHP</a:t>
            </a:r>
            <a:endParaRPr/>
          </a:p>
        </p:txBody>
      </p:sp>
      <p:sp>
        <p:nvSpPr>
          <p:cNvPr id="313" name="Shape 313"/>
          <p:cNvSpPr txBox="1"/>
          <p:nvPr>
            <p:ph idx="4294967295" type="body"/>
          </p:nvPr>
        </p:nvSpPr>
        <p:spPr>
          <a:xfrm>
            <a:off x="473075" y="1435894"/>
            <a:ext cx="80964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forma habitual de trabajar con formularios en PHP es utilizar un único programa que procese el formulario o lo muestre según haya sido o no enviado, respectivamente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Ventajas: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Disminuye el número de ficheros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Permite validar los datos del formulario en el propio formulario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3.2.El formulario de PHP</a:t>
            </a:r>
            <a:endParaRPr/>
          </a:p>
        </p:txBody>
      </p:sp>
      <p:sp>
        <p:nvSpPr>
          <p:cNvPr id="319" name="Shape 319"/>
          <p:cNvSpPr txBox="1"/>
          <p:nvPr>
            <p:ph idx="4294967295" type="body"/>
          </p:nvPr>
        </p:nvSpPr>
        <p:spPr>
          <a:xfrm>
            <a:off x="457200" y="1312969"/>
            <a:ext cx="80964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saber si se ha enviado el formulario se acude a la variable correspondiente al botón de envío. Si este botón aparece de la siguiente forma en el formulario HTML: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Courier New"/>
              <a:buNone/>
            </a:pPr>
            <a:r>
              <a:rPr b="0" i="0" lang="en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 NAME="enviar“ VALUE="procesar"&gt;</a:t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entonces la condición anterior se transforma en: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Courier New"/>
              <a:buNone/>
            </a:pPr>
            <a:r>
              <a:rPr b="0" i="0" lang="en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(isset($enviar))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o bien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Courier New"/>
              <a:buNone/>
            </a:pPr>
            <a:r>
              <a:rPr b="0" i="0" lang="en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($enviar == “procesar”)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3.3.Campos dinámicos con JavaScript</a:t>
            </a:r>
            <a:endParaRPr/>
          </a:p>
        </p:txBody>
      </p:sp>
      <p:sp>
        <p:nvSpPr>
          <p:cNvPr id="325" name="Shape 325"/>
          <p:cNvSpPr txBox="1"/>
          <p:nvPr>
            <p:ph idx="4294967295" type="body"/>
          </p:nvPr>
        </p:nvSpPr>
        <p:spPr>
          <a:xfrm>
            <a:off x="457200" y="1360269"/>
            <a:ext cx="80964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242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 habitual que un campo de un formulario deba cambiar de valor al modificarse otro campo del mismo formulario</a:t>
            </a:r>
            <a:endParaRPr sz="2400"/>
          </a:p>
          <a:p>
            <a:pPr indent="-31242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 el nuevo valor está almacenado en una base de datos, la solución es volver a cargar el formulario con los nuevos requisitos</a:t>
            </a:r>
            <a:endParaRPr sz="2400"/>
          </a:p>
          <a:p>
            <a:pPr indent="-31242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algunos casos el nuevo valor puede calcularse de forma automática, para lo cual podemos usar JavaScript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421025" y="325400"/>
            <a:ext cx="82296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1.Introducción a PHP</a:t>
            </a:r>
            <a:endParaRPr/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382675" y="1112300"/>
            <a:ext cx="80202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Lenguajes de </a:t>
            </a:r>
            <a:r>
              <a:rPr b="1" i="1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PHP es un lenguaje de </a:t>
            </a:r>
            <a:r>
              <a:rPr b="0" i="1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del lado del servidor. Otros lenguajes similares son ASP, JSP o ColdFusion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scripts PHP están incrustados en los documentos HTML y el servidor los interpreta y ejecuta antes de servir las páginas al cliente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cliente no ve el código PHP sino los resultados que produce</a:t>
            </a:r>
            <a:endParaRPr/>
          </a:p>
        </p:txBody>
      </p:sp>
      <p:pic>
        <p:nvPicPr>
          <p:cNvPr id="166" name="Shape 16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987" y="3112609"/>
            <a:ext cx="6119700" cy="19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" sz="4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4. Clases </a:t>
            </a:r>
            <a:endParaRPr/>
          </a:p>
        </p:txBody>
      </p:sp>
      <p:sp>
        <p:nvSpPr>
          <p:cNvPr id="331" name="Shape 331"/>
          <p:cNvSpPr txBox="1"/>
          <p:nvPr>
            <p:ph idx="4294967295" type="body"/>
          </p:nvPr>
        </p:nvSpPr>
        <p:spPr>
          <a:xfrm>
            <a:off x="457200" y="1360269"/>
            <a:ext cx="80964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242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lang="en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lenguaje común: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242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lang="en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“Cuando se hace una clase simplemente se especifica qué propiedades y funcionalidades tiene. Por ejemplo, un hombre podría tener como propiedades el nombre o la edad y como funcionalidades, comer, moverse o estudiar.”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" sz="4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Clases </a:t>
            </a:r>
            <a:endParaRPr/>
          </a:p>
        </p:txBody>
      </p:sp>
      <p:sp>
        <p:nvSpPr>
          <p:cNvPr id="337" name="Shape 337"/>
          <p:cNvSpPr txBox="1"/>
          <p:nvPr>
            <p:ph idx="4294967295" type="body"/>
          </p:nvPr>
        </p:nvSpPr>
        <p:spPr>
          <a:xfrm>
            <a:off x="457200" y="1360269"/>
            <a:ext cx="80964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242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lang="en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Nos ayuda a tener una programación ordenada.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242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lang="en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Puede heredar sus funciones y propiedades a las clases hijos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" sz="4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Clases </a:t>
            </a:r>
            <a:endParaRPr/>
          </a:p>
        </p:txBody>
      </p:sp>
      <p:sp>
        <p:nvSpPr>
          <p:cNvPr id="343" name="Shape 343"/>
          <p:cNvSpPr txBox="1"/>
          <p:nvPr>
            <p:ph idx="4294967295" type="body"/>
          </p:nvPr>
        </p:nvSpPr>
        <p:spPr>
          <a:xfrm>
            <a:off x="457200" y="1360269"/>
            <a:ext cx="80964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892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&lt;?</a:t>
            </a: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Multiplica{</a:t>
            </a: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$factor1=7</a:t>
            </a: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$factor2=8</a:t>
            </a: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function operar(){</a:t>
            </a: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        echo </a:t>
            </a:r>
            <a:r>
              <a:rPr b="1" i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$this-&gt;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factor1</a:t>
            </a: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$this-&gt;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factor2</a:t>
            </a: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$objeto=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Multiplica</a:t>
            </a: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 $objeto-&gt;operar()</a:t>
            </a: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A0"/>
                </a:solidFill>
                <a:latin typeface="Arial"/>
                <a:ea typeface="Arial"/>
                <a:cs typeface="Arial"/>
                <a:sym typeface="Arial"/>
              </a:rPr>
              <a:t> ?&gt;</a:t>
            </a:r>
            <a:endParaRPr>
              <a:solidFill>
                <a:srgbClr val="000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695" lvl="0" marL="342900" marR="139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050"/>
              <a:buFont typeface="Verdana"/>
              <a:buChar char="•"/>
            </a:pPr>
            <a:r>
              <a:t/>
            </a:r>
            <a:endParaRPr sz="1050">
              <a:solidFill>
                <a:srgbClr val="0077AA"/>
              </a:solidFill>
              <a:highlight>
                <a:srgbClr val="F5F2F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" sz="3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Clases : Invocando varias veces el mismo objeto</a:t>
            </a:r>
            <a:endParaRPr sz="3000"/>
          </a:p>
        </p:txBody>
      </p:sp>
      <p:sp>
        <p:nvSpPr>
          <p:cNvPr id="349" name="Shape 349"/>
          <p:cNvSpPr txBox="1"/>
          <p:nvPr/>
        </p:nvSpPr>
        <p:spPr>
          <a:xfrm>
            <a:off x="4197950" y="2225125"/>
            <a:ext cx="29511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$objeto= </a:t>
            </a:r>
            <a:r>
              <a:rPr b="1" lang="en">
                <a:solidFill>
                  <a:srgbClr val="FF0000"/>
                </a:solidFill>
              </a:rPr>
              <a:t>new</a:t>
            </a:r>
            <a:r>
              <a:rPr lang="en">
                <a:solidFill>
                  <a:srgbClr val="FF0000"/>
                </a:solidFill>
              </a:rPr>
              <a:t> Multiplica</a:t>
            </a:r>
            <a:r>
              <a:rPr lang="en">
                <a:solidFill>
                  <a:srgbClr val="0000A0"/>
                </a:solidFill>
              </a:rPr>
              <a:t>;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</a:t>
            </a:r>
            <a:r>
              <a:rPr lang="en">
                <a:solidFill>
                  <a:srgbClr val="FF00FF"/>
                </a:solidFill>
              </a:rPr>
              <a:t>$objeto-&gt;operar(7,3)</a:t>
            </a:r>
            <a:r>
              <a:rPr lang="en">
                <a:solidFill>
                  <a:srgbClr val="0000A0"/>
                </a:solidFill>
              </a:rPr>
              <a:t>;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</a:t>
            </a:r>
            <a:r>
              <a:rPr lang="en">
                <a:solidFill>
                  <a:srgbClr val="FF00FF"/>
                </a:solidFill>
              </a:rPr>
              <a:t>$objeto-&gt;curratelo(11,4)</a:t>
            </a:r>
            <a:r>
              <a:rPr lang="en">
                <a:solidFill>
                  <a:srgbClr val="0000A0"/>
                </a:solidFill>
              </a:rPr>
              <a:t>;</a:t>
            </a:r>
            <a:br>
              <a:rPr lang="en">
                <a:solidFill>
                  <a:srgbClr val="0000A0"/>
                </a:solidFill>
              </a:rPr>
            </a:b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FF0000"/>
                </a:solidFill>
              </a:rPr>
              <a:t>   $objeto1= </a:t>
            </a:r>
            <a:r>
              <a:rPr b="1" lang="en">
                <a:solidFill>
                  <a:srgbClr val="FF0000"/>
                </a:solidFill>
              </a:rPr>
              <a:t>new</a:t>
            </a:r>
            <a:r>
              <a:rPr lang="en">
                <a:solidFill>
                  <a:srgbClr val="FF0000"/>
                </a:solidFill>
              </a:rPr>
              <a:t> Multiplica</a:t>
            </a:r>
            <a:r>
              <a:rPr lang="en">
                <a:solidFill>
                  <a:srgbClr val="0000A0"/>
                </a:solidFill>
              </a:rPr>
              <a:t>;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</a:t>
            </a:r>
            <a:r>
              <a:rPr lang="en">
                <a:solidFill>
                  <a:srgbClr val="FF00FF"/>
                </a:solidFill>
              </a:rPr>
              <a:t>$objeto1-&gt;operar(-23,11)</a:t>
            </a:r>
            <a:r>
              <a:rPr lang="en">
                <a:solidFill>
                  <a:srgbClr val="0000A0"/>
                </a:solidFill>
              </a:rPr>
              <a:t>;</a:t>
            </a:r>
            <a:br>
              <a:rPr lang="en">
                <a:solidFill>
                  <a:srgbClr val="0000A0"/>
                </a:solidFill>
              </a:rPr>
            </a:b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</a:t>
            </a:r>
            <a:r>
              <a:rPr lang="en">
                <a:solidFill>
                  <a:srgbClr val="FF00FF"/>
                </a:solidFill>
              </a:rPr>
              <a:t>$objeto-&gt;imprimelo()</a:t>
            </a:r>
            <a:r>
              <a:rPr lang="en">
                <a:solidFill>
                  <a:srgbClr val="0000A0"/>
                </a:solidFill>
              </a:rPr>
              <a:t>;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</a:t>
            </a:r>
            <a:r>
              <a:rPr lang="en">
                <a:solidFill>
                  <a:srgbClr val="FF00FF"/>
                </a:solidFill>
              </a:rPr>
              <a:t>$objeto1-&gt;imprimelo()</a:t>
            </a:r>
            <a:r>
              <a:rPr lang="en">
                <a:solidFill>
                  <a:srgbClr val="0000A0"/>
                </a:solidFill>
              </a:rPr>
              <a:t>;</a:t>
            </a:r>
            <a:br>
              <a:rPr lang="en">
                <a:solidFill>
                  <a:srgbClr val="0000A0"/>
                </a:solidFill>
              </a:rPr>
            </a:b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?&gt;</a:t>
            </a:r>
            <a:br>
              <a:rPr lang="en">
                <a:solidFill>
                  <a:srgbClr val="0000A0"/>
                </a:solidFill>
              </a:rPr>
            </a:b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623525" y="1727875"/>
            <a:ext cx="325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A0"/>
                </a:solidFill>
              </a:rPr>
              <a:t>&lt;?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FF0000"/>
                </a:solidFill>
              </a:rPr>
              <a:t>class Multiplica{</a:t>
            </a:r>
            <a:br>
              <a:rPr lang="en">
                <a:solidFill>
                  <a:srgbClr val="0000A0"/>
                </a:solidFill>
              </a:rPr>
            </a:b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</a:t>
            </a:r>
            <a:r>
              <a:rPr b="1" i="1" lang="en">
                <a:solidFill>
                  <a:srgbClr val="0000FF"/>
                </a:solidFill>
              </a:rPr>
              <a:t>var</a:t>
            </a:r>
            <a:r>
              <a:rPr lang="en">
                <a:solidFill>
                  <a:srgbClr val="0000FF"/>
                </a:solidFill>
              </a:rPr>
              <a:t> $resultado</a:t>
            </a:r>
            <a:r>
              <a:rPr lang="en">
                <a:solidFill>
                  <a:srgbClr val="0000A0"/>
                </a:solidFill>
              </a:rPr>
              <a:t>;</a:t>
            </a:r>
            <a:br>
              <a:rPr lang="en">
                <a:solidFill>
                  <a:srgbClr val="0000A0"/>
                </a:solidFill>
              </a:rPr>
            </a:br>
            <a:br>
              <a:rPr lang="en">
                <a:solidFill>
                  <a:srgbClr val="0000A0"/>
                </a:solidFill>
              </a:rPr>
            </a:b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</a:t>
            </a:r>
            <a:r>
              <a:rPr lang="en">
                <a:solidFill>
                  <a:srgbClr val="FF00FF"/>
                </a:solidFill>
              </a:rPr>
              <a:t>function operar($a,$b){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  </a:t>
            </a:r>
            <a:r>
              <a:rPr b="1" i="1" lang="en">
                <a:solidFill>
                  <a:srgbClr val="0000FF"/>
                </a:solidFill>
              </a:rPr>
              <a:t>$this-&gt;</a:t>
            </a:r>
            <a:r>
              <a:rPr lang="en">
                <a:solidFill>
                  <a:srgbClr val="0000FF"/>
                </a:solidFill>
              </a:rPr>
              <a:t>resultado=$a*$b</a:t>
            </a:r>
            <a:r>
              <a:rPr lang="en">
                <a:solidFill>
                  <a:srgbClr val="0000A0"/>
                </a:solidFill>
              </a:rPr>
              <a:t>;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   </a:t>
            </a:r>
            <a:r>
              <a:rPr lang="en">
                <a:solidFill>
                  <a:srgbClr val="FF00FF"/>
                </a:solidFill>
              </a:rPr>
              <a:t>}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   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</a:t>
            </a:r>
            <a:r>
              <a:rPr lang="en">
                <a:solidFill>
                  <a:srgbClr val="FF00FF"/>
                </a:solidFill>
              </a:rPr>
              <a:t>function imprimelo(){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    echo </a:t>
            </a:r>
            <a:r>
              <a:rPr b="1" i="1" lang="en">
                <a:solidFill>
                  <a:srgbClr val="0000FF"/>
                </a:solidFill>
              </a:rPr>
              <a:t>$this-&gt;</a:t>
            </a:r>
            <a:r>
              <a:rPr lang="en">
                <a:solidFill>
                  <a:srgbClr val="0000FF"/>
                </a:solidFill>
              </a:rPr>
              <a:t>resultado</a:t>
            </a:r>
            <a:r>
              <a:rPr lang="en">
                <a:solidFill>
                  <a:srgbClr val="0000A0"/>
                </a:solidFill>
              </a:rPr>
              <a:t>,"&lt;br&gt;";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   </a:t>
            </a:r>
            <a:r>
              <a:rPr lang="en">
                <a:solidFill>
                  <a:srgbClr val="FF00FF"/>
                </a:solidFill>
              </a:rPr>
              <a:t>}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FF0000"/>
                </a:solidFill>
              </a:rPr>
              <a:t>}</a:t>
            </a:r>
            <a:endParaRPr>
              <a:solidFill>
                <a:srgbClr val="0000A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A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" sz="3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Clases : Utilizando constructores</a:t>
            </a:r>
            <a:endParaRPr sz="3000"/>
          </a:p>
        </p:txBody>
      </p:sp>
      <p:sp>
        <p:nvSpPr>
          <p:cNvPr id="356" name="Shape 356"/>
          <p:cNvSpPr txBox="1"/>
          <p:nvPr/>
        </p:nvSpPr>
        <p:spPr>
          <a:xfrm>
            <a:off x="623525" y="1727875"/>
            <a:ext cx="411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A0"/>
                </a:solidFill>
              </a:rPr>
              <a:t>&lt;?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FF0000"/>
                </a:solidFill>
              </a:rPr>
              <a:t>class </a:t>
            </a:r>
            <a:r>
              <a:rPr lang="en" u="sng">
                <a:solidFill>
                  <a:srgbClr val="FF0000"/>
                </a:solidFill>
              </a:rPr>
              <a:t>Multiplica</a:t>
            </a:r>
            <a:r>
              <a:rPr lang="en">
                <a:solidFill>
                  <a:srgbClr val="FF0000"/>
                </a:solidFill>
              </a:rPr>
              <a:t>{</a:t>
            </a:r>
            <a:br>
              <a:rPr lang="en">
                <a:solidFill>
                  <a:srgbClr val="0000A0"/>
                </a:solidFill>
              </a:rPr>
            </a:b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</a:t>
            </a:r>
            <a:r>
              <a:rPr b="1" i="1" lang="en">
                <a:solidFill>
                  <a:srgbClr val="0000FF"/>
                </a:solidFill>
              </a:rPr>
              <a:t>var</a:t>
            </a:r>
            <a:r>
              <a:rPr lang="en">
                <a:solidFill>
                  <a:srgbClr val="0000FF"/>
                </a:solidFill>
              </a:rPr>
              <a:t> $factor1=7</a:t>
            </a:r>
            <a:r>
              <a:rPr lang="en">
                <a:solidFill>
                  <a:srgbClr val="0000A0"/>
                </a:solidFill>
              </a:rPr>
              <a:t>;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</a:t>
            </a:r>
            <a:r>
              <a:rPr b="1" i="1" lang="en">
                <a:solidFill>
                  <a:srgbClr val="0000FF"/>
                </a:solidFill>
              </a:rPr>
              <a:t>var</a:t>
            </a:r>
            <a:r>
              <a:rPr lang="en">
                <a:solidFill>
                  <a:srgbClr val="0000FF"/>
                </a:solidFill>
              </a:rPr>
              <a:t> $factor2=8</a:t>
            </a:r>
            <a:r>
              <a:rPr lang="en">
                <a:solidFill>
                  <a:srgbClr val="0000A0"/>
                </a:solidFill>
              </a:rPr>
              <a:t>;</a:t>
            </a:r>
            <a:br>
              <a:rPr lang="en">
                <a:solidFill>
                  <a:srgbClr val="0000A0"/>
                </a:solidFill>
              </a:rPr>
            </a:b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</a:t>
            </a:r>
            <a:r>
              <a:rPr lang="en">
                <a:solidFill>
                  <a:srgbClr val="FF00FF"/>
                </a:solidFill>
              </a:rPr>
              <a:t>function </a:t>
            </a:r>
            <a:r>
              <a:rPr b="1" lang="en" u="sng">
                <a:solidFill>
                  <a:srgbClr val="FF00FF"/>
                </a:solidFill>
              </a:rPr>
              <a:t>Multiplica</a:t>
            </a:r>
            <a:r>
              <a:rPr b="1" lang="en">
                <a:solidFill>
                  <a:srgbClr val="FF00FF"/>
                </a:solidFill>
              </a:rPr>
              <a:t>()</a:t>
            </a:r>
            <a:r>
              <a:rPr lang="en">
                <a:solidFill>
                  <a:srgbClr val="FF00FF"/>
                </a:solidFill>
              </a:rPr>
              <a:t>{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   echo $this-&gt;factor1*$this-&gt;factor2,"$lt;br&gt;";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   </a:t>
            </a:r>
            <a:r>
              <a:rPr lang="en">
                <a:solidFill>
                  <a:srgbClr val="FF00FF"/>
                </a:solidFill>
              </a:rPr>
              <a:t>}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FF0000"/>
                </a:solidFill>
              </a:rPr>
              <a:t>}</a:t>
            </a:r>
            <a:endParaRPr>
              <a:solidFill>
                <a:srgbClr val="0000A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A0"/>
                </a:solidFill>
              </a:rPr>
              <a:t>   $objeto= new Multiplica;</a:t>
            </a:r>
            <a:br>
              <a:rPr lang="en">
                <a:solidFill>
                  <a:srgbClr val="0000A0"/>
                </a:solidFill>
              </a:rPr>
            </a:br>
            <a:r>
              <a:rPr lang="en">
                <a:solidFill>
                  <a:srgbClr val="0000A0"/>
                </a:solidFill>
              </a:rPr>
              <a:t> ?&gt;</a:t>
            </a:r>
            <a:endParaRPr>
              <a:solidFill>
                <a:srgbClr val="0000A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A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A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" sz="3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¿Java Versus PHP? = Son entornos diferentes.</a:t>
            </a:r>
            <a:endParaRPr sz="3000"/>
          </a:p>
        </p:txBody>
      </p:sp>
      <p:graphicFrame>
        <p:nvGraphicFramePr>
          <p:cNvPr id="362" name="Shape 36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{3859D22C-5DB4-4530-8B43-D721A7CB4C97}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Java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PHP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Tipado fuerte (declaraciones explícitas)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Tipado débil (más flexible) conocimiento menos formal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Buena opción cuando el desarrollo es más complicado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Accesible para programadores inexpertos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Grupos grandes de trabajo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Grupo pequeños de trabajo (económico)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Una opción más segura. Grandes empresas prefieren construir con Java. Más lucrativo.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Código abierto. Es libre. 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Funciona en cualquier plataforma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ctrTitle"/>
          </p:nvPr>
        </p:nvSpPr>
        <p:spPr>
          <a:xfrm>
            <a:off x="323850" y="465534"/>
            <a:ext cx="8208900" cy="8097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Bibliografía</a:t>
            </a:r>
            <a:endParaRPr/>
          </a:p>
        </p:txBody>
      </p:sp>
      <p:sp>
        <p:nvSpPr>
          <p:cNvPr id="368" name="Shape 368"/>
          <p:cNvSpPr txBox="1"/>
          <p:nvPr>
            <p:ph idx="1" type="subTitle"/>
          </p:nvPr>
        </p:nvSpPr>
        <p:spPr>
          <a:xfrm>
            <a:off x="971550" y="951309"/>
            <a:ext cx="71295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8288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http://www.elguruprogramador.com.ar</a:t>
            </a:r>
            <a:endParaRPr/>
          </a:p>
          <a:p>
            <a:pPr indent="18288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http://www.php-hispano.net</a:t>
            </a:r>
            <a:endParaRPr/>
          </a:p>
          <a:p>
            <a:pPr indent="18288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5"/>
              </a:rPr>
              <a:t>http://www.php.net</a:t>
            </a:r>
            <a:endParaRPr/>
          </a:p>
          <a:p>
            <a:pPr indent="18288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6"/>
              </a:rPr>
              <a:t>http://www.htmlpoint.com/php/guida/php_01.htm</a:t>
            </a:r>
            <a:endParaRPr/>
          </a:p>
          <a:p>
            <a:pPr indent="18288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002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1209937" y="2232920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Noto Sans Symbols"/>
              <a:buNone/>
            </a:pPr>
            <a:r>
              <a:rPr b="0" i="0" lang="en" sz="7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GRACIAS</a:t>
            </a:r>
            <a:endParaRPr b="0" i="0" sz="6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1.Introducción a PHP</a:t>
            </a:r>
            <a:endParaRPr/>
          </a:p>
        </p:txBody>
      </p:sp>
      <p:sp>
        <p:nvSpPr>
          <p:cNvPr descr="PHP es un lenguaje de programación interpretado, cuyo código  se procesa en un servidor. y es especialmente utilizado en el desarrollo web para agregar dinamismo a las páginas.  Síguenos: ● Twitter:  https://goo.gl/UKw1b3 ● Instagram:  https://goo.gl/5pNEub ● Facebook:  https://goo.gl/EvifkN ● Linkedin:  https://goo.gl/v6Gidp" id="172" name="Shape 172" title="¿Qué es PHP? bien explicado">
            <a:hlinkClick r:id="rId3"/>
          </p:cNvPr>
          <p:cNvSpPr/>
          <p:nvPr/>
        </p:nvSpPr>
        <p:spPr>
          <a:xfrm>
            <a:off x="1283450" y="136910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1.Introducción a PHP</a:t>
            </a:r>
            <a:endParaRPr/>
          </a:p>
        </p:txBody>
      </p:sp>
      <p:sp>
        <p:nvSpPr>
          <p:cNvPr id="178" name="Shape 178"/>
          <p:cNvSpPr txBox="1"/>
          <p:nvPr>
            <p:ph idx="4294967295" type="body"/>
          </p:nvPr>
        </p:nvSpPr>
        <p:spPr>
          <a:xfrm>
            <a:off x="506200" y="1308519"/>
            <a:ext cx="78678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Breve historia de PHP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Creado por Rasmus Lerdorf para uso personal en 1994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PHP = </a:t>
            </a:r>
            <a:r>
              <a:rPr b="0" i="1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Personal Hypertext Processor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Versión actual: PHP </a:t>
            </a: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 un módulo que se añade al servidor web y fue concebido inicialmente para Apache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¿Por qué PHP?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 sus ventajas: es potente, fácil de aprender, de libre distribución, permite el acceso a bases de datos y otras funcionalidades orientadas a la red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Dispone de abundante soporte en la Web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57200" y="219075"/>
            <a:ext cx="8229600" cy="1038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1.Introducción a PHP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4287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Principales usos del PHP: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Programación de páginas web dinámicas, habitualmente en combinación con el motor de base datos MySQL.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- Programación en consola, al estilo de Perl, en Linux, Windows y Macintosh.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- Creación de aplicaciones gráficas independientes del navegador, por medio de la combinación de PHP y GTK (GIMP Tool Kit), que permite desarrollar aplicaciones de escritorio tanto para los sistemas operativos basados en Unix, como para Windows y Mac OS X.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 Lenguaje PHP básico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428750"/>
            <a:ext cx="82296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 básica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Constantes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Estructuras de control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Funciones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Tablas (arreglos)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2.1.Sintaxis básica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159125"/>
            <a:ext cx="82296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PHP es sensible a las mayúsculas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¿Cómo se incrusta en la página web?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 ... 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recomendado, siempre disponible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&lt;?= expresión 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equivale a &lt;? echo expresión ?&gt;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 instrucciones se separan con un ; como en C. La marca final ?&gt; implica un 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Comentarios: como en C, /* … */ y //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2.1.Sintaxis básica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428750"/>
            <a:ext cx="82296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imprimir: </a:t>
            </a: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echo</a:t>
            </a: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 </a:t>
            </a: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</a:t>
            </a:r>
            <a:b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echo: muestra una o más cadenas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echo cadena1 [, cadena2…]; // no es una función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“Hola mundo”;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“Hola “, “mundo”;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print: muestra una cadena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cadena; // no es una función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“Hola mundo”;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 “Hola “ . “mundo”;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