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3" r:id="rId6"/>
    <p:sldId id="266" r:id="rId7"/>
    <p:sldId id="259" r:id="rId8"/>
    <p:sldId id="260" r:id="rId9"/>
    <p:sldId id="261" r:id="rId10"/>
    <p:sldId id="270" r:id="rId11"/>
    <p:sldId id="271" r:id="rId12"/>
    <p:sldId id="275" r:id="rId13"/>
    <p:sldId id="277" r:id="rId14"/>
    <p:sldId id="278" r:id="rId15"/>
    <p:sldId id="279" r:id="rId16"/>
    <p:sldId id="280" r:id="rId17"/>
    <p:sldId id="281" r:id="rId18"/>
    <p:sldId id="283" r:id="rId19"/>
    <p:sldId id="284" r:id="rId20"/>
    <p:sldId id="285" r:id="rId21"/>
    <p:sldId id="286" r:id="rId22"/>
    <p:sldId id="287" r:id="rId23"/>
    <p:sldId id="288" r:id="rId24"/>
    <p:sldId id="289" r:id="rId25"/>
    <p:sldId id="290" r:id="rId2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varScale="1">
        <p:scale>
          <a:sx n="92" d="100"/>
          <a:sy n="92"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35C3BA-B22E-42D2-BBD9-545043E7F478}" type="datetimeFigureOut">
              <a:rPr lang="es-PE" smtClean="0"/>
              <a:t>05/03/2018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2844126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35C3BA-B22E-42D2-BBD9-545043E7F478}" type="datetimeFigureOut">
              <a:rPr lang="es-PE" smtClean="0"/>
              <a:t>05/03/2018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312088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35C3BA-B22E-42D2-BBD9-545043E7F478}" type="datetimeFigureOut">
              <a:rPr lang="es-PE" smtClean="0"/>
              <a:t>05/03/2018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3DFE1BF-1816-46A9-9C62-119584AA1290}"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3031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35C3BA-B22E-42D2-BBD9-545043E7F478}" type="datetimeFigureOut">
              <a:rPr lang="es-PE" smtClean="0"/>
              <a:t>05/03/2018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2450741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35C3BA-B22E-42D2-BBD9-545043E7F478}" type="datetimeFigureOut">
              <a:rPr lang="es-PE" smtClean="0"/>
              <a:t>05/03/2018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3DFE1BF-1816-46A9-9C62-119584AA1290}"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8335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35C3BA-B22E-42D2-BBD9-545043E7F478}" type="datetimeFigureOut">
              <a:rPr lang="es-PE" smtClean="0"/>
              <a:t>05/03/2018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360998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B35C3BA-B22E-42D2-BBD9-545043E7F478}" type="datetimeFigureOut">
              <a:rPr lang="es-PE" smtClean="0"/>
              <a:t>05/03/2018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217604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B35C3BA-B22E-42D2-BBD9-545043E7F478}" type="datetimeFigureOut">
              <a:rPr lang="es-PE" smtClean="0"/>
              <a:t>05/03/2018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11743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B35C3BA-B22E-42D2-BBD9-545043E7F478}" type="datetimeFigureOut">
              <a:rPr lang="es-PE" smtClean="0"/>
              <a:t>05/03/2018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7224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35C3BA-B22E-42D2-BBD9-545043E7F478}" type="datetimeFigureOut">
              <a:rPr lang="es-PE" smtClean="0"/>
              <a:t>05/03/2018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309666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B35C3BA-B22E-42D2-BBD9-545043E7F478}" type="datetimeFigureOut">
              <a:rPr lang="es-PE" smtClean="0"/>
              <a:t>05/03/2018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122320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B35C3BA-B22E-42D2-BBD9-545043E7F478}" type="datetimeFigureOut">
              <a:rPr lang="es-PE" smtClean="0"/>
              <a:t>05/03/2018</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3144502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B35C3BA-B22E-42D2-BBD9-545043E7F478}" type="datetimeFigureOut">
              <a:rPr lang="es-PE" smtClean="0"/>
              <a:t>05/03/2018</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404567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5C3BA-B22E-42D2-BBD9-545043E7F478}" type="datetimeFigureOut">
              <a:rPr lang="es-PE" smtClean="0"/>
              <a:t>05/03/2018</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40372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B35C3BA-B22E-42D2-BBD9-545043E7F478}" type="datetimeFigureOut">
              <a:rPr lang="es-PE" smtClean="0"/>
              <a:t>05/03/2018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413545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B35C3BA-B22E-42D2-BBD9-545043E7F478}" type="datetimeFigureOut">
              <a:rPr lang="es-PE" smtClean="0"/>
              <a:t>05/03/2018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3DFE1BF-1816-46A9-9C62-119584AA1290}" type="slidenum">
              <a:rPr lang="es-PE" smtClean="0"/>
              <a:t>‹Nº›</a:t>
            </a:fld>
            <a:endParaRPr lang="es-PE"/>
          </a:p>
        </p:txBody>
      </p:sp>
    </p:spTree>
    <p:extLst>
      <p:ext uri="{BB962C8B-B14F-4D97-AF65-F5344CB8AC3E}">
        <p14:creationId xmlns:p14="http://schemas.microsoft.com/office/powerpoint/2010/main" val="202161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35C3BA-B22E-42D2-BBD9-545043E7F478}" type="datetimeFigureOut">
              <a:rPr lang="es-PE" smtClean="0"/>
              <a:t>05/03/2018</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DFE1BF-1816-46A9-9C62-119584AA1290}" type="slidenum">
              <a:rPr lang="es-PE" smtClean="0"/>
              <a:t>‹Nº›</a:t>
            </a:fld>
            <a:endParaRPr lang="es-PE"/>
          </a:p>
        </p:txBody>
      </p:sp>
    </p:spTree>
    <p:extLst>
      <p:ext uri="{BB962C8B-B14F-4D97-AF65-F5344CB8AC3E}">
        <p14:creationId xmlns:p14="http://schemas.microsoft.com/office/powerpoint/2010/main" val="3349199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b="1" dirty="0" smtClean="0"/>
              <a:t>VISUAL BASIC.NET</a:t>
            </a:r>
            <a:endParaRPr lang="es-PE" b="1" dirty="0"/>
          </a:p>
        </p:txBody>
      </p:sp>
      <p:sp>
        <p:nvSpPr>
          <p:cNvPr id="3" name="Subtítulo 2"/>
          <p:cNvSpPr>
            <a:spLocks noGrp="1"/>
          </p:cNvSpPr>
          <p:nvPr>
            <p:ph type="subTitle" idx="1"/>
          </p:nvPr>
        </p:nvSpPr>
        <p:spPr/>
        <p:txBody>
          <a:bodyPr/>
          <a:lstStyle/>
          <a:p>
            <a:r>
              <a:rPr lang="es-PE" dirty="0" smtClean="0"/>
              <a:t>Enzo NAVARRO Fuentes</a:t>
            </a:r>
          </a:p>
          <a:p>
            <a:r>
              <a:rPr lang="es-PE" dirty="0" smtClean="0"/>
              <a:t>Max DIAZ Ortega</a:t>
            </a:r>
            <a:endParaRPr lang="es-PE" dirty="0"/>
          </a:p>
        </p:txBody>
      </p:sp>
    </p:spTree>
    <p:extLst>
      <p:ext uri="{BB962C8B-B14F-4D97-AF65-F5344CB8AC3E}">
        <p14:creationId xmlns:p14="http://schemas.microsoft.com/office/powerpoint/2010/main" val="2377717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77500" lnSpcReduction="20000"/>
          </a:bodyPr>
          <a:lstStyle/>
          <a:p>
            <a:r>
              <a:rPr lang="es-PE" dirty="0" err="1"/>
              <a:t>VB.Net</a:t>
            </a:r>
            <a:r>
              <a:rPr lang="es-PE" dirty="0"/>
              <a:t> es un lenguaje de programación orientado a objetos</a:t>
            </a:r>
            <a:r>
              <a:rPr lang="es-PE" dirty="0" smtClean="0"/>
              <a:t>.</a:t>
            </a:r>
          </a:p>
          <a:p>
            <a:r>
              <a:rPr lang="es-PE" dirty="0" smtClean="0"/>
              <a:t> Un programa </a:t>
            </a:r>
            <a:r>
              <a:rPr lang="es-PE" dirty="0"/>
              <a:t>consta de varios objetos que interactúan entre sí por medio de acciones. Las acciones que un objeto puede tomar son llamados métodos. </a:t>
            </a:r>
            <a:endParaRPr lang="es-PE" dirty="0" smtClean="0"/>
          </a:p>
          <a:p>
            <a:r>
              <a:rPr lang="es-PE" dirty="0" smtClean="0"/>
              <a:t>Se </a:t>
            </a:r>
            <a:r>
              <a:rPr lang="es-PE" dirty="0"/>
              <a:t>dice que los objetos del mismo tipo tienen el mismo tipo o, más a menudo, se dice que están en la misma clase. </a:t>
            </a:r>
            <a:endParaRPr lang="es-PE" dirty="0" smtClean="0"/>
          </a:p>
          <a:p>
            <a:r>
              <a:rPr lang="es-PE" dirty="0" smtClean="0"/>
              <a:t>Cuando </a:t>
            </a:r>
            <a:r>
              <a:rPr lang="es-PE" dirty="0"/>
              <a:t>consideramos un programa </a:t>
            </a:r>
            <a:r>
              <a:rPr lang="es-PE" dirty="0" err="1"/>
              <a:t>VB.Net</a:t>
            </a:r>
            <a:r>
              <a:rPr lang="es-PE" dirty="0"/>
              <a:t>, se puede definir como una colección de objetos que se comunican mediante la invocación de los métodos de los demás</a:t>
            </a:r>
            <a:r>
              <a:rPr lang="es-PE" dirty="0" smtClean="0"/>
              <a:t>.</a:t>
            </a:r>
          </a:p>
          <a:p>
            <a:r>
              <a:rPr lang="es-PE" dirty="0" smtClean="0"/>
              <a:t>Objeto</a:t>
            </a:r>
            <a:r>
              <a:rPr lang="es-PE" dirty="0"/>
              <a:t>: los objetos tienen estados y comportamientos. Ejemplo: un perro tiene estados - color, nombre, raza y comportamiento: menear, ladrar, comer, etc. objeto es una instancia de una clase. </a:t>
            </a:r>
            <a:endParaRPr lang="es-PE" dirty="0">
              <a:sym typeface="Symbol" panose="05050102010706020507" pitchFamily="18" charset="2"/>
            </a:endParaRPr>
          </a:p>
          <a:p>
            <a:r>
              <a:rPr lang="es-PE" dirty="0" smtClean="0"/>
              <a:t>Clase</a:t>
            </a:r>
            <a:r>
              <a:rPr lang="es-PE" dirty="0"/>
              <a:t>: una clase se puede definir como una plantilla / plan que describe el comportamientos / estados que el objeto de su tipo admite. </a:t>
            </a:r>
            <a:endParaRPr lang="es-PE" dirty="0">
              <a:sym typeface="Symbol" panose="05050102010706020507" pitchFamily="18" charset="2"/>
            </a:endParaRPr>
          </a:p>
          <a:p>
            <a:r>
              <a:rPr lang="es-PE" dirty="0" smtClean="0"/>
              <a:t>Métodos</a:t>
            </a:r>
            <a:r>
              <a:rPr lang="es-PE" dirty="0"/>
              <a:t>: un método es básicamente un comportamiento. Una clase puede contener muchos métodos. Es en los métodos donde se escriben las lógicas, se manipulan los datos y todas las acciones se ejecutan. </a:t>
            </a:r>
            <a:endParaRPr lang="es-PE" dirty="0" smtClean="0"/>
          </a:p>
          <a:p>
            <a:r>
              <a:rPr lang="es-PE" dirty="0" smtClean="0"/>
              <a:t>Variables </a:t>
            </a:r>
            <a:r>
              <a:rPr lang="es-PE" dirty="0"/>
              <a:t>instantáneas: cada objeto tiene su conjunto único de variables instantáneas. Un el estado del objeto es creado por los valores asignados a estas variables instantáneas</a:t>
            </a:r>
          </a:p>
          <a:p>
            <a:endParaRPr lang="es-PE" dirty="0"/>
          </a:p>
        </p:txBody>
      </p:sp>
      <p:sp>
        <p:nvSpPr>
          <p:cNvPr id="5" name="Título 1"/>
          <p:cNvSpPr>
            <a:spLocks noGrp="1"/>
          </p:cNvSpPr>
          <p:nvPr>
            <p:ph type="title"/>
          </p:nvPr>
        </p:nvSpPr>
        <p:spPr>
          <a:xfrm>
            <a:off x="677334" y="609600"/>
            <a:ext cx="8596668" cy="1320800"/>
          </a:xfrm>
        </p:spPr>
        <p:txBody>
          <a:bodyPr/>
          <a:lstStyle/>
          <a:p>
            <a:r>
              <a:rPr lang="es-PE" dirty="0" smtClean="0"/>
              <a:t>Sintaxis Básica</a:t>
            </a:r>
            <a:endParaRPr lang="es-PE" dirty="0"/>
          </a:p>
        </p:txBody>
      </p:sp>
    </p:spTree>
    <p:extLst>
      <p:ext uri="{BB962C8B-B14F-4D97-AF65-F5344CB8AC3E}">
        <p14:creationId xmlns:p14="http://schemas.microsoft.com/office/powerpoint/2010/main" val="245747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Data </a:t>
            </a:r>
            <a:r>
              <a:rPr lang="es-PE" dirty="0" err="1"/>
              <a:t>Types</a:t>
            </a:r>
            <a:r>
              <a:rPr lang="es-PE" dirty="0"/>
              <a:t> </a:t>
            </a:r>
          </a:p>
        </p:txBody>
      </p:sp>
      <p:sp>
        <p:nvSpPr>
          <p:cNvPr id="3" name="Marcador de contenido 2"/>
          <p:cNvSpPr>
            <a:spLocks noGrp="1"/>
          </p:cNvSpPr>
          <p:nvPr>
            <p:ph idx="1"/>
          </p:nvPr>
        </p:nvSpPr>
        <p:spPr>
          <a:xfrm>
            <a:off x="656552" y="1339707"/>
            <a:ext cx="8596668" cy="1154111"/>
          </a:xfrm>
        </p:spPr>
        <p:txBody>
          <a:bodyPr>
            <a:normAutofit lnSpcReduction="10000"/>
          </a:bodyPr>
          <a:lstStyle/>
          <a:p>
            <a:r>
              <a:rPr lang="es-PE" dirty="0" smtClean="0"/>
              <a:t>Los </a:t>
            </a:r>
            <a:r>
              <a:rPr lang="es-PE" dirty="0"/>
              <a:t>tipos de datos se refieren a un sistema extensivo utilizado para declarar variables o funciones de diferentes tipos. El tipo de una variable determina cuánto espacio ocupa en el almacenamiento y cómo se interpreta el patrón de bits almacenado.</a:t>
            </a:r>
          </a:p>
        </p:txBody>
      </p:sp>
      <p:pic>
        <p:nvPicPr>
          <p:cNvPr id="4" name="Marcador de contenido 3"/>
          <p:cNvPicPr>
            <a:picLocks noChangeAspect="1"/>
          </p:cNvPicPr>
          <p:nvPr/>
        </p:nvPicPr>
        <p:blipFill>
          <a:blip r:embed="rId2"/>
          <a:stretch>
            <a:fillRect/>
          </a:stretch>
        </p:blipFill>
        <p:spPr>
          <a:xfrm>
            <a:off x="569023" y="2493818"/>
            <a:ext cx="3764004" cy="3881437"/>
          </a:xfrm>
          <a:prstGeom prst="rect">
            <a:avLst/>
          </a:prstGeom>
        </p:spPr>
      </p:pic>
      <p:pic>
        <p:nvPicPr>
          <p:cNvPr id="5" name="Imagen 4"/>
          <p:cNvPicPr>
            <a:picLocks noChangeAspect="1"/>
          </p:cNvPicPr>
          <p:nvPr/>
        </p:nvPicPr>
        <p:blipFill>
          <a:blip r:embed="rId3"/>
          <a:stretch>
            <a:fillRect/>
          </a:stretch>
        </p:blipFill>
        <p:spPr>
          <a:xfrm>
            <a:off x="4616150" y="2493818"/>
            <a:ext cx="4132995" cy="3704035"/>
          </a:xfrm>
          <a:prstGeom prst="rect">
            <a:avLst/>
          </a:prstGeom>
        </p:spPr>
      </p:pic>
    </p:spTree>
    <p:extLst>
      <p:ext uri="{BB962C8B-B14F-4D97-AF65-F5344CB8AC3E}">
        <p14:creationId xmlns:p14="http://schemas.microsoft.com/office/powerpoint/2010/main" val="744251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Variables</a:t>
            </a:r>
          </a:p>
        </p:txBody>
      </p:sp>
      <p:sp>
        <p:nvSpPr>
          <p:cNvPr id="4" name="Marcador de contenido 2"/>
          <p:cNvSpPr txBox="1">
            <a:spLocks/>
          </p:cNvSpPr>
          <p:nvPr/>
        </p:nvSpPr>
        <p:spPr>
          <a:xfrm>
            <a:off x="407170" y="1600407"/>
            <a:ext cx="8596668" cy="440553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PE" dirty="0" smtClean="0"/>
              <a:t>Una variable no es más que un nombre dado a un área de almacenamiento que nuestros programas pueden manipular. </a:t>
            </a:r>
          </a:p>
          <a:p>
            <a:r>
              <a:rPr lang="es-PE" dirty="0" smtClean="0"/>
              <a:t>Cada variable en </a:t>
            </a:r>
            <a:r>
              <a:rPr lang="es-PE" dirty="0" err="1" smtClean="0"/>
              <a:t>VB.Net</a:t>
            </a:r>
            <a:r>
              <a:rPr lang="es-PE" dirty="0" smtClean="0"/>
              <a:t> tiene un tipo específico, que determina el tamaño y diseño de la memoria de la variable</a:t>
            </a:r>
            <a:br>
              <a:rPr lang="es-PE" dirty="0" smtClean="0"/>
            </a:br>
            <a:endParaRPr lang="es-PE" dirty="0" smtClean="0"/>
          </a:p>
          <a:p>
            <a:endParaRPr lang="es-PE" dirty="0"/>
          </a:p>
          <a:p>
            <a:pPr marL="0" indent="0">
              <a:buNone/>
            </a:pPr>
            <a:endParaRPr lang="es-PE" dirty="0" smtClean="0"/>
          </a:p>
          <a:p>
            <a:endParaRPr lang="es-PE" dirty="0"/>
          </a:p>
          <a:p>
            <a:endParaRPr lang="es-PE" dirty="0" smtClean="0"/>
          </a:p>
          <a:p>
            <a:endParaRPr lang="es-PE" dirty="0"/>
          </a:p>
          <a:p>
            <a:endParaRPr lang="es-PE" dirty="0" smtClean="0"/>
          </a:p>
          <a:p>
            <a:endParaRPr lang="es-PE" dirty="0"/>
          </a:p>
          <a:p>
            <a:r>
              <a:rPr lang="es-ES" dirty="0" err="1" smtClean="0">
                <a:solidFill>
                  <a:srgbClr val="212121"/>
                </a:solidFill>
                <a:latin typeface="inherit" charset="0"/>
                <a:cs typeface="Arial" panose="020B0604020202020204" pitchFamily="34" charset="0"/>
              </a:rPr>
              <a:t>VB.Net</a:t>
            </a:r>
            <a:r>
              <a:rPr lang="es-ES" dirty="0" smtClean="0">
                <a:solidFill>
                  <a:srgbClr val="212121"/>
                </a:solidFill>
                <a:latin typeface="inherit" charset="0"/>
                <a:cs typeface="Arial" panose="020B0604020202020204" pitchFamily="34" charset="0"/>
              </a:rPr>
              <a:t> </a:t>
            </a:r>
            <a:r>
              <a:rPr lang="es-ES" dirty="0">
                <a:solidFill>
                  <a:srgbClr val="212121"/>
                </a:solidFill>
                <a:latin typeface="inherit" charset="0"/>
                <a:cs typeface="Arial" panose="020B0604020202020204" pitchFamily="34" charset="0"/>
              </a:rPr>
              <a:t>también permite definir otros tipos de valores de variables como </a:t>
            </a:r>
            <a:r>
              <a:rPr lang="es-ES" dirty="0" err="1">
                <a:solidFill>
                  <a:srgbClr val="212121"/>
                </a:solidFill>
                <a:latin typeface="inherit" charset="0"/>
                <a:cs typeface="Arial" panose="020B0604020202020204" pitchFamily="34" charset="0"/>
              </a:rPr>
              <a:t>Enum</a:t>
            </a:r>
            <a:r>
              <a:rPr lang="es-ES" dirty="0">
                <a:solidFill>
                  <a:srgbClr val="212121"/>
                </a:solidFill>
                <a:latin typeface="inherit" charset="0"/>
                <a:cs typeface="Arial" panose="020B0604020202020204" pitchFamily="34" charset="0"/>
              </a:rPr>
              <a:t> y referencia tipos de variables como </a:t>
            </a:r>
            <a:r>
              <a:rPr lang="es-ES" dirty="0" err="1" smtClean="0">
                <a:solidFill>
                  <a:srgbClr val="212121"/>
                </a:solidFill>
                <a:latin typeface="inherit" charset="0"/>
                <a:cs typeface="Arial" panose="020B0604020202020204" pitchFamily="34" charset="0"/>
              </a:rPr>
              <a:t>Class</a:t>
            </a:r>
            <a:r>
              <a:rPr lang="es-ES" dirty="0" smtClean="0">
                <a:solidFill>
                  <a:srgbClr val="212121"/>
                </a:solidFill>
                <a:latin typeface="inherit" charset="0"/>
                <a:cs typeface="Arial" panose="020B0604020202020204" pitchFamily="34" charset="0"/>
              </a:rPr>
              <a:t>.</a:t>
            </a:r>
            <a:endParaRPr lang="es-PE" dirty="0"/>
          </a:p>
        </p:txBody>
      </p:sp>
      <p:pic>
        <p:nvPicPr>
          <p:cNvPr id="6" name="Marcador de contenido 3"/>
          <p:cNvPicPr>
            <a:picLocks noGrp="1" noChangeAspect="1"/>
          </p:cNvPicPr>
          <p:nvPr>
            <p:ph idx="1"/>
          </p:nvPr>
        </p:nvPicPr>
        <p:blipFill>
          <a:blip r:embed="rId2"/>
          <a:stretch>
            <a:fillRect/>
          </a:stretch>
        </p:blipFill>
        <p:spPr>
          <a:xfrm>
            <a:off x="1897795" y="2655539"/>
            <a:ext cx="5001770" cy="2488525"/>
          </a:xfrm>
          <a:prstGeom prst="rect">
            <a:avLst/>
          </a:prstGeom>
        </p:spPr>
      </p:pic>
    </p:spTree>
    <p:extLst>
      <p:ext uri="{BB962C8B-B14F-4D97-AF65-F5344CB8AC3E}">
        <p14:creationId xmlns:p14="http://schemas.microsoft.com/office/powerpoint/2010/main" val="10177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Ejemplo</a:t>
            </a:r>
            <a:endParaRPr lang="es-PE" dirty="0"/>
          </a:p>
        </p:txBody>
      </p:sp>
      <p:pic>
        <p:nvPicPr>
          <p:cNvPr id="4" name="Marcador de contenido 3"/>
          <p:cNvPicPr>
            <a:picLocks noGrp="1" noChangeAspect="1"/>
          </p:cNvPicPr>
          <p:nvPr>
            <p:ph idx="1"/>
          </p:nvPr>
        </p:nvPicPr>
        <p:blipFill>
          <a:blip r:embed="rId2"/>
          <a:stretch>
            <a:fillRect/>
          </a:stretch>
        </p:blipFill>
        <p:spPr>
          <a:xfrm>
            <a:off x="1959395" y="1453077"/>
            <a:ext cx="5791200" cy="3171825"/>
          </a:xfrm>
          <a:prstGeom prst="rect">
            <a:avLst/>
          </a:prstGeom>
        </p:spPr>
      </p:pic>
      <p:pic>
        <p:nvPicPr>
          <p:cNvPr id="5" name="Imagen 4"/>
          <p:cNvPicPr>
            <a:picLocks noChangeAspect="1"/>
          </p:cNvPicPr>
          <p:nvPr/>
        </p:nvPicPr>
        <p:blipFill>
          <a:blip r:embed="rId3"/>
          <a:stretch>
            <a:fillRect/>
          </a:stretch>
        </p:blipFill>
        <p:spPr>
          <a:xfrm>
            <a:off x="1959395" y="5699312"/>
            <a:ext cx="5781675" cy="381000"/>
          </a:xfrm>
          <a:prstGeom prst="rect">
            <a:avLst/>
          </a:prstGeom>
        </p:spPr>
      </p:pic>
      <p:sp>
        <p:nvSpPr>
          <p:cNvPr id="6" name="CuadroTexto 5"/>
          <p:cNvSpPr txBox="1"/>
          <p:nvPr/>
        </p:nvSpPr>
        <p:spPr>
          <a:xfrm>
            <a:off x="779929" y="5109882"/>
            <a:ext cx="8418458" cy="646331"/>
          </a:xfrm>
          <a:prstGeom prst="rect">
            <a:avLst/>
          </a:prstGeom>
          <a:noFill/>
        </p:spPr>
        <p:txBody>
          <a:bodyPr wrap="none" rtlCol="0">
            <a:spAutoFit/>
          </a:bodyPr>
          <a:lstStyle/>
          <a:p>
            <a:r>
              <a:rPr lang="es-PE" dirty="0"/>
              <a:t/>
            </a:r>
            <a:br>
              <a:rPr lang="es-PE" dirty="0"/>
            </a:br>
            <a:r>
              <a:rPr lang="es-PE" dirty="0"/>
              <a:t>Cuando se compila y ejecuta el código anterior, produce el siguiente resultado:</a:t>
            </a:r>
          </a:p>
        </p:txBody>
      </p:sp>
    </p:spTree>
    <p:extLst>
      <p:ext uri="{BB962C8B-B14F-4D97-AF65-F5344CB8AC3E}">
        <p14:creationId xmlns:p14="http://schemas.microsoft.com/office/powerpoint/2010/main" val="2807715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9125" y="5334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dirty="0" smtClean="0"/>
              <a:t>Constantes y enumeraciones</a:t>
            </a:r>
            <a:endParaRPr lang="es-PE" dirty="0"/>
          </a:p>
        </p:txBody>
      </p:sp>
      <p:sp>
        <p:nvSpPr>
          <p:cNvPr id="7" name="Marcador de contenido 2"/>
          <p:cNvSpPr txBox="1">
            <a:spLocks/>
          </p:cNvSpPr>
          <p:nvPr/>
        </p:nvSpPr>
        <p:spPr>
          <a:xfrm>
            <a:off x="459125" y="2088779"/>
            <a:ext cx="8596668" cy="44055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PE" dirty="0" smtClean="0"/>
              <a:t>Las constantes se refieren a valores fijos que el programa no puede alterar durante su ejecución.</a:t>
            </a:r>
          </a:p>
          <a:p>
            <a:r>
              <a:rPr lang="es-PE" dirty="0" smtClean="0"/>
              <a:t>Las constantes pueden ser de cualquiera de los tipos de datos básicos, como una constante entera, una variable constante, una constante de caracteres o una cadena literal.</a:t>
            </a:r>
          </a:p>
          <a:p>
            <a:r>
              <a:rPr lang="es-PE" dirty="0" smtClean="0"/>
              <a:t>Las constantes se tratan como variables regulares, excepto que sus valores no puede ser modificado después de su definición. </a:t>
            </a:r>
            <a:br>
              <a:rPr lang="es-PE" dirty="0" smtClean="0"/>
            </a:br>
            <a:endParaRPr lang="es-PE" dirty="0" smtClean="0"/>
          </a:p>
          <a:p>
            <a:endParaRPr lang="es-PE" dirty="0"/>
          </a:p>
          <a:p>
            <a:pPr marL="0" indent="0">
              <a:buNone/>
            </a:pPr>
            <a:endParaRPr lang="es-PE" dirty="0" smtClean="0"/>
          </a:p>
          <a:p>
            <a:endParaRPr lang="es-PE" dirty="0"/>
          </a:p>
          <a:p>
            <a:endParaRPr lang="es-PE" dirty="0" smtClean="0"/>
          </a:p>
          <a:p>
            <a:endParaRPr lang="es-PE" dirty="0"/>
          </a:p>
          <a:p>
            <a:endParaRPr lang="es-PE" dirty="0" smtClean="0"/>
          </a:p>
          <a:p>
            <a:endParaRPr lang="es-PE" dirty="0"/>
          </a:p>
        </p:txBody>
      </p:sp>
    </p:spTree>
    <p:extLst>
      <p:ext uri="{BB962C8B-B14F-4D97-AF65-F5344CB8AC3E}">
        <p14:creationId xmlns:p14="http://schemas.microsoft.com/office/powerpoint/2010/main" val="2224304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Ejemplo</a:t>
            </a:r>
            <a:endParaRPr lang="es-PE" dirty="0"/>
          </a:p>
        </p:txBody>
      </p:sp>
      <p:pic>
        <p:nvPicPr>
          <p:cNvPr id="4" name="Marcador de contenido 3"/>
          <p:cNvPicPr>
            <a:picLocks noGrp="1" noChangeAspect="1"/>
          </p:cNvPicPr>
          <p:nvPr>
            <p:ph idx="1"/>
          </p:nvPr>
        </p:nvPicPr>
        <p:blipFill>
          <a:blip r:embed="rId2"/>
          <a:stretch>
            <a:fillRect/>
          </a:stretch>
        </p:blipFill>
        <p:spPr>
          <a:xfrm>
            <a:off x="1901686" y="1580543"/>
            <a:ext cx="5772150" cy="2647950"/>
          </a:xfrm>
          <a:prstGeom prst="rect">
            <a:avLst/>
          </a:prstGeom>
        </p:spPr>
      </p:pic>
      <p:pic>
        <p:nvPicPr>
          <p:cNvPr id="5" name="Imagen 4"/>
          <p:cNvPicPr>
            <a:picLocks noChangeAspect="1"/>
          </p:cNvPicPr>
          <p:nvPr/>
        </p:nvPicPr>
        <p:blipFill>
          <a:blip r:embed="rId3"/>
          <a:stretch>
            <a:fillRect/>
          </a:stretch>
        </p:blipFill>
        <p:spPr>
          <a:xfrm>
            <a:off x="1789299" y="5318872"/>
            <a:ext cx="5762625" cy="361950"/>
          </a:xfrm>
          <a:prstGeom prst="rect">
            <a:avLst/>
          </a:prstGeom>
        </p:spPr>
      </p:pic>
      <p:sp>
        <p:nvSpPr>
          <p:cNvPr id="6" name="CuadroTexto 5"/>
          <p:cNvSpPr txBox="1"/>
          <p:nvPr/>
        </p:nvSpPr>
        <p:spPr>
          <a:xfrm>
            <a:off x="855544" y="4450517"/>
            <a:ext cx="8418458" cy="646331"/>
          </a:xfrm>
          <a:prstGeom prst="rect">
            <a:avLst/>
          </a:prstGeom>
          <a:noFill/>
        </p:spPr>
        <p:txBody>
          <a:bodyPr wrap="none" rtlCol="0">
            <a:spAutoFit/>
          </a:bodyPr>
          <a:lstStyle/>
          <a:p>
            <a:r>
              <a:rPr lang="es-PE" dirty="0"/>
              <a:t/>
            </a:r>
            <a:br>
              <a:rPr lang="es-PE" dirty="0"/>
            </a:br>
            <a:r>
              <a:rPr lang="es-PE" dirty="0"/>
              <a:t>Cuando se compila y ejecuta el código anterior, produce el siguiente resultado:</a:t>
            </a:r>
          </a:p>
        </p:txBody>
      </p:sp>
    </p:spTree>
    <p:extLst>
      <p:ext uri="{BB962C8B-B14F-4D97-AF65-F5344CB8AC3E}">
        <p14:creationId xmlns:p14="http://schemas.microsoft.com/office/powerpoint/2010/main" val="3463611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3858"/>
            <a:ext cx="8596668" cy="1320800"/>
          </a:xfrm>
        </p:spPr>
        <p:txBody>
          <a:bodyPr/>
          <a:lstStyle/>
          <a:p>
            <a:r>
              <a:rPr lang="es-PE" dirty="0"/>
              <a:t/>
            </a:r>
            <a:br>
              <a:rPr lang="es-PE" dirty="0"/>
            </a:br>
            <a:r>
              <a:rPr lang="es-PE" dirty="0"/>
              <a:t>Imprimir y Mostrar constantes en </a:t>
            </a:r>
            <a:r>
              <a:rPr lang="es-PE" dirty="0" err="1"/>
              <a:t>VB.Net</a:t>
            </a:r>
            <a:endParaRPr lang="es-PE" dirty="0"/>
          </a:p>
        </p:txBody>
      </p:sp>
      <p:pic>
        <p:nvPicPr>
          <p:cNvPr id="4" name="Marcador de contenido 3"/>
          <p:cNvPicPr>
            <a:picLocks noGrp="1" noChangeAspect="1"/>
          </p:cNvPicPr>
          <p:nvPr>
            <p:ph idx="1"/>
          </p:nvPr>
        </p:nvPicPr>
        <p:blipFill>
          <a:blip r:embed="rId2"/>
          <a:stretch>
            <a:fillRect/>
          </a:stretch>
        </p:blipFill>
        <p:spPr>
          <a:xfrm>
            <a:off x="471663" y="1649123"/>
            <a:ext cx="5791200" cy="1819275"/>
          </a:xfrm>
          <a:prstGeom prst="rect">
            <a:avLst/>
          </a:prstGeom>
        </p:spPr>
      </p:pic>
      <p:pic>
        <p:nvPicPr>
          <p:cNvPr id="5" name="Imagen 4"/>
          <p:cNvPicPr>
            <a:picLocks noChangeAspect="1"/>
          </p:cNvPicPr>
          <p:nvPr/>
        </p:nvPicPr>
        <p:blipFill>
          <a:blip r:embed="rId3"/>
          <a:stretch>
            <a:fillRect/>
          </a:stretch>
        </p:blipFill>
        <p:spPr>
          <a:xfrm>
            <a:off x="3034986" y="3609975"/>
            <a:ext cx="5762625" cy="3248025"/>
          </a:xfrm>
          <a:prstGeom prst="rect">
            <a:avLst/>
          </a:prstGeom>
        </p:spPr>
      </p:pic>
    </p:spTree>
    <p:extLst>
      <p:ext uri="{BB962C8B-B14F-4D97-AF65-F5344CB8AC3E}">
        <p14:creationId xmlns:p14="http://schemas.microsoft.com/office/powerpoint/2010/main" val="1380354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6979"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b="0" i="0" u="none" strike="noStrike" cap="none" normalizeH="0" baseline="0" smtClean="0">
                <a:ln>
                  <a:noFill/>
                </a:ln>
                <a:solidFill>
                  <a:srgbClr val="212121"/>
                </a:solidFill>
                <a:effectLst/>
                <a:latin typeface="Arial" panose="020B0604020202020204" pitchFamily="34" charset="0"/>
                <a:cs typeface="Arial" panose="020B0604020202020204" pitchFamily="34" charset="0"/>
              </a:rPr>
              <a:t/>
            </a:r>
            <a:br>
              <a:rPr kumimoji="0" lang="es-PE" b="0" i="0" u="none" strike="noStrike" cap="none" normalizeH="0" baseline="0" smtClean="0">
                <a:ln>
                  <a:noFill/>
                </a:ln>
                <a:solidFill>
                  <a:srgbClr val="212121"/>
                </a:solidFill>
                <a:effectLst/>
                <a:latin typeface="Arial" panose="020B0604020202020204" pitchFamily="34" charset="0"/>
                <a:cs typeface="Arial" panose="020B0604020202020204" pitchFamily="34" charset="0"/>
              </a:rPr>
            </a:br>
            <a:endParaRPr kumimoji="0" lang="es-PE" b="0" i="0" u="none" strike="noStrike" cap="none" normalizeH="0" baseline="0" smtClean="0">
              <a:ln>
                <a:noFill/>
              </a:ln>
              <a:solidFill>
                <a:srgbClr val="21212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8"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Título 2"/>
          <p:cNvSpPr>
            <a:spLocks noGrp="1"/>
          </p:cNvSpPr>
          <p:nvPr>
            <p:ph type="title"/>
          </p:nvPr>
        </p:nvSpPr>
        <p:spPr>
          <a:xfrm>
            <a:off x="677334" y="412171"/>
            <a:ext cx="8596668" cy="1320800"/>
          </a:xfrm>
        </p:spPr>
        <p:txBody>
          <a:bodyPr/>
          <a:lstStyle/>
          <a:p>
            <a:r>
              <a:rPr lang="es-PE" dirty="0" smtClean="0"/>
              <a:t>Declaraciones</a:t>
            </a:r>
            <a:endParaRPr lang="es-PE" dirty="0"/>
          </a:p>
        </p:txBody>
      </p:sp>
      <p:sp>
        <p:nvSpPr>
          <p:cNvPr id="10" name="Marcador de contenido 2"/>
          <p:cNvSpPr txBox="1">
            <a:spLocks/>
          </p:cNvSpPr>
          <p:nvPr/>
        </p:nvSpPr>
        <p:spPr>
          <a:xfrm>
            <a:off x="459125" y="1174378"/>
            <a:ext cx="8596668" cy="44055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PE" dirty="0" smtClean="0"/>
              <a:t>Una declaración es una instrucción completa en programas de VB.</a:t>
            </a:r>
          </a:p>
          <a:p>
            <a:r>
              <a:rPr lang="es-PE" dirty="0" smtClean="0"/>
              <a:t>Puede contener palabras clave, operadores, variables, valores literales, constantes y expresiones.</a:t>
            </a:r>
          </a:p>
          <a:p>
            <a:r>
              <a:rPr lang="es-PE" dirty="0" smtClean="0"/>
              <a:t>Las declaraciones se pueden categorizar como:</a:t>
            </a:r>
          </a:p>
          <a:p>
            <a:pPr marL="0" indent="0">
              <a:buNone/>
            </a:pPr>
            <a:r>
              <a:rPr lang="es-PE" dirty="0" smtClean="0"/>
              <a:t>	Declaraciones de declaración: se nombra una variable, constante o 	procedimiento.</a:t>
            </a:r>
          </a:p>
          <a:p>
            <a:pPr marL="0" indent="0">
              <a:buNone/>
            </a:pPr>
            <a:r>
              <a:rPr lang="es-PE" dirty="0"/>
              <a:t>	</a:t>
            </a:r>
            <a:r>
              <a:rPr lang="es-PE" dirty="0" smtClean="0"/>
              <a:t>Declaraciones ejecutables: inician acciones, pueden llamar a un método, 	bucle o rama a través de bloques de código.</a:t>
            </a:r>
            <a:br>
              <a:rPr lang="es-PE" dirty="0" smtClean="0"/>
            </a:br>
            <a:endParaRPr lang="es-PE" dirty="0" smtClean="0"/>
          </a:p>
          <a:p>
            <a:endParaRPr lang="es-PE" dirty="0"/>
          </a:p>
          <a:p>
            <a:pPr marL="0" indent="0">
              <a:buNone/>
            </a:pPr>
            <a:endParaRPr lang="es-PE" dirty="0" smtClean="0"/>
          </a:p>
          <a:p>
            <a:endParaRPr lang="es-PE" dirty="0"/>
          </a:p>
          <a:p>
            <a:endParaRPr lang="es-PE" dirty="0" smtClean="0"/>
          </a:p>
          <a:p>
            <a:endParaRPr lang="es-PE" dirty="0"/>
          </a:p>
          <a:p>
            <a:endParaRPr lang="es-PE" dirty="0" smtClean="0"/>
          </a:p>
          <a:p>
            <a:endParaRPr lang="es-PE" dirty="0"/>
          </a:p>
        </p:txBody>
      </p:sp>
      <p:pic>
        <p:nvPicPr>
          <p:cNvPr id="11" name="Marcador de contenido 3"/>
          <p:cNvPicPr>
            <a:picLocks noGrp="1" noChangeAspect="1"/>
          </p:cNvPicPr>
          <p:nvPr>
            <p:ph idx="1"/>
          </p:nvPr>
        </p:nvPicPr>
        <p:blipFill>
          <a:blip r:embed="rId2"/>
          <a:stretch>
            <a:fillRect/>
          </a:stretch>
        </p:blipFill>
        <p:spPr>
          <a:xfrm>
            <a:off x="2452254" y="4104810"/>
            <a:ext cx="4071805" cy="2267331"/>
          </a:xfrm>
          <a:prstGeom prst="rect">
            <a:avLst/>
          </a:prstGeom>
        </p:spPr>
      </p:pic>
    </p:spTree>
    <p:extLst>
      <p:ext uri="{BB962C8B-B14F-4D97-AF65-F5344CB8AC3E}">
        <p14:creationId xmlns:p14="http://schemas.microsoft.com/office/powerpoint/2010/main" val="2042092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Ejemplo</a:t>
            </a:r>
            <a:endParaRPr lang="es-PE" dirty="0"/>
          </a:p>
        </p:txBody>
      </p:sp>
      <p:pic>
        <p:nvPicPr>
          <p:cNvPr id="4" name="Marcador de contenido 3"/>
          <p:cNvPicPr>
            <a:picLocks noGrp="1" noChangeAspect="1"/>
          </p:cNvPicPr>
          <p:nvPr>
            <p:ph idx="1"/>
          </p:nvPr>
        </p:nvPicPr>
        <p:blipFill>
          <a:blip r:embed="rId2"/>
          <a:stretch>
            <a:fillRect/>
          </a:stretch>
        </p:blipFill>
        <p:spPr>
          <a:xfrm>
            <a:off x="2103880" y="1270000"/>
            <a:ext cx="5743575" cy="3629025"/>
          </a:xfrm>
          <a:prstGeom prst="rect">
            <a:avLst/>
          </a:prstGeom>
        </p:spPr>
      </p:pic>
      <p:pic>
        <p:nvPicPr>
          <p:cNvPr id="5" name="Imagen 4"/>
          <p:cNvPicPr>
            <a:picLocks noChangeAspect="1"/>
          </p:cNvPicPr>
          <p:nvPr/>
        </p:nvPicPr>
        <p:blipFill>
          <a:blip r:embed="rId3"/>
          <a:stretch>
            <a:fillRect/>
          </a:stretch>
        </p:blipFill>
        <p:spPr>
          <a:xfrm>
            <a:off x="1936376" y="5559425"/>
            <a:ext cx="5791200" cy="590550"/>
          </a:xfrm>
          <a:prstGeom prst="rect">
            <a:avLst/>
          </a:prstGeom>
        </p:spPr>
      </p:pic>
    </p:spTree>
    <p:extLst>
      <p:ext uri="{BB962C8B-B14F-4D97-AF65-F5344CB8AC3E}">
        <p14:creationId xmlns:p14="http://schemas.microsoft.com/office/powerpoint/2010/main" val="3321668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Operadores</a:t>
            </a:r>
            <a:endParaRPr lang="es-PE" dirty="0"/>
          </a:p>
        </p:txBody>
      </p:sp>
      <p:sp>
        <p:nvSpPr>
          <p:cNvPr id="3" name="Marcador de contenido 2"/>
          <p:cNvSpPr>
            <a:spLocks noGrp="1"/>
          </p:cNvSpPr>
          <p:nvPr>
            <p:ph idx="1"/>
          </p:nvPr>
        </p:nvSpPr>
        <p:spPr>
          <a:xfrm>
            <a:off x="677334" y="1807295"/>
            <a:ext cx="8596668" cy="3880773"/>
          </a:xfrm>
        </p:spPr>
        <p:txBody>
          <a:bodyPr>
            <a:normAutofit/>
          </a:bodyPr>
          <a:lstStyle/>
          <a:p>
            <a:r>
              <a:rPr lang="es-PE" dirty="0" smtClean="0"/>
              <a:t>Un </a:t>
            </a:r>
            <a:r>
              <a:rPr lang="es-PE" dirty="0"/>
              <a:t>operador es un símbolo que le dice al compilador que realice operaciones matemáticas específicas o manipulaciones lógicas. </a:t>
            </a:r>
            <a:endParaRPr lang="es-PE" dirty="0" smtClean="0"/>
          </a:p>
          <a:p>
            <a:r>
              <a:rPr lang="es-PE" dirty="0" err="1" smtClean="0"/>
              <a:t>VB.Net</a:t>
            </a:r>
            <a:r>
              <a:rPr lang="es-PE" dirty="0" smtClean="0"/>
              <a:t> </a:t>
            </a:r>
            <a:r>
              <a:rPr lang="es-PE" dirty="0"/>
              <a:t>es rico en operadores incorporados y ofrece lo siguiente tipos de operadores de uso común: </a:t>
            </a:r>
            <a:endParaRPr lang="es-PE" dirty="0" smtClean="0"/>
          </a:p>
          <a:p>
            <a:pPr marL="0" indent="0">
              <a:buNone/>
            </a:pPr>
            <a:r>
              <a:rPr lang="es-PE" dirty="0"/>
              <a:t>	</a:t>
            </a:r>
            <a:r>
              <a:rPr lang="es-PE" dirty="0" smtClean="0"/>
              <a:t>Operadores </a:t>
            </a:r>
            <a:r>
              <a:rPr lang="es-PE" dirty="0"/>
              <a:t>aritméticos </a:t>
            </a:r>
            <a:endParaRPr lang="es-PE" dirty="0"/>
          </a:p>
          <a:p>
            <a:pPr marL="0" indent="0">
              <a:buNone/>
            </a:pPr>
            <a:r>
              <a:rPr lang="es-PE" dirty="0" smtClean="0"/>
              <a:t>	Operadores </a:t>
            </a:r>
            <a:r>
              <a:rPr lang="es-PE" dirty="0"/>
              <a:t>de comparación </a:t>
            </a:r>
            <a:endParaRPr lang="es-PE" dirty="0"/>
          </a:p>
          <a:p>
            <a:pPr marL="0" indent="0">
              <a:buNone/>
            </a:pPr>
            <a:r>
              <a:rPr lang="es-PE" dirty="0" smtClean="0"/>
              <a:t>	Operadores </a:t>
            </a:r>
            <a:r>
              <a:rPr lang="es-PE" dirty="0"/>
              <a:t>lógicos / en bits </a:t>
            </a:r>
            <a:endParaRPr lang="es-PE" dirty="0"/>
          </a:p>
          <a:p>
            <a:pPr marL="0" indent="0">
              <a:buNone/>
            </a:pPr>
            <a:r>
              <a:rPr lang="es-PE" dirty="0" smtClean="0"/>
              <a:t>	Operadores </a:t>
            </a:r>
            <a:r>
              <a:rPr lang="es-PE" dirty="0"/>
              <a:t>de cambio de bit </a:t>
            </a:r>
            <a:endParaRPr lang="es-PE" dirty="0"/>
          </a:p>
          <a:p>
            <a:pPr marL="0" indent="0">
              <a:buNone/>
            </a:pPr>
            <a:r>
              <a:rPr lang="es-PE" dirty="0" smtClean="0"/>
              <a:t>	Operadores </a:t>
            </a:r>
            <a:r>
              <a:rPr lang="es-PE" dirty="0"/>
              <a:t>de asignación </a:t>
            </a:r>
            <a:endParaRPr lang="es-PE" dirty="0"/>
          </a:p>
          <a:p>
            <a:pPr marL="0" indent="0">
              <a:buNone/>
            </a:pPr>
            <a:r>
              <a:rPr lang="es-PE" dirty="0" smtClean="0"/>
              <a:t>	Operadores Varios.</a:t>
            </a:r>
            <a:endParaRPr lang="es-PE" dirty="0"/>
          </a:p>
        </p:txBody>
      </p:sp>
    </p:spTree>
    <p:extLst>
      <p:ext uri="{BB962C8B-B14F-4D97-AF65-F5344CB8AC3E}">
        <p14:creationId xmlns:p14="http://schemas.microsoft.com/office/powerpoint/2010/main" val="1185142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Definición</a:t>
            </a:r>
            <a:endParaRPr lang="es-PE" b="1" dirty="0"/>
          </a:p>
        </p:txBody>
      </p:sp>
      <p:sp>
        <p:nvSpPr>
          <p:cNvPr id="3" name="Marcador de contenido 2"/>
          <p:cNvSpPr>
            <a:spLocks noGrp="1"/>
          </p:cNvSpPr>
          <p:nvPr>
            <p:ph idx="1"/>
          </p:nvPr>
        </p:nvSpPr>
        <p:spPr/>
        <p:txBody>
          <a:bodyPr>
            <a:normAutofit fontScale="92500" lnSpcReduction="20000"/>
          </a:bodyPr>
          <a:lstStyle/>
          <a:p>
            <a:pPr marL="0" indent="0" algn="just">
              <a:buNone/>
            </a:pPr>
            <a:r>
              <a:rPr lang="es-PE" dirty="0" smtClean="0"/>
              <a:t>Es </a:t>
            </a:r>
            <a:r>
              <a:rPr lang="es-PE" dirty="0"/>
              <a:t>un lenguaje de programación orientado a objetos que se puede considerar una evolución de Visual Basic implementada sobre el </a:t>
            </a:r>
            <a:r>
              <a:rPr lang="es-PE" dirty="0" err="1"/>
              <a:t>framework</a:t>
            </a:r>
            <a:r>
              <a:rPr lang="es-PE" dirty="0"/>
              <a:t> .</a:t>
            </a:r>
            <a:r>
              <a:rPr lang="es-PE" dirty="0" smtClean="0"/>
              <a:t>NET</a:t>
            </a:r>
          </a:p>
          <a:p>
            <a:pPr marL="0" indent="0" algn="just">
              <a:buNone/>
            </a:pPr>
            <a:r>
              <a:rPr lang="es-PE" dirty="0" smtClean="0"/>
              <a:t>Su </a:t>
            </a:r>
            <a:r>
              <a:rPr lang="es-PE" dirty="0"/>
              <a:t>introducción resultó muy controvertida, ya que debido a cambios significativos en el lenguaje </a:t>
            </a:r>
            <a:r>
              <a:rPr lang="es-PE" dirty="0" smtClean="0"/>
              <a:t>VB.NET no </a:t>
            </a:r>
            <a:r>
              <a:rPr lang="es-PE" dirty="0"/>
              <a:t>es compatible hacia atrás con Visual Basic, pero el manejo de las instrucciones es similar </a:t>
            </a:r>
            <a:r>
              <a:rPr lang="es-PE" dirty="0" smtClean="0"/>
              <a:t>a versiones </a:t>
            </a:r>
            <a:r>
              <a:rPr lang="es-PE" dirty="0"/>
              <a:t>anteriores de Visual Basic, facilitando </a:t>
            </a:r>
            <a:r>
              <a:rPr lang="es-PE" dirty="0" smtClean="0"/>
              <a:t>así </a:t>
            </a:r>
            <a:r>
              <a:rPr lang="es-PE" dirty="0"/>
              <a:t>el </a:t>
            </a:r>
            <a:r>
              <a:rPr lang="es-PE" dirty="0" smtClean="0"/>
              <a:t>desarrollo </a:t>
            </a:r>
            <a:r>
              <a:rPr lang="es-PE" dirty="0"/>
              <a:t>de aplicaciones mas avanzadas con herramientas </a:t>
            </a:r>
            <a:r>
              <a:rPr lang="es-PE" dirty="0" smtClean="0"/>
              <a:t>modernas</a:t>
            </a:r>
            <a:r>
              <a:rPr lang="es-PE" dirty="0" smtClean="0"/>
              <a:t>.</a:t>
            </a:r>
          </a:p>
          <a:p>
            <a:pPr marL="0" lvl="0" indent="0" defTabSz="914400" eaLnBrk="0" fontAlgn="base" hangingPunct="0">
              <a:spcBef>
                <a:spcPct val="0"/>
              </a:spcBef>
              <a:spcAft>
                <a:spcPct val="0"/>
              </a:spcAft>
              <a:buClrTx/>
              <a:buSzTx/>
              <a:buNone/>
            </a:pPr>
            <a:endParaRPr lang="es-PE" dirty="0"/>
          </a:p>
          <a:p>
            <a:pPr marL="0" lvl="0" indent="0" defTabSz="914400" eaLnBrk="0" fontAlgn="base" hangingPunct="0">
              <a:spcBef>
                <a:spcPct val="0"/>
              </a:spcBef>
              <a:spcAft>
                <a:spcPct val="0"/>
              </a:spcAft>
              <a:buClrTx/>
              <a:buSzTx/>
              <a:buNone/>
            </a:pPr>
            <a:r>
              <a:rPr lang="es-ES" dirty="0" smtClean="0">
                <a:solidFill>
                  <a:srgbClr val="212121"/>
                </a:solidFill>
                <a:latin typeface="inherit"/>
              </a:rPr>
              <a:t>Las </a:t>
            </a:r>
            <a:r>
              <a:rPr lang="es-ES" dirty="0">
                <a:solidFill>
                  <a:srgbClr val="212121"/>
                </a:solidFill>
                <a:latin typeface="inherit"/>
              </a:rPr>
              <a:t>siguientes </a:t>
            </a:r>
            <a:r>
              <a:rPr lang="es-ES" dirty="0" smtClean="0">
                <a:solidFill>
                  <a:srgbClr val="212121"/>
                </a:solidFill>
                <a:latin typeface="inherit"/>
              </a:rPr>
              <a:t>razones, </a:t>
            </a:r>
            <a:r>
              <a:rPr lang="es-ES" dirty="0">
                <a:solidFill>
                  <a:srgbClr val="212121"/>
                </a:solidFill>
                <a:latin typeface="inherit"/>
              </a:rPr>
              <a:t>hacen de </a:t>
            </a:r>
            <a:r>
              <a:rPr lang="es-ES" dirty="0" err="1">
                <a:solidFill>
                  <a:srgbClr val="212121"/>
                </a:solidFill>
                <a:latin typeface="inherit"/>
              </a:rPr>
              <a:t>VB.Net</a:t>
            </a:r>
            <a:r>
              <a:rPr lang="es-ES" dirty="0">
                <a:solidFill>
                  <a:srgbClr val="212121"/>
                </a:solidFill>
                <a:latin typeface="inherit"/>
              </a:rPr>
              <a:t> un lenguaje profesional ampliamente utilizado: </a:t>
            </a:r>
            <a:endParaRPr lang="es-ES" dirty="0" smtClean="0">
              <a:solidFill>
                <a:srgbClr val="212121"/>
              </a:solidFill>
              <a:latin typeface="inherit"/>
            </a:endParaRPr>
          </a:p>
          <a:p>
            <a:pPr marL="0" lvl="0" indent="0" defTabSz="914400" eaLnBrk="0" fontAlgn="base" hangingPunct="0">
              <a:spcBef>
                <a:spcPct val="0"/>
              </a:spcBef>
              <a:spcAft>
                <a:spcPct val="0"/>
              </a:spcAft>
              <a:buClrTx/>
              <a:buSzTx/>
              <a:buNone/>
            </a:pPr>
            <a:endParaRPr lang="es-ES" dirty="0">
              <a:solidFill>
                <a:srgbClr val="212121"/>
              </a:solidFill>
              <a:latin typeface="inherit"/>
            </a:endParaRPr>
          </a:p>
          <a:p>
            <a:pPr marL="0" lvl="0" indent="0" defTabSz="914400" eaLnBrk="0" fontAlgn="base" hangingPunct="0">
              <a:spcBef>
                <a:spcPct val="0"/>
              </a:spcBef>
              <a:spcAft>
                <a:spcPct val="0"/>
              </a:spcAft>
              <a:buClrTx/>
              <a:buSzTx/>
              <a:buNone/>
            </a:pPr>
            <a:r>
              <a:rPr lang="es-ES" dirty="0" smtClean="0">
                <a:solidFill>
                  <a:srgbClr val="212121"/>
                </a:solidFill>
                <a:latin typeface="inherit"/>
              </a:rPr>
              <a:t>	Propósito </a:t>
            </a:r>
            <a:r>
              <a:rPr lang="es-ES" dirty="0">
                <a:solidFill>
                  <a:srgbClr val="212121"/>
                </a:solidFill>
                <a:latin typeface="inherit"/>
              </a:rPr>
              <a:t>moderno y general.</a:t>
            </a:r>
          </a:p>
          <a:p>
            <a:pPr marL="0" lvl="0" indent="0" defTabSz="914400" eaLnBrk="0" fontAlgn="base" hangingPunct="0">
              <a:spcBef>
                <a:spcPct val="0"/>
              </a:spcBef>
              <a:spcAft>
                <a:spcPct val="0"/>
              </a:spcAft>
              <a:buClrTx/>
              <a:buSzTx/>
              <a:buNone/>
            </a:pPr>
            <a:r>
              <a:rPr lang="es-ES" dirty="0" smtClean="0">
                <a:solidFill>
                  <a:srgbClr val="212121"/>
                </a:solidFill>
                <a:latin typeface="inherit"/>
              </a:rPr>
              <a:t>	orientado </a:t>
            </a:r>
            <a:r>
              <a:rPr lang="es-ES" dirty="0">
                <a:solidFill>
                  <a:srgbClr val="212121"/>
                </a:solidFill>
                <a:latin typeface="inherit"/>
              </a:rPr>
              <a:t>a objetos</a:t>
            </a:r>
          </a:p>
          <a:p>
            <a:pPr marL="0" lvl="0" indent="0" defTabSz="914400" eaLnBrk="0" fontAlgn="base" hangingPunct="0">
              <a:spcBef>
                <a:spcPct val="0"/>
              </a:spcBef>
              <a:spcAft>
                <a:spcPct val="0"/>
              </a:spcAft>
              <a:buClrTx/>
              <a:buSzTx/>
              <a:buNone/>
            </a:pPr>
            <a:r>
              <a:rPr lang="es-ES" dirty="0" smtClean="0">
                <a:solidFill>
                  <a:srgbClr val="212121"/>
                </a:solidFill>
                <a:latin typeface="inherit"/>
              </a:rPr>
              <a:t>	Orientada </a:t>
            </a:r>
            <a:r>
              <a:rPr lang="es-ES" dirty="0">
                <a:solidFill>
                  <a:srgbClr val="212121"/>
                </a:solidFill>
                <a:latin typeface="inherit"/>
              </a:rPr>
              <a:t>a componentes. </a:t>
            </a:r>
          </a:p>
          <a:p>
            <a:pPr marL="0" lvl="0" indent="0" defTabSz="914400" eaLnBrk="0" fontAlgn="base" hangingPunct="0">
              <a:spcBef>
                <a:spcPct val="0"/>
              </a:spcBef>
              <a:spcAft>
                <a:spcPct val="0"/>
              </a:spcAft>
              <a:buClrTx/>
              <a:buSzTx/>
              <a:buNone/>
            </a:pPr>
            <a:r>
              <a:rPr lang="es-ES" dirty="0" smtClean="0">
                <a:solidFill>
                  <a:srgbClr val="212121"/>
                </a:solidFill>
                <a:latin typeface="inherit"/>
              </a:rPr>
              <a:t>	Fácil </a:t>
            </a:r>
            <a:r>
              <a:rPr lang="es-ES" dirty="0">
                <a:solidFill>
                  <a:srgbClr val="212121"/>
                </a:solidFill>
                <a:latin typeface="inherit"/>
              </a:rPr>
              <a:t>de aprender.</a:t>
            </a:r>
          </a:p>
          <a:p>
            <a:pPr marL="0" lvl="0" indent="0" defTabSz="914400" eaLnBrk="0" fontAlgn="base" hangingPunct="0">
              <a:spcBef>
                <a:spcPct val="0"/>
              </a:spcBef>
              <a:spcAft>
                <a:spcPct val="0"/>
              </a:spcAft>
              <a:buClrTx/>
              <a:buSzTx/>
              <a:buNone/>
            </a:pPr>
            <a:r>
              <a:rPr lang="es-ES" dirty="0" smtClean="0">
                <a:solidFill>
                  <a:srgbClr val="212121"/>
                </a:solidFill>
                <a:latin typeface="inherit"/>
              </a:rPr>
              <a:t>	Lenguaje </a:t>
            </a:r>
            <a:r>
              <a:rPr lang="es-ES" dirty="0">
                <a:solidFill>
                  <a:srgbClr val="212121"/>
                </a:solidFill>
                <a:latin typeface="inherit"/>
              </a:rPr>
              <a:t>estructurado.</a:t>
            </a:r>
          </a:p>
          <a:p>
            <a:pPr marL="0" lvl="0" indent="0" defTabSz="914400" eaLnBrk="0" fontAlgn="base" hangingPunct="0">
              <a:spcBef>
                <a:spcPct val="0"/>
              </a:spcBef>
              <a:spcAft>
                <a:spcPct val="0"/>
              </a:spcAft>
              <a:buClrTx/>
              <a:buSzTx/>
              <a:buNone/>
            </a:pPr>
            <a:r>
              <a:rPr lang="es-ES" dirty="0" smtClean="0">
                <a:solidFill>
                  <a:srgbClr val="212121"/>
                </a:solidFill>
                <a:latin typeface="inherit"/>
              </a:rPr>
              <a:t>	Produce </a:t>
            </a:r>
            <a:r>
              <a:rPr lang="es-ES" dirty="0">
                <a:solidFill>
                  <a:srgbClr val="212121"/>
                </a:solidFill>
                <a:latin typeface="inherit"/>
              </a:rPr>
              <a:t>programas eficientes.</a:t>
            </a:r>
          </a:p>
          <a:p>
            <a:pPr marL="0" lvl="0" indent="0" defTabSz="914400" eaLnBrk="0" fontAlgn="base" hangingPunct="0">
              <a:spcBef>
                <a:spcPct val="0"/>
              </a:spcBef>
              <a:spcAft>
                <a:spcPct val="0"/>
              </a:spcAft>
              <a:buClrTx/>
              <a:buSzTx/>
              <a:buNone/>
            </a:pPr>
            <a:r>
              <a:rPr lang="es-ES" dirty="0" smtClean="0">
                <a:solidFill>
                  <a:srgbClr val="212121"/>
                </a:solidFill>
                <a:latin typeface="inherit"/>
              </a:rPr>
              <a:t>	Se </a:t>
            </a:r>
            <a:r>
              <a:rPr lang="es-ES" dirty="0">
                <a:solidFill>
                  <a:srgbClr val="212121"/>
                </a:solidFill>
                <a:latin typeface="inherit"/>
              </a:rPr>
              <a:t>puede compilar en una variedad de plataformas informáticas. </a:t>
            </a:r>
          </a:p>
          <a:p>
            <a:pPr marL="0" indent="0" algn="just">
              <a:buNone/>
            </a:pPr>
            <a:endParaRPr lang="es-PE" dirty="0"/>
          </a:p>
        </p:txBody>
      </p:sp>
    </p:spTree>
    <p:extLst>
      <p:ext uri="{BB962C8B-B14F-4D97-AF65-F5344CB8AC3E}">
        <p14:creationId xmlns:p14="http://schemas.microsoft.com/office/powerpoint/2010/main" val="3978015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Operadores </a:t>
            </a:r>
            <a:r>
              <a:rPr lang="es-PE" dirty="0" smtClean="0"/>
              <a:t>Aritméticos</a:t>
            </a:r>
            <a:endParaRPr lang="es-PE" dirty="0"/>
          </a:p>
        </p:txBody>
      </p:sp>
      <p:pic>
        <p:nvPicPr>
          <p:cNvPr id="4" name="Marcador de contenido 3"/>
          <p:cNvPicPr>
            <a:picLocks noGrp="1" noChangeAspect="1"/>
          </p:cNvPicPr>
          <p:nvPr>
            <p:ph idx="1"/>
          </p:nvPr>
        </p:nvPicPr>
        <p:blipFill>
          <a:blip r:embed="rId2"/>
          <a:stretch>
            <a:fillRect/>
          </a:stretch>
        </p:blipFill>
        <p:spPr>
          <a:xfrm>
            <a:off x="2085181" y="2186781"/>
            <a:ext cx="5781675" cy="3829050"/>
          </a:xfrm>
          <a:prstGeom prst="rect">
            <a:avLst/>
          </a:prstGeom>
        </p:spPr>
      </p:pic>
    </p:spTree>
    <p:extLst>
      <p:ext uri="{BB962C8B-B14F-4D97-AF65-F5344CB8AC3E}">
        <p14:creationId xmlns:p14="http://schemas.microsoft.com/office/powerpoint/2010/main" val="3905722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42005"/>
            <a:ext cx="8596668" cy="1320800"/>
          </a:xfrm>
        </p:spPr>
        <p:txBody>
          <a:bodyPr/>
          <a:lstStyle/>
          <a:p>
            <a:r>
              <a:rPr lang="es-PE" dirty="0" smtClean="0"/>
              <a:t>Ejemplo</a:t>
            </a:r>
            <a:endParaRPr lang="es-PE" dirty="0"/>
          </a:p>
        </p:txBody>
      </p:sp>
      <p:pic>
        <p:nvPicPr>
          <p:cNvPr id="4" name="Marcador de contenido 3"/>
          <p:cNvPicPr>
            <a:picLocks noGrp="1" noChangeAspect="1"/>
          </p:cNvPicPr>
          <p:nvPr>
            <p:ph idx="1"/>
          </p:nvPr>
        </p:nvPicPr>
        <p:blipFill>
          <a:blip r:embed="rId2"/>
          <a:stretch>
            <a:fillRect/>
          </a:stretch>
        </p:blipFill>
        <p:spPr>
          <a:xfrm>
            <a:off x="394072" y="1102275"/>
            <a:ext cx="3635472" cy="3999661"/>
          </a:xfrm>
          <a:prstGeom prst="rect">
            <a:avLst/>
          </a:prstGeom>
        </p:spPr>
      </p:pic>
      <p:pic>
        <p:nvPicPr>
          <p:cNvPr id="5" name="Imagen 4"/>
          <p:cNvPicPr>
            <a:picLocks noChangeAspect="1"/>
          </p:cNvPicPr>
          <p:nvPr/>
        </p:nvPicPr>
        <p:blipFill>
          <a:blip r:embed="rId3"/>
          <a:stretch>
            <a:fillRect/>
          </a:stretch>
        </p:blipFill>
        <p:spPr>
          <a:xfrm>
            <a:off x="4095941" y="1566714"/>
            <a:ext cx="5522957" cy="1362075"/>
          </a:xfrm>
          <a:prstGeom prst="rect">
            <a:avLst/>
          </a:prstGeom>
        </p:spPr>
      </p:pic>
      <p:pic>
        <p:nvPicPr>
          <p:cNvPr id="6" name="Imagen 5"/>
          <p:cNvPicPr>
            <a:picLocks noChangeAspect="1"/>
          </p:cNvPicPr>
          <p:nvPr/>
        </p:nvPicPr>
        <p:blipFill>
          <a:blip r:embed="rId4"/>
          <a:stretch>
            <a:fillRect/>
          </a:stretch>
        </p:blipFill>
        <p:spPr>
          <a:xfrm>
            <a:off x="4095941" y="3410816"/>
            <a:ext cx="5522957" cy="600075"/>
          </a:xfrm>
          <a:prstGeom prst="rect">
            <a:avLst/>
          </a:prstGeom>
        </p:spPr>
      </p:pic>
    </p:spTree>
    <p:extLst>
      <p:ext uri="{BB962C8B-B14F-4D97-AF65-F5344CB8AC3E}">
        <p14:creationId xmlns:p14="http://schemas.microsoft.com/office/powerpoint/2010/main" val="495928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p:cNvPicPr>
            <a:picLocks noGrp="1" noChangeAspect="1"/>
          </p:cNvPicPr>
          <p:nvPr>
            <p:ph idx="1"/>
          </p:nvPr>
        </p:nvPicPr>
        <p:blipFill>
          <a:blip r:embed="rId2"/>
          <a:stretch>
            <a:fillRect/>
          </a:stretch>
        </p:blipFill>
        <p:spPr>
          <a:xfrm>
            <a:off x="2798102" y="2160588"/>
            <a:ext cx="4355834" cy="3881437"/>
          </a:xfrm>
          <a:prstGeom prst="rect">
            <a:avLst/>
          </a:prstGeom>
        </p:spPr>
      </p:pic>
      <p:sp>
        <p:nvSpPr>
          <p:cNvPr id="6" name="Rectangle 3"/>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6979"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b="0" i="0" u="none" strike="noStrike" cap="none" normalizeH="0" baseline="0" smtClean="0">
                <a:ln>
                  <a:noFill/>
                </a:ln>
                <a:solidFill>
                  <a:srgbClr val="212121"/>
                </a:solidFill>
                <a:effectLst/>
                <a:latin typeface="Arial" panose="020B0604020202020204" pitchFamily="34" charset="0"/>
                <a:cs typeface="Arial" panose="020B0604020202020204" pitchFamily="34" charset="0"/>
              </a:rPr>
              <a:t/>
            </a:r>
            <a:br>
              <a:rPr kumimoji="0" lang="es-PE" b="0" i="0" u="none" strike="noStrike" cap="none" normalizeH="0" baseline="0" smtClean="0">
                <a:ln>
                  <a:noFill/>
                </a:ln>
                <a:solidFill>
                  <a:srgbClr val="212121"/>
                </a:solidFill>
                <a:effectLst/>
                <a:latin typeface="Arial" panose="020B0604020202020204" pitchFamily="34" charset="0"/>
                <a:cs typeface="Arial" panose="020B0604020202020204" pitchFamily="34" charset="0"/>
              </a:rPr>
            </a:br>
            <a:endParaRPr kumimoji="0" lang="es-PE" b="0" i="0" u="none" strike="noStrike" cap="none" normalizeH="0" baseline="0" smtClean="0">
              <a:ln>
                <a:noFill/>
              </a:ln>
              <a:solidFill>
                <a:srgbClr val="21212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8"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
        <p:nvSpPr>
          <p:cNvPr id="4" name="Título 3"/>
          <p:cNvSpPr>
            <a:spLocks noGrp="1"/>
          </p:cNvSpPr>
          <p:nvPr>
            <p:ph type="title"/>
          </p:nvPr>
        </p:nvSpPr>
        <p:spPr/>
        <p:txBody>
          <a:bodyPr/>
          <a:lstStyle/>
          <a:p>
            <a:r>
              <a:rPr lang="es-PE" dirty="0" smtClean="0"/>
              <a:t>Operadores de comparación</a:t>
            </a:r>
            <a:endParaRPr lang="es-PE" dirty="0"/>
          </a:p>
        </p:txBody>
      </p:sp>
    </p:spTree>
    <p:extLst>
      <p:ext uri="{BB962C8B-B14F-4D97-AF65-F5344CB8AC3E}">
        <p14:creationId xmlns:p14="http://schemas.microsoft.com/office/powerpoint/2010/main" val="2030609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If</a:t>
            </a:r>
            <a:endParaRPr lang="es-PE" dirty="0"/>
          </a:p>
        </p:txBody>
      </p:sp>
      <p:sp>
        <p:nvSpPr>
          <p:cNvPr id="3" name="Marcador de contenido 2"/>
          <p:cNvSpPr>
            <a:spLocks noGrp="1"/>
          </p:cNvSpPr>
          <p:nvPr>
            <p:ph idx="1"/>
          </p:nvPr>
        </p:nvSpPr>
        <p:spPr>
          <a:xfrm>
            <a:off x="677334" y="1755343"/>
            <a:ext cx="8596668" cy="3880773"/>
          </a:xfrm>
        </p:spPr>
        <p:txBody>
          <a:bodyPr/>
          <a:lstStyle/>
          <a:p>
            <a:r>
              <a:rPr lang="es-PE" dirty="0" smtClean="0"/>
              <a:t>Las </a:t>
            </a:r>
            <a:r>
              <a:rPr lang="es-PE" dirty="0"/>
              <a:t>estructuras de toma de decisiones requieren que el programador especifique una o más condiciones para ser evaluadas o probadas por el programa, junto con una declaración o declaraciones que se ejecutarán si se determina que la condición es verdadera y, opcionalmente, otras declaraciones que se ejecutarán si se determina que la condición es </a:t>
            </a:r>
            <a:r>
              <a:rPr lang="es-PE" dirty="0" smtClean="0"/>
              <a:t>falsa</a:t>
            </a:r>
            <a:endParaRPr lang="es-PE" dirty="0"/>
          </a:p>
        </p:txBody>
      </p:sp>
    </p:spTree>
    <p:extLst>
      <p:ext uri="{BB962C8B-B14F-4D97-AF65-F5344CB8AC3E}">
        <p14:creationId xmlns:p14="http://schemas.microsoft.com/office/powerpoint/2010/main" val="2584464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Ejemplo</a:t>
            </a:r>
            <a:endParaRPr lang="es-PE" dirty="0"/>
          </a:p>
        </p:txBody>
      </p:sp>
      <p:pic>
        <p:nvPicPr>
          <p:cNvPr id="4" name="Marcador de contenido 3"/>
          <p:cNvPicPr>
            <a:picLocks noGrp="1" noChangeAspect="1"/>
          </p:cNvPicPr>
          <p:nvPr>
            <p:ph idx="1"/>
          </p:nvPr>
        </p:nvPicPr>
        <p:blipFill>
          <a:blip r:embed="rId2"/>
          <a:stretch>
            <a:fillRect/>
          </a:stretch>
        </p:blipFill>
        <p:spPr>
          <a:xfrm>
            <a:off x="2246545" y="1319212"/>
            <a:ext cx="5781675" cy="3638550"/>
          </a:xfrm>
          <a:prstGeom prst="rect">
            <a:avLst/>
          </a:prstGeom>
        </p:spPr>
      </p:pic>
      <p:pic>
        <p:nvPicPr>
          <p:cNvPr id="5" name="Imagen 4"/>
          <p:cNvPicPr>
            <a:picLocks noChangeAspect="1"/>
          </p:cNvPicPr>
          <p:nvPr/>
        </p:nvPicPr>
        <p:blipFill>
          <a:blip r:embed="rId3"/>
          <a:stretch>
            <a:fillRect/>
          </a:stretch>
        </p:blipFill>
        <p:spPr>
          <a:xfrm>
            <a:off x="2303695" y="5667374"/>
            <a:ext cx="5724525" cy="581025"/>
          </a:xfrm>
          <a:prstGeom prst="rect">
            <a:avLst/>
          </a:prstGeom>
        </p:spPr>
      </p:pic>
    </p:spTree>
    <p:extLst>
      <p:ext uri="{BB962C8B-B14F-4D97-AF65-F5344CB8AC3E}">
        <p14:creationId xmlns:p14="http://schemas.microsoft.com/office/powerpoint/2010/main" val="4204321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dirty="0" smtClean="0"/>
              <a:t>Cuando </a:t>
            </a:r>
            <a:r>
              <a:rPr lang="es-PE" dirty="0"/>
              <a:t>define una clase, define un modelo para un tipo de datos. Esto no realmente define cualquier dato, pero define lo que significa el nombre de clase, es decir, en qué consistirá un objeto de la clase y qué operaciones se pueden realizar en tal objeto. Los objetos son instancias de una clase. Los métodos y variables que constituyen una clase se llaman miembros de la clase.</a:t>
            </a:r>
          </a:p>
        </p:txBody>
      </p:sp>
      <p:sp>
        <p:nvSpPr>
          <p:cNvPr id="6" name="Rectangle 3"/>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6979"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b="0" i="0" u="none" strike="noStrike" cap="none" normalizeH="0" baseline="0" smtClean="0">
                <a:ln>
                  <a:noFill/>
                </a:ln>
                <a:solidFill>
                  <a:srgbClr val="212121"/>
                </a:solidFill>
                <a:effectLst/>
                <a:latin typeface="Arial" panose="020B0604020202020204" pitchFamily="34" charset="0"/>
                <a:cs typeface="Arial" panose="020B0604020202020204" pitchFamily="34" charset="0"/>
              </a:rPr>
              <a:t/>
            </a:r>
            <a:br>
              <a:rPr kumimoji="0" lang="es-PE" b="0" i="0" u="none" strike="noStrike" cap="none" normalizeH="0" baseline="0" smtClean="0">
                <a:ln>
                  <a:noFill/>
                </a:ln>
                <a:solidFill>
                  <a:srgbClr val="212121"/>
                </a:solidFill>
                <a:effectLst/>
                <a:latin typeface="Arial" panose="020B0604020202020204" pitchFamily="34" charset="0"/>
                <a:cs typeface="Arial" panose="020B0604020202020204" pitchFamily="34" charset="0"/>
              </a:rPr>
            </a:br>
            <a:endParaRPr kumimoji="0" lang="es-PE" b="0" i="0" u="none" strike="noStrike" cap="none" normalizeH="0" baseline="0" smtClean="0">
              <a:ln>
                <a:noFill/>
              </a:ln>
              <a:solidFill>
                <a:srgbClr val="21212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8"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
        <p:nvSpPr>
          <p:cNvPr id="5" name="Título 4"/>
          <p:cNvSpPr>
            <a:spLocks noGrp="1"/>
          </p:cNvSpPr>
          <p:nvPr>
            <p:ph type="title"/>
          </p:nvPr>
        </p:nvSpPr>
        <p:spPr/>
        <p:txBody>
          <a:bodyPr/>
          <a:lstStyle/>
          <a:p>
            <a:r>
              <a:rPr lang="es-PE" dirty="0" smtClean="0"/>
              <a:t>Clases y objetos</a:t>
            </a:r>
            <a:endParaRPr lang="es-PE" dirty="0"/>
          </a:p>
        </p:txBody>
      </p:sp>
    </p:spTree>
    <p:extLst>
      <p:ext uri="{BB962C8B-B14F-4D97-AF65-F5344CB8AC3E}">
        <p14:creationId xmlns:p14="http://schemas.microsoft.com/office/powerpoint/2010/main" val="899787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err="1" smtClean="0"/>
              <a:t>.Net</a:t>
            </a:r>
            <a:r>
              <a:rPr lang="es-PE" b="1" dirty="0" smtClean="0"/>
              <a:t> Framework</a:t>
            </a:r>
            <a:endParaRPr lang="es-PE" b="1" dirty="0"/>
          </a:p>
        </p:txBody>
      </p:sp>
      <p:sp>
        <p:nvSpPr>
          <p:cNvPr id="3" name="Marcador de contenido 2"/>
          <p:cNvSpPr>
            <a:spLocks noGrp="1"/>
          </p:cNvSpPr>
          <p:nvPr>
            <p:ph idx="1"/>
          </p:nvPr>
        </p:nvSpPr>
        <p:spPr>
          <a:xfrm>
            <a:off x="677334" y="1721225"/>
            <a:ext cx="8596668" cy="4320138"/>
          </a:xfrm>
        </p:spPr>
        <p:txBody>
          <a:bodyPr>
            <a:normAutofit lnSpcReduction="10000"/>
          </a:bodyPr>
          <a:lstStyle/>
          <a:p>
            <a:pPr>
              <a:buFont typeface="Wingdings" panose="05000000000000000000" pitchFamily="2" charset="2"/>
              <a:buChar char="Ø"/>
            </a:pPr>
            <a:r>
              <a:rPr lang="es-PE" dirty="0" err="1" smtClean="0"/>
              <a:t>.</a:t>
            </a:r>
            <a:r>
              <a:rPr lang="es-PE" dirty="0" err="1"/>
              <a:t>Net</a:t>
            </a:r>
            <a:r>
              <a:rPr lang="es-PE" dirty="0"/>
              <a:t> </a:t>
            </a:r>
            <a:r>
              <a:rPr lang="es-PE" dirty="0" err="1"/>
              <a:t>framework</a:t>
            </a:r>
            <a:r>
              <a:rPr lang="es-PE" dirty="0"/>
              <a:t> es una plataforma revolucionaria que te ayuda a escribir siguientes tipos de aplicaciones: </a:t>
            </a:r>
            <a:endParaRPr lang="es-PE" dirty="0" smtClean="0"/>
          </a:p>
          <a:p>
            <a:pPr marL="0" indent="0">
              <a:buNone/>
            </a:pPr>
            <a:r>
              <a:rPr lang="es-PE" dirty="0" smtClean="0"/>
              <a:t>	Aplicaciones </a:t>
            </a:r>
            <a:r>
              <a:rPr lang="es-PE" dirty="0"/>
              <a:t>de </a:t>
            </a:r>
            <a:r>
              <a:rPr lang="es-PE" dirty="0" smtClean="0"/>
              <a:t>Windows</a:t>
            </a:r>
          </a:p>
          <a:p>
            <a:pPr marL="0" indent="0">
              <a:buNone/>
            </a:pPr>
            <a:r>
              <a:rPr lang="es-PE" dirty="0" smtClean="0"/>
              <a:t>	Aplicaciones </a:t>
            </a:r>
            <a:r>
              <a:rPr lang="es-PE" dirty="0"/>
              <a:t>web </a:t>
            </a:r>
            <a:endParaRPr lang="es-PE" dirty="0" smtClean="0"/>
          </a:p>
          <a:p>
            <a:pPr marL="0" indent="0">
              <a:buNone/>
            </a:pPr>
            <a:r>
              <a:rPr lang="es-PE" dirty="0" smtClean="0"/>
              <a:t>	Servicios </a:t>
            </a:r>
            <a:r>
              <a:rPr lang="es-PE" dirty="0" smtClean="0"/>
              <a:t>web</a:t>
            </a:r>
          </a:p>
          <a:p>
            <a:pPr>
              <a:buFont typeface="Wingdings" panose="05000000000000000000" pitchFamily="2" charset="2"/>
              <a:buChar char="Ø"/>
            </a:pPr>
            <a:r>
              <a:rPr lang="es-PE" dirty="0" smtClean="0"/>
              <a:t>Las </a:t>
            </a:r>
            <a:r>
              <a:rPr lang="es-PE" dirty="0"/>
              <a:t>aplicaciones </a:t>
            </a:r>
            <a:r>
              <a:rPr lang="es-PE" dirty="0" err="1"/>
              <a:t>.Net</a:t>
            </a:r>
            <a:r>
              <a:rPr lang="es-PE" dirty="0"/>
              <a:t> </a:t>
            </a:r>
            <a:r>
              <a:rPr lang="es-PE" dirty="0" err="1"/>
              <a:t>framework</a:t>
            </a:r>
            <a:r>
              <a:rPr lang="es-PE" dirty="0"/>
              <a:t> son aplicaciones </a:t>
            </a:r>
            <a:r>
              <a:rPr lang="es-PE" dirty="0" smtClean="0"/>
              <a:t>multiplataforma</a:t>
            </a:r>
            <a:r>
              <a:rPr lang="es-PE" dirty="0" smtClean="0"/>
              <a:t>, </a:t>
            </a:r>
            <a:r>
              <a:rPr lang="es-PE" dirty="0"/>
              <a:t>El marco ha sido diseñado de tal manera que se puede utilizar desde cualquiera de los siguientes idiomas: Visual Basic, C #, C ++, </a:t>
            </a:r>
            <a:r>
              <a:rPr lang="es-PE" dirty="0" err="1"/>
              <a:t>Jscript</a:t>
            </a:r>
            <a:r>
              <a:rPr lang="es-PE" dirty="0"/>
              <a:t> y COBOL, etc. </a:t>
            </a:r>
            <a:endParaRPr lang="es-PE" dirty="0" smtClean="0"/>
          </a:p>
          <a:p>
            <a:pPr>
              <a:buFont typeface="Wingdings" panose="05000000000000000000" pitchFamily="2" charset="2"/>
              <a:buChar char="Ø"/>
            </a:pPr>
            <a:r>
              <a:rPr lang="es-PE" dirty="0" smtClean="0"/>
              <a:t> </a:t>
            </a:r>
            <a:r>
              <a:rPr lang="es-PE" dirty="0"/>
              <a:t>El marco ha sido diseñado de tal manera que se puede utilizar desde cualquiera de los siguientes idiomas: Visual Basic, C #, C ++, </a:t>
            </a:r>
            <a:r>
              <a:rPr lang="es-PE" dirty="0" err="1"/>
              <a:t>Jscript</a:t>
            </a:r>
            <a:r>
              <a:rPr lang="es-PE" dirty="0"/>
              <a:t> y COBOL, </a:t>
            </a:r>
            <a:r>
              <a:rPr lang="es-PE" dirty="0" smtClean="0"/>
              <a:t>etc. </a:t>
            </a:r>
          </a:p>
          <a:p>
            <a:pPr>
              <a:buFont typeface="Wingdings" panose="05000000000000000000" pitchFamily="2" charset="2"/>
              <a:buChar char="Ø"/>
            </a:pPr>
            <a:r>
              <a:rPr lang="es-PE" dirty="0" smtClean="0"/>
              <a:t>El </a:t>
            </a:r>
            <a:r>
              <a:rPr lang="es-PE" dirty="0" err="1"/>
              <a:t>framework</a:t>
            </a:r>
            <a:r>
              <a:rPr lang="es-PE" dirty="0"/>
              <a:t> </a:t>
            </a:r>
            <a:r>
              <a:rPr lang="es-PE" dirty="0" err="1"/>
              <a:t>.Net</a:t>
            </a:r>
            <a:r>
              <a:rPr lang="es-PE" dirty="0"/>
              <a:t> consiste en una enorme biblioteca de códigos utilizados por el cliente </a:t>
            </a:r>
            <a:endParaRPr lang="es-PE" dirty="0" smtClean="0"/>
          </a:p>
        </p:txBody>
      </p:sp>
    </p:spTree>
    <p:extLst>
      <p:ext uri="{BB962C8B-B14F-4D97-AF65-F5344CB8AC3E}">
        <p14:creationId xmlns:p14="http://schemas.microsoft.com/office/powerpoint/2010/main" val="1817253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Beneficios del </a:t>
            </a:r>
            <a:r>
              <a:rPr lang="es-PE" dirty="0" err="1" smtClean="0"/>
              <a:t>.net</a:t>
            </a:r>
            <a:r>
              <a:rPr lang="es-PE" dirty="0" smtClean="0"/>
              <a:t> </a:t>
            </a:r>
            <a:r>
              <a:rPr lang="es-PE" dirty="0" err="1" smtClean="0"/>
              <a:t>framework</a:t>
            </a:r>
            <a:endParaRPr lang="es-PE" dirty="0"/>
          </a:p>
        </p:txBody>
      </p:sp>
      <p:sp>
        <p:nvSpPr>
          <p:cNvPr id="3" name="Marcador de contenido 2"/>
          <p:cNvSpPr>
            <a:spLocks noGrp="1"/>
          </p:cNvSpPr>
          <p:nvPr>
            <p:ph idx="1"/>
          </p:nvPr>
        </p:nvSpPr>
        <p:spPr/>
        <p:txBody>
          <a:bodyPr/>
          <a:lstStyle/>
          <a:p>
            <a:r>
              <a:rPr lang="es-PE" dirty="0"/>
              <a:t>Basado en estándares y prácticas Web </a:t>
            </a:r>
            <a:endParaRPr lang="es-PE" dirty="0" smtClean="0"/>
          </a:p>
          <a:p>
            <a:r>
              <a:rPr lang="es-PE" dirty="0" smtClean="0"/>
              <a:t>Extensible </a:t>
            </a:r>
          </a:p>
          <a:p>
            <a:r>
              <a:rPr lang="es-PE" dirty="0" smtClean="0"/>
              <a:t>Fácil </a:t>
            </a:r>
            <a:r>
              <a:rPr lang="es-PE" dirty="0"/>
              <a:t>de utilizar por los desarrolladores </a:t>
            </a:r>
            <a:endParaRPr lang="es-PE" dirty="0" smtClean="0"/>
          </a:p>
          <a:p>
            <a:r>
              <a:rPr lang="es-PE" dirty="0" smtClean="0"/>
              <a:t>Diseñado </a:t>
            </a:r>
            <a:r>
              <a:rPr lang="es-PE" dirty="0"/>
              <a:t>utilizando modelos de aplicaciones unificados </a:t>
            </a:r>
            <a:endParaRPr lang="es-PE" dirty="0" smtClean="0"/>
          </a:p>
          <a:p>
            <a:endParaRPr lang="es-PE" dirty="0"/>
          </a:p>
        </p:txBody>
      </p:sp>
      <p:pic>
        <p:nvPicPr>
          <p:cNvPr id="1025" name="DefaultOcx"/>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HTMLSelect1"/>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771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Lenguajes de </a:t>
            </a:r>
            <a:r>
              <a:rPr lang="es-PE" dirty="0" err="1" smtClean="0"/>
              <a:t>.NeT</a:t>
            </a:r>
            <a:endParaRPr lang="es-PE" dirty="0"/>
          </a:p>
        </p:txBody>
      </p:sp>
      <p:pic>
        <p:nvPicPr>
          <p:cNvPr id="4" name="Marcador de contenido 3"/>
          <p:cNvPicPr>
            <a:picLocks noGrp="1" noChangeAspect="1"/>
          </p:cNvPicPr>
          <p:nvPr>
            <p:ph idx="1"/>
          </p:nvPr>
        </p:nvPicPr>
        <p:blipFill>
          <a:blip r:embed="rId2"/>
          <a:stretch>
            <a:fillRect/>
          </a:stretch>
        </p:blipFill>
        <p:spPr>
          <a:xfrm>
            <a:off x="721522" y="2124636"/>
            <a:ext cx="7954960" cy="3695934"/>
          </a:xfrm>
          <a:prstGeom prst="rect">
            <a:avLst/>
          </a:prstGeom>
        </p:spPr>
      </p:pic>
    </p:spTree>
    <p:extLst>
      <p:ext uri="{BB962C8B-B14F-4D97-AF65-F5344CB8AC3E}">
        <p14:creationId xmlns:p14="http://schemas.microsoft.com/office/powerpoint/2010/main" val="1122619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4657" y="578428"/>
            <a:ext cx="8596668" cy="1320800"/>
          </a:xfrm>
        </p:spPr>
        <p:txBody>
          <a:bodyPr/>
          <a:lstStyle/>
          <a:p>
            <a:pPr algn="ctr"/>
            <a:r>
              <a:rPr lang="es-PE" dirty="0"/>
              <a:t>Mejoras en Visual Basic Net </a:t>
            </a:r>
          </a:p>
        </p:txBody>
      </p:sp>
      <p:sp>
        <p:nvSpPr>
          <p:cNvPr id="3" name="Marcador de contenido 2"/>
          <p:cNvSpPr>
            <a:spLocks noGrp="1"/>
          </p:cNvSpPr>
          <p:nvPr>
            <p:ph idx="1"/>
          </p:nvPr>
        </p:nvSpPr>
        <p:spPr/>
        <p:txBody>
          <a:bodyPr/>
          <a:lstStyle/>
          <a:p>
            <a:r>
              <a:rPr lang="es-PE" dirty="0"/>
              <a:t>Principales mejoras del lenguaje – Soporte mejorado orientado a objetos – Gestión de excepciones estructurada </a:t>
            </a:r>
            <a:endParaRPr lang="es-PE" dirty="0" smtClean="0"/>
          </a:p>
          <a:p>
            <a:r>
              <a:rPr lang="es-PE" dirty="0" smtClean="0"/>
              <a:t>Acceso </a:t>
            </a:r>
            <a:r>
              <a:rPr lang="es-PE" dirty="0"/>
              <a:t>total al .NET Framework – Nuevas opciones de manejo de hilos – Recolector de basura </a:t>
            </a:r>
            <a:endParaRPr lang="es-PE" dirty="0" smtClean="0"/>
          </a:p>
          <a:p>
            <a:r>
              <a:rPr lang="es-PE" dirty="0" smtClean="0"/>
              <a:t>Desarrollo </a:t>
            </a:r>
            <a:r>
              <a:rPr lang="es-PE" dirty="0"/>
              <a:t>Web mejorado – Creación de Formularios Web tan fácilmente como formularios Windows – Crear servicios Web rápidamente</a:t>
            </a:r>
          </a:p>
        </p:txBody>
      </p:sp>
    </p:spTree>
    <p:extLst>
      <p:ext uri="{BB962C8B-B14F-4D97-AF65-F5344CB8AC3E}">
        <p14:creationId xmlns:p14="http://schemas.microsoft.com/office/powerpoint/2010/main" val="535619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Relación con Visual Basic</a:t>
            </a:r>
            <a:endParaRPr lang="es-PE" dirty="0"/>
          </a:p>
        </p:txBody>
      </p:sp>
      <p:sp>
        <p:nvSpPr>
          <p:cNvPr id="3" name="Marcador de contenido 2"/>
          <p:cNvSpPr>
            <a:spLocks noGrp="1"/>
          </p:cNvSpPr>
          <p:nvPr>
            <p:ph idx="1"/>
          </p:nvPr>
        </p:nvSpPr>
        <p:spPr/>
        <p:txBody>
          <a:bodyPr>
            <a:normAutofit/>
          </a:bodyPr>
          <a:lstStyle/>
          <a:p>
            <a:pPr>
              <a:buFont typeface="Wingdings" panose="05000000000000000000" pitchFamily="2" charset="2"/>
              <a:buChar char="Ø"/>
            </a:pPr>
            <a:r>
              <a:rPr lang="es-PE" dirty="0" smtClean="0"/>
              <a:t>La </a:t>
            </a:r>
            <a:r>
              <a:rPr lang="es-PE" dirty="0"/>
              <a:t>sintaxis básica es prácticamente la misma entre VB y VB.NET, con la excepción de los añadidos para soportar nuevas características como el control estructurado de excepciones, la programación orientada a objetos, o los Genéricos.</a:t>
            </a:r>
          </a:p>
          <a:p>
            <a:pPr>
              <a:buFont typeface="Wingdings" panose="05000000000000000000" pitchFamily="2" charset="2"/>
              <a:buChar char="Ø"/>
            </a:pPr>
            <a:r>
              <a:rPr lang="es-PE" dirty="0"/>
              <a:t>Las diferencias entre VB y VB.NET son profundas, sobre todo en cuanto a metodología de programación y bibliotecas, pero ambos lenguajes siguen manteniendo un gran parecido, cosa que facilita notablemente el paso de VB a VB.NET.</a:t>
            </a:r>
          </a:p>
          <a:p>
            <a:endParaRPr lang="es-PE" dirty="0"/>
          </a:p>
        </p:txBody>
      </p:sp>
    </p:spTree>
    <p:extLst>
      <p:ext uri="{BB962C8B-B14F-4D97-AF65-F5344CB8AC3E}">
        <p14:creationId xmlns:p14="http://schemas.microsoft.com/office/powerpoint/2010/main" val="3877526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96986"/>
            <a:ext cx="8596668" cy="1320800"/>
          </a:xfrm>
        </p:spPr>
        <p:txBody>
          <a:bodyPr>
            <a:normAutofit fontScale="90000"/>
          </a:bodyPr>
          <a:lstStyle/>
          <a:p>
            <a:r>
              <a:rPr lang="es-PE" b="1" dirty="0" smtClean="0"/>
              <a:t/>
            </a:r>
            <a:br>
              <a:rPr lang="es-PE" b="1" dirty="0" smtClean="0"/>
            </a:br>
            <a:r>
              <a:rPr lang="es-PE" sz="4900" dirty="0"/>
              <a:t>Versiones del Entorno de Programación para Visual Basic</a:t>
            </a:r>
            <a:r>
              <a:rPr lang="es-PE" dirty="0"/>
              <a:t/>
            </a:r>
            <a:br>
              <a:rPr lang="es-PE" dirty="0"/>
            </a:br>
            <a:endParaRPr lang="es-PE" dirty="0"/>
          </a:p>
        </p:txBody>
      </p:sp>
      <p:sp>
        <p:nvSpPr>
          <p:cNvPr id="3" name="Marcador de contenido 2"/>
          <p:cNvSpPr>
            <a:spLocks noGrp="1"/>
          </p:cNvSpPr>
          <p:nvPr>
            <p:ph idx="1"/>
          </p:nvPr>
        </p:nvSpPr>
        <p:spPr/>
        <p:txBody>
          <a:bodyPr/>
          <a:lstStyle/>
          <a:p>
            <a:pPr>
              <a:buFont typeface="Wingdings" panose="05000000000000000000" pitchFamily="2" charset="2"/>
              <a:buChar char="Ø"/>
            </a:pPr>
            <a:r>
              <a:rPr lang="es-PE" b="1" dirty="0"/>
              <a:t>Visual Studio .NET (2002)</a:t>
            </a:r>
            <a:endParaRPr lang="es-PE" dirty="0"/>
          </a:p>
          <a:p>
            <a:pPr marL="0" indent="0" algn="just">
              <a:buNone/>
            </a:pPr>
            <a:r>
              <a:rPr lang="es-PE" dirty="0" smtClean="0"/>
              <a:t>	Visual </a:t>
            </a:r>
            <a:r>
              <a:rPr lang="es-PE" dirty="0"/>
              <a:t>Studio .NET se publicó en 2002 y fue la primera versión de </a:t>
            </a:r>
            <a:r>
              <a:rPr lang="es-PE" dirty="0" smtClean="0"/>
              <a:t>Visual </a:t>
            </a:r>
            <a:r>
              <a:rPr lang="es-PE" dirty="0" smtClean="0"/>
              <a:t>	Studio </a:t>
            </a:r>
            <a:r>
              <a:rPr lang="es-PE" dirty="0"/>
              <a:t>en introducir el </a:t>
            </a:r>
            <a:r>
              <a:rPr lang="es-PE" dirty="0" err="1"/>
              <a:t>framework</a:t>
            </a:r>
            <a:r>
              <a:rPr lang="es-PE" dirty="0"/>
              <a:t> .NET. Esta versión de </a:t>
            </a:r>
            <a:r>
              <a:rPr lang="es-PE" dirty="0" smtClean="0"/>
              <a:t>	Visual </a:t>
            </a:r>
            <a:r>
              <a:rPr lang="es-PE" dirty="0"/>
              <a:t>Studio </a:t>
            </a:r>
            <a:r>
              <a:rPr lang="es-PE" dirty="0" smtClean="0"/>
              <a:t>	introdujo</a:t>
            </a:r>
            <a:r>
              <a:rPr lang="es-PE" dirty="0"/>
              <a:t>, junto con el Framework .NET tres nuevos </a:t>
            </a:r>
            <a:r>
              <a:rPr lang="es-PE" dirty="0" smtClean="0"/>
              <a:t>	lenguajes </a:t>
            </a:r>
            <a:r>
              <a:rPr lang="es-PE" dirty="0"/>
              <a:t>de </a:t>
            </a:r>
            <a:r>
              <a:rPr lang="es-PE" dirty="0" smtClean="0"/>
              <a:t>	programación</a:t>
            </a:r>
            <a:r>
              <a:rPr lang="es-PE" dirty="0"/>
              <a:t>, Visual C#, </a:t>
            </a:r>
            <a:r>
              <a:rPr lang="es-PE" dirty="0" smtClean="0"/>
              <a:t>VB.NET</a:t>
            </a:r>
          </a:p>
          <a:p>
            <a:pPr>
              <a:buFont typeface="Wingdings" panose="05000000000000000000" pitchFamily="2" charset="2"/>
              <a:buChar char="Ø"/>
            </a:pPr>
            <a:r>
              <a:rPr lang="es-PE" b="1" dirty="0"/>
              <a:t>Visual Basic Express </a:t>
            </a:r>
            <a:r>
              <a:rPr lang="es-PE" b="1" dirty="0" err="1"/>
              <a:t>Edition</a:t>
            </a:r>
            <a:endParaRPr lang="es-PE" dirty="0"/>
          </a:p>
          <a:p>
            <a:pPr marL="0" indent="0" algn="just">
              <a:buNone/>
            </a:pPr>
            <a:r>
              <a:rPr lang="es-PE" dirty="0" smtClean="0"/>
              <a:t>	A </a:t>
            </a:r>
            <a:r>
              <a:rPr lang="es-PE" dirty="0"/>
              <a:t>partir de la introducción en el mercado de la versión 2005 de Visual Studio </a:t>
            </a:r>
            <a:r>
              <a:rPr lang="es-PE" dirty="0" smtClean="0"/>
              <a:t>	Microsoft </a:t>
            </a:r>
            <a:r>
              <a:rPr lang="es-PE" dirty="0"/>
              <a:t>publicó lo que se conoce como ediciones </a:t>
            </a:r>
            <a:r>
              <a:rPr lang="es-PE" dirty="0" err="1"/>
              <a:t>Exp</a:t>
            </a:r>
            <a:r>
              <a:rPr lang="es-PE" dirty="0"/>
              <a:t> de distintos </a:t>
            </a:r>
            <a:r>
              <a:rPr lang="es-PE" dirty="0" smtClean="0"/>
              <a:t>	programas</a:t>
            </a:r>
            <a:r>
              <a:rPr lang="es-PE" dirty="0"/>
              <a:t>. Las versiones Express son versiones limitadas pero gratuitas, </a:t>
            </a:r>
            <a:r>
              <a:rPr lang="es-PE" dirty="0" smtClean="0"/>
              <a:t>|	pensadas </a:t>
            </a:r>
            <a:r>
              <a:rPr lang="es-PE" dirty="0"/>
              <a:t>para usos no profesionales </a:t>
            </a:r>
            <a:endParaRPr lang="es-PE" dirty="0" smtClean="0"/>
          </a:p>
          <a:p>
            <a:pPr marL="0" indent="0">
              <a:buNone/>
            </a:pPr>
            <a:endParaRPr lang="es-PE" dirty="0"/>
          </a:p>
          <a:p>
            <a:endParaRPr lang="es-PE" dirty="0"/>
          </a:p>
        </p:txBody>
      </p:sp>
    </p:spTree>
    <p:extLst>
      <p:ext uri="{BB962C8B-B14F-4D97-AF65-F5344CB8AC3E}">
        <p14:creationId xmlns:p14="http://schemas.microsoft.com/office/powerpoint/2010/main" val="3263313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Versiones del Entorno de Programación para Visual Basic</a:t>
            </a:r>
            <a:endParaRPr lang="es-PE" dirty="0"/>
          </a:p>
        </p:txBody>
      </p:sp>
      <p:sp>
        <p:nvSpPr>
          <p:cNvPr id="3" name="Marcador de contenido 2"/>
          <p:cNvSpPr>
            <a:spLocks noGrp="1"/>
          </p:cNvSpPr>
          <p:nvPr>
            <p:ph idx="1"/>
          </p:nvPr>
        </p:nvSpPr>
        <p:spPr/>
        <p:txBody>
          <a:bodyPr/>
          <a:lstStyle/>
          <a:p>
            <a:pPr>
              <a:buFont typeface="Wingdings" panose="05000000000000000000" pitchFamily="2" charset="2"/>
              <a:buChar char="Ø"/>
            </a:pPr>
            <a:r>
              <a:rPr lang="es-PE" b="1" dirty="0"/>
              <a:t>Visual Studio 2008</a:t>
            </a:r>
            <a:endParaRPr lang="es-PE" dirty="0"/>
          </a:p>
          <a:p>
            <a:pPr marL="0" indent="0">
              <a:buNone/>
            </a:pPr>
            <a:r>
              <a:rPr lang="es-PE" dirty="0" smtClean="0"/>
              <a:t>	El </a:t>
            </a:r>
            <a:r>
              <a:rPr lang="es-PE" dirty="0"/>
              <a:t>IDE de Visual Studio 2008 permite trabajar contra 3 .NET </a:t>
            </a:r>
            <a:r>
              <a:rPr lang="es-PE" dirty="0" err="1"/>
              <a:t>frameworks</a:t>
            </a:r>
            <a:r>
              <a:rPr lang="es-PE" dirty="0"/>
              <a:t> </a:t>
            </a:r>
            <a:r>
              <a:rPr lang="es-PE" dirty="0" smtClean="0"/>
              <a:t>	diferentes</a:t>
            </a:r>
            <a:r>
              <a:rPr lang="es-PE" dirty="0" smtClean="0"/>
              <a:t>, asimismo, también </a:t>
            </a:r>
            <a:r>
              <a:rPr lang="es-PE" dirty="0"/>
              <a:t>es muy fácil de usar gracias al desarrollo de </a:t>
            </a:r>
            <a:r>
              <a:rPr lang="es-PE" dirty="0" smtClean="0"/>
              <a:t>	hardware</a:t>
            </a:r>
            <a:r>
              <a:rPr lang="es-PE" dirty="0" smtClean="0"/>
              <a:t>.</a:t>
            </a:r>
          </a:p>
          <a:p>
            <a:pPr>
              <a:buFont typeface="Wingdings" panose="05000000000000000000" pitchFamily="2" charset="2"/>
              <a:buChar char="Ø"/>
            </a:pPr>
            <a:r>
              <a:rPr lang="es-PE" b="1" dirty="0"/>
              <a:t>Visual Studio 2010</a:t>
            </a:r>
            <a:endParaRPr lang="es-PE" dirty="0"/>
          </a:p>
          <a:p>
            <a:pPr marL="0" indent="0">
              <a:buNone/>
            </a:pPr>
            <a:r>
              <a:rPr lang="es-PE" dirty="0" smtClean="0"/>
              <a:t>	El </a:t>
            </a:r>
            <a:r>
              <a:rPr lang="es-PE" dirty="0"/>
              <a:t>12 de Abril del 2010, Microsoft publica Visual Studio </a:t>
            </a:r>
            <a:r>
              <a:rPr lang="es-PE" dirty="0" smtClean="0"/>
              <a:t>2010. </a:t>
            </a:r>
            <a:r>
              <a:rPr lang="es-PE" dirty="0"/>
              <a:t>Compatible con </a:t>
            </a:r>
            <a:r>
              <a:rPr lang="es-PE" dirty="0" smtClean="0"/>
              <a:t>	Visual </a:t>
            </a:r>
            <a:r>
              <a:rPr lang="es-PE" dirty="0"/>
              <a:t>Basic.net, con una interfaz rediseñada, más sencilla y con soporte </a:t>
            </a:r>
            <a:r>
              <a:rPr lang="es-PE" dirty="0" smtClean="0"/>
              <a:t>	para </a:t>
            </a:r>
            <a:r>
              <a:rPr lang="es-PE" dirty="0"/>
              <a:t>diseño de aplicaciones en Windows 7.</a:t>
            </a:r>
          </a:p>
          <a:p>
            <a:endParaRPr lang="es-PE" dirty="0"/>
          </a:p>
          <a:p>
            <a:endParaRPr lang="es-PE" dirty="0"/>
          </a:p>
          <a:p>
            <a:endParaRPr lang="es-PE" dirty="0"/>
          </a:p>
        </p:txBody>
      </p:sp>
    </p:spTree>
    <p:extLst>
      <p:ext uri="{BB962C8B-B14F-4D97-AF65-F5344CB8AC3E}">
        <p14:creationId xmlns:p14="http://schemas.microsoft.com/office/powerpoint/2010/main" val="1297454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1517</TotalTime>
  <Words>902</Words>
  <Application>Microsoft Office PowerPoint</Application>
  <PresentationFormat>Panorámica</PresentationFormat>
  <Paragraphs>116</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inherit</vt:lpstr>
      <vt:lpstr>Symbol</vt:lpstr>
      <vt:lpstr>Trebuchet MS</vt:lpstr>
      <vt:lpstr>Wingdings</vt:lpstr>
      <vt:lpstr>Wingdings 3</vt:lpstr>
      <vt:lpstr>Faceta</vt:lpstr>
      <vt:lpstr>VISUAL BASIC.NET</vt:lpstr>
      <vt:lpstr>Definición</vt:lpstr>
      <vt:lpstr>.Net Framework</vt:lpstr>
      <vt:lpstr>Beneficios del .net framework</vt:lpstr>
      <vt:lpstr>Lenguajes de .NeT</vt:lpstr>
      <vt:lpstr>Mejoras en Visual Basic Net </vt:lpstr>
      <vt:lpstr>Relación con Visual Basic</vt:lpstr>
      <vt:lpstr> Versiones del Entorno de Programación para Visual Basic </vt:lpstr>
      <vt:lpstr>Versiones del Entorno de Programación para Visual Basic</vt:lpstr>
      <vt:lpstr>Sintaxis Básica</vt:lpstr>
      <vt:lpstr>Data Types </vt:lpstr>
      <vt:lpstr>Variables</vt:lpstr>
      <vt:lpstr>Ejemplo</vt:lpstr>
      <vt:lpstr>Presentación de PowerPoint</vt:lpstr>
      <vt:lpstr>Ejemplo</vt:lpstr>
      <vt:lpstr> Imprimir y Mostrar constantes en VB.Net</vt:lpstr>
      <vt:lpstr>Declaraciones</vt:lpstr>
      <vt:lpstr>Ejemplo</vt:lpstr>
      <vt:lpstr>Operadores</vt:lpstr>
      <vt:lpstr>Operadores Aritméticos</vt:lpstr>
      <vt:lpstr>Ejemplo</vt:lpstr>
      <vt:lpstr>Operadores de comparación</vt:lpstr>
      <vt:lpstr>If</vt:lpstr>
      <vt:lpstr>Ejemplo</vt:lpstr>
      <vt:lpstr>Clases y objetos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BASIC.NET</dc:title>
  <dc:creator>ALUMNO</dc:creator>
  <cp:lastModifiedBy>ALUMNO</cp:lastModifiedBy>
  <cp:revision>33</cp:revision>
  <dcterms:created xsi:type="dcterms:W3CDTF">2018-02-08T00:47:52Z</dcterms:created>
  <dcterms:modified xsi:type="dcterms:W3CDTF">2018-03-06T01:42:05Z</dcterms:modified>
</cp:coreProperties>
</file>