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Tahoma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Tahoma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Tahoma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-78" y="-6350"/>
            <a:ext cx="9144185" cy="5149935"/>
            <a:chOff x="-104" y="-8467"/>
            <a:chExt cx="12192246" cy="6866580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200" cy="6866400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7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2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00" cy="6866400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b="0" i="0" sz="41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04" name="Shape 10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la tarjeta de nombre">
  <p:cSld name="Citar la tarjeta de nombr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19" name="Shape 119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ro o falso">
  <p:cSld name="Verdadero o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514349" y="457200"/>
            <a:ext cx="64413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186264" y="-220950"/>
            <a:ext cx="39387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428750"/>
            <a:ext cx="8229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47244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41148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on left, text on right" type="twoColTx">
  <p:cSld name="TITLE_AND_TWO_COLUMN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0" type="dt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1" type="ftr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508001" y="2025650"/>
            <a:ext cx="6447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5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b="0" i="0" sz="15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6350"/>
            <a:ext cx="9144107" cy="5149935"/>
            <a:chOff x="0" y="-8467"/>
            <a:chExt cx="12192142" cy="6866580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200" cy="6866400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7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2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00" cy="6866400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elguruprogramador.com.ar/" TargetMode="External"/><Relationship Id="rId4" Type="http://schemas.openxmlformats.org/officeDocument/2006/relationships/hyperlink" Target="http://www.php-hispano.net/" TargetMode="External"/><Relationship Id="rId5" Type="http://schemas.openxmlformats.org/officeDocument/2006/relationships/hyperlink" Target="http://www.php.net/" TargetMode="External"/><Relationship Id="rId6" Type="http://schemas.openxmlformats.org/officeDocument/2006/relationships/hyperlink" Target="http://www.htmlpoint.com/php/guida/php_01.ht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ctrTitle"/>
          </p:nvPr>
        </p:nvSpPr>
        <p:spPr>
          <a:xfrm>
            <a:off x="1130300" y="1803400"/>
            <a:ext cx="5825202" cy="123472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</a:pPr>
            <a:r>
              <a:rPr lang="en"/>
              <a:t>PHP</a:t>
            </a:r>
            <a:endParaRPr b="0" i="0" sz="41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Shape 154"/>
          <p:cNvSpPr txBox="1"/>
          <p:nvPr>
            <p:ph idx="1" type="subTitle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br>
              <a:rPr b="0" i="0" lang="en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Aníbal Zavala</a:t>
            </a:r>
            <a:br>
              <a:rPr b="0" i="0" lang="en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Joselyn Jorge</a:t>
            </a:r>
            <a:endParaRPr b="0" i="0" sz="14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2.1.Sintaxis básica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428750"/>
            <a:ext cx="8229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Inclusión de ficheros externos: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1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include</a:t>
            </a: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1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</a:t>
            </a: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Ambos incluyen y evalúan el fichero especificado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Diferencia: en caso de error include() produce un warning y require() un error fatal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 usará require() si al producirse un error debe interrumpirse la carga de la página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2.1.Sintaxis básica</a:t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211100" y="1182825"/>
            <a:ext cx="4739700" cy="3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Ejemplo: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&lt;HTML&gt;&lt;HEAD&gt;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&lt;TITLE&gt;Título&lt;/TITLE&gt;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Incluir bibliotecas de funciones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require ("$libdir/conecta.php");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require ("$libdir/cadena.php");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require ("$libdir/globals.php");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include ("cabecera.html");?&gt;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Código HTML + PHP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478400" y="1424150"/>
            <a:ext cx="4739700" cy="3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t/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include ("pie.html");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2.2.Variables</a:t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042987" y="1059656"/>
            <a:ext cx="7772400" cy="3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Las variables siempre van precedidas de un $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 nombre es sensible a las mayúsculas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Comienzan por letra o subrayado, seguido de letras, números o subrayado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2.2.Variables</a:t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042987" y="1059656"/>
            <a:ext cx="7772400" cy="3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Variables predefinidas: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$GLOBALS, $_SERVER, $_GET, $_POST, $_COOKIES, $_FILES,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$_ENV, $_REQUEST, $_SESSION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Ejemplo: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$valor = 5;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“El valor es: “ . $valor . “\n”;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“El valor es: $valor\n”; // ojo: comillas dobles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Resultado: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 valor es: 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2.3.Constantes</a:t>
            </a:r>
            <a:endParaRPr/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457200" y="1428750"/>
            <a:ext cx="8229600" cy="1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Definición de constantes: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define (“CONSTANTE”, “hola”);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CONSTANTE;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llevan $ delante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Sólo se pueden definir constantes de los tipos escalares (boolean, integer, double, string)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2.4.Estructuras de control</a:t>
            </a:r>
            <a:endParaRPr/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457200" y="1428750"/>
            <a:ext cx="82296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if-else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while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 .. while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foreach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Switch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2.5.Funciones</a:t>
            </a:r>
            <a:endParaRPr/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457200" y="1428750"/>
            <a:ext cx="7564500" cy="22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Ejemplo: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suma ($x, $y)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$s = $x + $y;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return s;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$a=1;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$b=2;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$c=suma ($a, $b);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$c;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2.5.Funciones</a:t>
            </a:r>
            <a:endParaRPr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57200" y="1428750"/>
            <a:ext cx="8229600" cy="21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Por defecto los parámetros se pasan por valor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Paso por referencia: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incrementa (&amp;$a)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$a = $a + 1;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$a=1;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incrementa ($a);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$a; // Muestra un 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2.5.Funciones</a:t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57200" y="1428750"/>
            <a:ext cx="8229600" cy="21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Argumentos por defecto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muestranombre ($titulo = "Sr.")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"Estimado $titulo:\n";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muestranombre ();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muestranombre ("Prof.");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Salida: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Estimado Sr.: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Estimado Prof.: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2.5.Funciones</a:t>
            </a:r>
            <a:endParaRPr/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457200" y="1257075"/>
            <a:ext cx="822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Los argumentos con valores por defecto deben ser siempre los últimos: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muestranombre ($nombre, $titulo= "Sr.")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"Estimado $titulo $nombre:\n";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muestranombre (“Fernández”);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muestranombre (“Fernández”, "Prof.");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Salida: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Estimado Sr. Fernández: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Estimado Prof. Fernández: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428750"/>
            <a:ext cx="8229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1.Introducción al PHP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2.Lenguaje PHP básico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3.Formularios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2.6.Tablas</a:t>
            </a:r>
            <a:endParaRPr/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457200" y="1218600"/>
            <a:ext cx="82296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Sintaxis: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 ([clave =&gt;] valor, ...)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 clave es una cadena o un entero no negativo. El valor puede ser de cualquier tipo válido en PHP, incluyendo otro array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Ejemplos: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$color = array (‘rojo’=&gt;101, ‘verde’=&gt;51, ‘azul’=&gt;255);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$medidas = array (10, 25, 15);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Acceso: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$color[‘rojo’] // No olvidar las comillas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$medidas[0]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 primer elemento es el 0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3. Formularios</a:t>
            </a:r>
            <a:endParaRPr/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473075" y="1435894"/>
            <a:ext cx="80964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AutoNum type="arabicPeriod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Acceso a formularios HTML desde PHP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AutoNum type="arabicPeriod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 formulario de PHP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AutoNum type="arabicPeriod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Campos dinámicos con JavaScript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AutoNum type="arabicPeriod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Validación de los datos de un formulario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4294967295"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3.1.Acceso a formularios desde PHP</a:t>
            </a:r>
            <a:endParaRPr/>
          </a:p>
        </p:txBody>
      </p:sp>
      <p:sp>
        <p:nvSpPr>
          <p:cNvPr id="281" name="Shape 281"/>
          <p:cNvSpPr txBox="1"/>
          <p:nvPr>
            <p:ph idx="4294967295" type="body"/>
          </p:nvPr>
        </p:nvSpPr>
        <p:spPr>
          <a:xfrm>
            <a:off x="473075" y="1435894"/>
            <a:ext cx="7915200" cy="24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95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360"/>
              <a:buFont typeface="Tahom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360"/>
              <a:buFont typeface="Tahoma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Desde PHP se puede acceder fácilmente a los datos introducidos desde un formulario HTML</a:t>
            </a:r>
            <a:endParaRPr/>
          </a:p>
          <a:p>
            <a:pPr indent="-12954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360"/>
              <a:buFont typeface="Tahom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954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360"/>
              <a:buFont typeface="Tahom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360"/>
              <a:buFont typeface="Tahoma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Veámoslo con un ejemplo simple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4294967295"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ahoma"/>
              <a:buNone/>
            </a:pPr>
            <a:r>
              <a:rPr b="0" i="0" lang="en" sz="3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3.1.Acceso a formularios desde PHP</a:t>
            </a:r>
            <a:endParaRPr/>
          </a:p>
        </p:txBody>
      </p:sp>
      <p:sp>
        <p:nvSpPr>
          <p:cNvPr id="287" name="Shape 287"/>
          <p:cNvSpPr txBox="1"/>
          <p:nvPr>
            <p:ph idx="4294967295" type="body"/>
          </p:nvPr>
        </p:nvSpPr>
        <p:spPr>
          <a:xfrm>
            <a:off x="1187450" y="1221581"/>
            <a:ext cx="7431000" cy="3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Fichero uno.php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&lt;FORM ACTION=”dos.php” METHOD=”POST”&gt;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Edad: &lt;INPUT TYPE=”text” NAME=”edad”&gt;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&lt;INPUT TYPE=”submit” VALUE=”aceptar”&gt;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Fichero dos.php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 (“La edad es: $edad”);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4294967295"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ahoma"/>
              <a:buNone/>
            </a:pPr>
            <a:r>
              <a:rPr b="0" i="0" lang="en" sz="3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3.1.Acceso a formularios desde PHP</a:t>
            </a:r>
            <a:endParaRPr/>
          </a:p>
        </p:txBody>
      </p:sp>
      <p:sp>
        <p:nvSpPr>
          <p:cNvPr id="293" name="Shape 293"/>
          <p:cNvSpPr txBox="1"/>
          <p:nvPr>
            <p:ph idx="4294967295" type="body"/>
          </p:nvPr>
        </p:nvSpPr>
        <p:spPr>
          <a:xfrm>
            <a:off x="1187450" y="1221581"/>
            <a:ext cx="7431000" cy="3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Fichero dos.php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 (“La edad es: $edad”);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4294967295"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ahoma"/>
              <a:buNone/>
            </a:pPr>
            <a:r>
              <a:rPr b="0" i="0" lang="en" sz="3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3.1.Acceso a formularios desde PHP</a:t>
            </a:r>
            <a:endParaRPr/>
          </a:p>
        </p:txBody>
      </p:sp>
      <p:pic>
        <p:nvPicPr>
          <p:cNvPr id="299" name="Shape 29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075" y="1435894"/>
            <a:ext cx="4033800" cy="18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437" y="2787253"/>
            <a:ext cx="3810000" cy="18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4294967295"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ahoma"/>
              <a:buNone/>
            </a:pPr>
            <a:r>
              <a:rPr b="0" i="0" lang="en" sz="3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3.1.Acceso a formularios desde PHP</a:t>
            </a:r>
            <a:endParaRPr/>
          </a:p>
        </p:txBody>
      </p:sp>
      <p:sp>
        <p:nvSpPr>
          <p:cNvPr id="306" name="Shape 306"/>
          <p:cNvSpPr txBox="1"/>
          <p:nvPr>
            <p:ph idx="4294967295" type="body"/>
          </p:nvPr>
        </p:nvSpPr>
        <p:spPr>
          <a:xfrm>
            <a:off x="473075" y="1435894"/>
            <a:ext cx="78678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Acceso a los diferentes tipos de elementos de entrada de formulario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Elementos de tipo INPUT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Tahoma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TEXT, RADIO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Tahoma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CHECKBOX, BUTTON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Tahoma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FILE, </a:t>
            </a:r>
            <a:r>
              <a:rPr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HIDDEN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Tahoma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PASSWORD, SUBMIT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Elemento SELECT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Tahoma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Simple / múltiple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Elemento TEXTAREA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4294967295"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3.2.El formulario de PHP</a:t>
            </a:r>
            <a:endParaRPr/>
          </a:p>
        </p:txBody>
      </p:sp>
      <p:sp>
        <p:nvSpPr>
          <p:cNvPr id="312" name="Shape 312"/>
          <p:cNvSpPr txBox="1"/>
          <p:nvPr>
            <p:ph idx="4294967295" type="body"/>
          </p:nvPr>
        </p:nvSpPr>
        <p:spPr>
          <a:xfrm>
            <a:off x="473075" y="1435894"/>
            <a:ext cx="8096400" cy="26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 forma habitual de trabajar con formularios en PHP es utilizar un único programa que procese el formulario o lo muestre según haya sido o no enviado, respectivamente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Ventajas: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Disminuye el número de ficheros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Permite validar los datos del formulario en el propio formulario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4294967295"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3.2.El formulario de PHP</a:t>
            </a:r>
            <a:endParaRPr/>
          </a:p>
        </p:txBody>
      </p:sp>
      <p:sp>
        <p:nvSpPr>
          <p:cNvPr id="318" name="Shape 318"/>
          <p:cNvSpPr txBox="1"/>
          <p:nvPr>
            <p:ph idx="4294967295" type="body"/>
          </p:nvPr>
        </p:nvSpPr>
        <p:spPr>
          <a:xfrm>
            <a:off x="473075" y="1435894"/>
            <a:ext cx="8096400" cy="24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 saber si se ha enviado el formulario se acude a la variable correspondiente al botón de envío. Si este botón aparece de la siguiente forma en el formulario HTML: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Courier New"/>
              <a:buNone/>
            </a:pPr>
            <a:r>
              <a:rPr b="0" i="0" lang="en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TYPE="SUBMIT" NAME="enviar“ VALUE="procesar"&gt;</a:t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None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entonces la condición anterior se transforma en: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Courier New"/>
              <a:buNone/>
            </a:pPr>
            <a:r>
              <a:rPr b="0" i="0" lang="en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(isset($enviar))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None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o bien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Courier New"/>
              <a:buNone/>
            </a:pPr>
            <a:r>
              <a:rPr b="0" i="0" lang="en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($enviar == “procesar”)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4294967295"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3.3.Campos dinámicos con JavaScript</a:t>
            </a:r>
            <a:endParaRPr/>
          </a:p>
        </p:txBody>
      </p:sp>
      <p:sp>
        <p:nvSpPr>
          <p:cNvPr id="324" name="Shape 324"/>
          <p:cNvSpPr txBox="1"/>
          <p:nvPr>
            <p:ph idx="4294967295" type="body"/>
          </p:nvPr>
        </p:nvSpPr>
        <p:spPr>
          <a:xfrm>
            <a:off x="473075" y="1435894"/>
            <a:ext cx="8096400" cy="28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 habitual que un campo de un formulario deba cambiar de valor al modificarse otro campo del mismo formulario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 el nuevo valor está almacenado en una base de datos, la solución es volver a cargar el formulario con los nuevos requisitos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 algunos casos el nuevo valor puede calcularse de forma automática, para lo cual podemos usar JavaScript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4294967295"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1.Introducción a PHP</a:t>
            </a:r>
            <a:endParaRPr/>
          </a:p>
        </p:txBody>
      </p:sp>
      <p:sp>
        <p:nvSpPr>
          <p:cNvPr id="165" name="Shape 165"/>
          <p:cNvSpPr txBox="1"/>
          <p:nvPr>
            <p:ph idx="4294967295" type="body"/>
          </p:nvPr>
        </p:nvSpPr>
        <p:spPr>
          <a:xfrm>
            <a:off x="473075" y="1435894"/>
            <a:ext cx="80202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1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Lenguajes de </a:t>
            </a:r>
            <a:r>
              <a:rPr b="1" i="1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script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PHP es un lenguaje de </a:t>
            </a:r>
            <a:r>
              <a:rPr b="0" i="1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script</a:t>
            </a: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del lado del servidor. Otros lenguajes similares son ASP, JSP o ColdFusion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Los scripts PHP están incrustados en los documentos HTML y el servidor los interpreta y ejecuta antes de servir las páginas al cliente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 cliente no ve el código PHP sino los resultados que produce</a:t>
            </a:r>
            <a:endParaRPr/>
          </a:p>
        </p:txBody>
      </p:sp>
      <p:pic>
        <p:nvPicPr>
          <p:cNvPr id="166" name="Shape 16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537" y="3084909"/>
            <a:ext cx="6119700" cy="19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4294967295"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3.4.Validación de formularios</a:t>
            </a:r>
            <a:endParaRPr/>
          </a:p>
        </p:txBody>
      </p:sp>
      <p:sp>
        <p:nvSpPr>
          <p:cNvPr id="330" name="Shape 330"/>
          <p:cNvSpPr txBox="1"/>
          <p:nvPr>
            <p:ph idx="4294967295" type="body"/>
          </p:nvPr>
        </p:nvSpPr>
        <p:spPr>
          <a:xfrm>
            <a:off x="473075" y="1435894"/>
            <a:ext cx="80964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360"/>
              <a:buFont typeface="Tahoma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Toda la información proveniente de un formulario debe considerarse por norma como contaminada, y hay que validarla antes de darla por buena y procesarla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360"/>
              <a:buFont typeface="Tahoma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 más eficiente es mostrar los errores sobre el propio formulario para facilitar su corrección.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ctrTitle"/>
          </p:nvPr>
        </p:nvSpPr>
        <p:spPr>
          <a:xfrm>
            <a:off x="323850" y="465534"/>
            <a:ext cx="8208900" cy="8097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Bibliografía</a:t>
            </a:r>
            <a:endParaRPr/>
          </a:p>
        </p:txBody>
      </p:sp>
      <p:sp>
        <p:nvSpPr>
          <p:cNvPr id="336" name="Shape 336"/>
          <p:cNvSpPr txBox="1"/>
          <p:nvPr>
            <p:ph idx="1" type="subTitle"/>
          </p:nvPr>
        </p:nvSpPr>
        <p:spPr>
          <a:xfrm>
            <a:off x="971550" y="951309"/>
            <a:ext cx="71295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8288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http://www.elguruprogramador.com.ar</a:t>
            </a:r>
            <a:endParaRPr/>
          </a:p>
          <a:p>
            <a:pPr indent="18288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4"/>
              </a:rPr>
              <a:t>http://www.php-hispano.net</a:t>
            </a:r>
            <a:endParaRPr/>
          </a:p>
          <a:p>
            <a:pPr indent="18288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5"/>
              </a:rPr>
              <a:t>http://www.php.net</a:t>
            </a:r>
            <a:endParaRPr/>
          </a:p>
          <a:p>
            <a:pPr indent="18288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6"/>
              </a:rPr>
              <a:t>http://www.htmlpoint.com/php/guida/php_01.htm</a:t>
            </a:r>
            <a:endParaRPr/>
          </a:p>
          <a:p>
            <a:pPr indent="18288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6002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1209937" y="2232920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Noto Sans Symbols"/>
              <a:buNone/>
            </a:pPr>
            <a:r>
              <a:rPr b="0" i="0" lang="en" sz="7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GRACIAS</a:t>
            </a:r>
            <a:endParaRPr b="0" i="0" sz="6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270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4294967295"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1.Introducción a PHP</a:t>
            </a:r>
            <a:endParaRPr/>
          </a:p>
        </p:txBody>
      </p:sp>
      <p:sp>
        <p:nvSpPr>
          <p:cNvPr id="172" name="Shape 172"/>
          <p:cNvSpPr txBox="1"/>
          <p:nvPr>
            <p:ph idx="4294967295" type="body"/>
          </p:nvPr>
        </p:nvSpPr>
        <p:spPr>
          <a:xfrm>
            <a:off x="473075" y="1435894"/>
            <a:ext cx="78678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1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Breve historia de PHP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Creado por Rasmus Lerdorf para uso personal en 1994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PHP = </a:t>
            </a:r>
            <a:r>
              <a:rPr b="0" i="1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Personal Hypertext Processor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Versión actual: PHP 5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 un módulo que se añade al servidor web y fue concebido inicialmente para Apache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1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¿Por qué PHP?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Por sus ventajas: es potente, fácil de aprender, de libre distribución, permite el acceso a bases de datos y otras funcionalidades orientadas a la red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Dispone de abundante soporte en la Web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xfrm>
            <a:off x="457200" y="219075"/>
            <a:ext cx="8229600" cy="1038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1.Introducción a PHP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428750"/>
            <a:ext cx="8229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1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Principales usos del PHP: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</a:t>
            </a: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Programación de páginas web dinámicas, habitualmente en combinación con el motor de base datos MySQL.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216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- Programación en consola, al estilo de Perl, en Linux, Windows y Macintosh.   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216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- Creación de aplicaciones gráficas independientes del navegador, por medio de la combinación de PHP y GTK (GIMP Tool Kit), que permite desarrollar aplicaciones de escritorio tanto para los sistemas operativos basados en Unix, como para Windows y Mac OS X.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2. Lenguaje PHP básico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428750"/>
            <a:ext cx="8229600" cy="27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Sintaxis básica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Variables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Constantes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Estructuras de control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Funciones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Tablas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2.1.Sintaxis básica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428750"/>
            <a:ext cx="8229600" cy="21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PHP es sensible a las mayúsculas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¿Cómo se incrusta en la página web?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 ... ?&gt;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recomendado, siempre disponible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&lt;?= expresión ?&gt;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equivale a &lt;? echo expresión ?&gt;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Las instrucciones se separan con un ; como en C. La marca final ?&gt; implica un 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Comentarios: como en C, /* … */ y //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2.1.Sintaxis básica</a:t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428750"/>
            <a:ext cx="8229600" cy="25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 imprimir: </a:t>
            </a:r>
            <a:r>
              <a:rPr b="1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echo</a:t>
            </a: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y </a:t>
            </a:r>
            <a:r>
              <a:rPr b="1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</a:t>
            </a:r>
            <a:br>
              <a:rPr b="1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echo: muestra una o más cadenas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echo cadena1 [, cadena2…]; // no es una función</a:t>
            </a:r>
            <a:b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“Hola mundo”;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“Hola “, “mundo”;</a:t>
            </a:r>
            <a:br>
              <a:rPr b="0" i="0" lang="en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print: muestra una cadena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 cadena; // no es una función</a:t>
            </a:r>
            <a:br>
              <a:rPr b="0" i="0" lang="en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“Hola mundo”;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 “Hola “ . “mundo”;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219075"/>
            <a:ext cx="8229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2.1.Sintaxis básica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176775"/>
            <a:ext cx="82296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Ejemplo: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&lt;TITLE&gt;Mi primer programa en PHP&lt;/TITLE&gt;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 (“Hola mundo”);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a">
  <a:themeElements>
    <a:clrScheme name="Fac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