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2" r:id="rId2"/>
  </p:sldMasterIdLst>
  <p:notesMasterIdLst>
    <p:notesMasterId r:id="rId23"/>
  </p:notesMasterIdLst>
  <p:sldIdLst>
    <p:sldId id="265" r:id="rId3"/>
    <p:sldId id="272" r:id="rId4"/>
    <p:sldId id="274" r:id="rId5"/>
    <p:sldId id="281" r:id="rId6"/>
    <p:sldId id="273" r:id="rId7"/>
    <p:sldId id="290" r:id="rId8"/>
    <p:sldId id="276" r:id="rId9"/>
    <p:sldId id="277" r:id="rId10"/>
    <p:sldId id="279" r:id="rId11"/>
    <p:sldId id="280" r:id="rId12"/>
    <p:sldId id="283" r:id="rId13"/>
    <p:sldId id="293" r:id="rId14"/>
    <p:sldId id="294" r:id="rId15"/>
    <p:sldId id="298" r:id="rId16"/>
    <p:sldId id="299" r:id="rId17"/>
    <p:sldId id="295" r:id="rId18"/>
    <p:sldId id="297" r:id="rId19"/>
    <p:sldId id="300" r:id="rId20"/>
    <p:sldId id="301" r:id="rId21"/>
    <p:sldId id="292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055C3-1B82-4074-B65C-705CC686732A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331F-4278-4E41-81E0-53B3E00CD7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5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0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872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7727324" y="0"/>
            <a:ext cx="4365938" cy="144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9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7727324" y="0"/>
            <a:ext cx="4365938" cy="144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8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0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598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6417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442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862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53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8917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112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754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5363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7727324" y="0"/>
            <a:ext cx="4365938" cy="144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39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4" b="97714"/>
          <a:stretch/>
        </p:blipFill>
        <p:spPr>
          <a:xfrm>
            <a:off x="0" y="0"/>
            <a:ext cx="2586446" cy="1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63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7727324" y="0"/>
            <a:ext cx="4365938" cy="144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8" name="Marcador de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51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052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9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5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8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1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/>
          <a:stretch/>
        </p:blipFill>
        <p:spPr>
          <a:xfrm>
            <a:off x="0" y="-12879"/>
            <a:ext cx="12192000" cy="6870879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Marcador de contenido 10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4" b="97714"/>
          <a:stretch/>
        </p:blipFill>
        <p:spPr>
          <a:xfrm>
            <a:off x="0" y="0"/>
            <a:ext cx="2586446" cy="1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/>
          <a:stretch/>
        </p:blipFill>
        <p:spPr>
          <a:xfrm>
            <a:off x="0" y="-12879"/>
            <a:ext cx="12192000" cy="6870879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6205-BB13-460A-AAB9-EDD26FE931E3}" type="datetimeFigureOut">
              <a:rPr lang="es-PE" smtClean="0"/>
              <a:t>19/12/2017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Marcador de contenido 10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4" b="97714"/>
          <a:stretch/>
        </p:blipFill>
        <p:spPr>
          <a:xfrm>
            <a:off x="0" y="0"/>
            <a:ext cx="2586446" cy="1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2895598" y="881321"/>
            <a:ext cx="7467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INGENIERIA DE SISTEMAS Y </a:t>
            </a:r>
          </a:p>
          <a:p>
            <a:pPr algn="ctr">
              <a:buNone/>
            </a:pPr>
            <a:r>
              <a:rPr lang="es-PE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GESTION</a:t>
            </a:r>
            <a:endParaRPr lang="es-PE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s-PE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es-P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CURSO  :</a:t>
            </a:r>
            <a:r>
              <a:rPr lang="es-PE" sz="20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s-PE" sz="20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Taller de Base de Datos</a:t>
            </a:r>
            <a:endParaRPr lang="es-PE" sz="20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80000"/>
              </a:lnSpc>
              <a:buNone/>
            </a:pPr>
            <a:endParaRPr lang="es-PE" sz="20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80000"/>
              </a:lnSpc>
              <a:buNone/>
            </a:pP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Presentación:  </a:t>
            </a:r>
            <a:r>
              <a:rPr lang="es-PE" sz="2000" b="1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NoSQL</a:t>
            </a:r>
            <a:endParaRPr lang="es-PE" sz="2000" b="1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80000"/>
              </a:lnSpc>
              <a:buNone/>
            </a:pPr>
            <a:endParaRPr lang="es-PE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es-P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Facultad:  </a:t>
            </a:r>
            <a:r>
              <a:rPr lang="es-PE" sz="2000" b="1" dirty="0" smtClean="0">
                <a:solidFill>
                  <a:srgbClr val="0070C0"/>
                </a:solidFill>
              </a:rPr>
              <a:t>Ciencias Empresariales</a:t>
            </a:r>
            <a:endParaRPr lang="es-PE" sz="2000" b="1" dirty="0">
              <a:solidFill>
                <a:srgbClr val="0070C0"/>
              </a:solidFill>
            </a:endParaRPr>
          </a:p>
          <a:p>
            <a:pPr algn="ctr">
              <a:lnSpc>
                <a:spcPct val="80000"/>
              </a:lnSpc>
              <a:buNone/>
            </a:pPr>
            <a:endParaRPr lang="es-PE" sz="20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s-PE" altLang="es-PE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28657" y="4704324"/>
            <a:ext cx="53557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  <a:t>Estudiante:  </a:t>
            </a:r>
            <a:r>
              <a:rPr lang="es-PE" sz="2000" dirty="0" smtClean="0">
                <a:solidFill>
                  <a:srgbClr val="0070C0"/>
                </a:solidFill>
              </a:rPr>
              <a:t>Cesar Jason Azañero Fernandez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Carrera:  </a:t>
            </a:r>
            <a:r>
              <a:rPr lang="es-PE" sz="2000" dirty="0" smtClean="0">
                <a:solidFill>
                  <a:srgbClr val="0070C0"/>
                </a:solidFill>
              </a:rPr>
              <a:t>Ingeniería de Sistemas de Información y Gestión</a:t>
            </a:r>
            <a:endParaRPr lang="es-PE" sz="2000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2 Marcador de contenido"/>
          <p:cNvSpPr txBox="1">
            <a:spLocks/>
          </p:cNvSpPr>
          <p:nvPr/>
        </p:nvSpPr>
        <p:spPr>
          <a:xfrm>
            <a:off x="322168" y="607423"/>
            <a:ext cx="10246659" cy="4392311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s-PE" sz="1600" b="1" dirty="0" smtClean="0"/>
          </a:p>
          <a:p>
            <a:pPr algn="just">
              <a:spcBef>
                <a:spcPts val="0"/>
              </a:spcBef>
            </a:pPr>
            <a:endParaRPr lang="es-PE" sz="1600" b="1" dirty="0" smtClean="0"/>
          </a:p>
          <a:p>
            <a:pPr algn="just">
              <a:spcBef>
                <a:spcPts val="0"/>
              </a:spcBef>
            </a:pPr>
            <a:r>
              <a:rPr lang="es-PE" sz="1600" b="1" dirty="0" smtClean="0"/>
              <a:t>Almacenamiento </a:t>
            </a:r>
            <a:r>
              <a:rPr lang="es-PE" sz="1600" b="1" dirty="0"/>
              <a:t>en </a:t>
            </a:r>
            <a:r>
              <a:rPr lang="es-PE" sz="1600" b="1" dirty="0" smtClean="0"/>
              <a:t>columnas</a:t>
            </a:r>
          </a:p>
          <a:p>
            <a:pPr algn="just">
              <a:spcBef>
                <a:spcPts val="0"/>
              </a:spcBef>
            </a:pPr>
            <a:endParaRPr lang="es-PE" sz="200" dirty="0"/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Un almacén de columnas está compuesto por una o más familias de columnas que se agrupan de forma lógica en determinadas columnas en la base de datos. Una clave se utiliza para identificar y señalar a un número de columnas en la base de datos. Cada columna contiene filas de nombres o </a:t>
            </a:r>
            <a:r>
              <a:rPr lang="es-PE" sz="1400" dirty="0" err="1">
                <a:solidFill>
                  <a:srgbClr val="0070C0"/>
                </a:solidFill>
              </a:rPr>
              <a:t>tuplas</a:t>
            </a:r>
            <a:r>
              <a:rPr lang="es-PE" sz="1400" dirty="0">
                <a:solidFill>
                  <a:srgbClr val="0070C0"/>
                </a:solidFill>
              </a:rPr>
              <a:t>, y valores, ordenados y separados por comas.</a:t>
            </a:r>
          </a:p>
          <a:p>
            <a:pPr algn="just">
              <a:spcBef>
                <a:spcPts val="0"/>
              </a:spcBef>
            </a:pPr>
            <a:endParaRPr lang="es-PE" sz="14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endParaRPr lang="es-PE" sz="14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endParaRPr lang="es-PE" sz="16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PE" sz="1600" b="1" dirty="0" smtClean="0"/>
              <a:t>Almacén </a:t>
            </a:r>
            <a:r>
              <a:rPr lang="es-PE" sz="1600" b="1" dirty="0"/>
              <a:t>de </a:t>
            </a:r>
            <a:r>
              <a:rPr lang="es-PE" sz="1600" b="1" dirty="0" smtClean="0"/>
              <a:t>documentos</a:t>
            </a:r>
            <a:r>
              <a:rPr lang="es-P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600" b="1" dirty="0"/>
              <a:t>Base </a:t>
            </a:r>
            <a:r>
              <a:rPr lang="es-PE" sz="1600" b="1" dirty="0" smtClean="0"/>
              <a:t>Gráfica</a:t>
            </a:r>
            <a:endParaRPr lang="es-PE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Formalmente, un gráfico, es una representación de un conjunto de objetos, donde algunos pares de objetos están conectados por enlaces. Los objetos interconectados están representados por abstracciones matemáticas, llamadas vértices, y los enlaces que conectan algunos pares de vértices se llaman bordes.</a:t>
            </a:r>
          </a:p>
        </p:txBody>
      </p:sp>
      <p:pic>
        <p:nvPicPr>
          <p:cNvPr id="11" name="Imagen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26" y="3842504"/>
            <a:ext cx="3248025" cy="280987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990318" y="4414958"/>
            <a:ext cx="49451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 smtClean="0">
                <a:solidFill>
                  <a:srgbClr val="0070C0"/>
                </a:solidFill>
              </a:rPr>
              <a:t>Esta </a:t>
            </a:r>
            <a:r>
              <a:rPr lang="es-PE" sz="1400" dirty="0">
                <a:solidFill>
                  <a:srgbClr val="0070C0"/>
                </a:solidFill>
              </a:rPr>
              <a:t>estructura de una base de datos de manera gráfica, donde se usan bordes y nodos para representar y almacenar los datos. Estos nodos están organizados entre sí, y queda representado por los bordes entre los nodos. Tanto los nodos como las relaciones tienen propiedades definidas.</a:t>
            </a:r>
          </a:p>
        </p:txBody>
      </p:sp>
    </p:spTree>
    <p:extLst>
      <p:ext uri="{BB962C8B-B14F-4D97-AF65-F5344CB8AC3E}">
        <p14:creationId xmlns:p14="http://schemas.microsoft.com/office/powerpoint/2010/main" val="545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1634172"/>
            <a:ext cx="5612130" cy="37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s-PE" sz="14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PE" sz="1400" dirty="0" smtClean="0">
                <a:solidFill>
                  <a:srgbClr val="0070C0"/>
                </a:solidFill>
              </a:rPr>
              <a:t>Una </a:t>
            </a:r>
            <a:r>
              <a:rPr lang="es-PE" sz="1400" dirty="0">
                <a:solidFill>
                  <a:srgbClr val="0070C0"/>
                </a:solidFill>
              </a:rPr>
              <a:t>base de datos documental o base de datos orientada a documentos está constituida por un conjunto de programas que almacenan, recuperan y gestionan datos de documentos o datos de algún modo estructurados o semiestructurados. . A diferencia de las bases de datos relacionales, estas bases de datos están diseñadas alrededor de una noción abstracta de "Documento".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PE" sz="14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PE" sz="1400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PE" sz="1400" dirty="0">
                <a:solidFill>
                  <a:srgbClr val="0070C0"/>
                </a:solidFill>
              </a:rPr>
              <a:t>Estos documentos contienen alguna información similar y otra diferente. En el lado contrario  una base de datos relacional todos los registros deben tener los mismos atributos que pueden estar vacíos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  <a:endParaRPr lang="es-PE" sz="1400" dirty="0">
              <a:solidFill>
                <a:srgbClr val="0070C0"/>
              </a:solidFill>
            </a:endParaRPr>
          </a:p>
        </p:txBody>
      </p:sp>
      <p:sp>
        <p:nvSpPr>
          <p:cNvPr id="4" name="CuadroTexto 1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828308"/>
            <a:ext cx="1051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de Datos </a:t>
            </a:r>
            <a:r>
              <a:rPr lang="es-PE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Orientado a documentos</a:t>
            </a:r>
            <a:endParaRPr lang="es-PE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16" y="4001294"/>
            <a:ext cx="5191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2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s-PE" sz="14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PE" sz="1400" dirty="0" smtClean="0">
                <a:solidFill>
                  <a:srgbClr val="0070C0"/>
                </a:solidFill>
              </a:rPr>
              <a:t>Con </a:t>
            </a:r>
            <a:r>
              <a:rPr lang="es-PE" sz="1400" dirty="0">
                <a:solidFill>
                  <a:srgbClr val="0070C0"/>
                </a:solidFill>
              </a:rPr>
              <a:t>el advenimiento masivo de Internet, la cantidad de almacenamiento grande de documentos se convirtió en una necesidad y pero al mismo tiempo las bases de datos orientadas a documentos aparecieron. </a:t>
            </a:r>
            <a:endParaRPr lang="es-PE" sz="14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PE" sz="1400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PE" sz="1400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PE" sz="1400" dirty="0">
                <a:solidFill>
                  <a:srgbClr val="0070C0"/>
                </a:solidFill>
              </a:rPr>
              <a:t>Los documentos se suelen recuperar a través de consultas dinámicas e impredecibles . Así, las bases de datos de documentos por lo general puede asociar cualquier número de campos de cualquier longitud en un documento . </a:t>
            </a:r>
            <a:endParaRPr lang="es-PE" sz="14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PE" sz="1400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PE" sz="1400" dirty="0">
              <a:solidFill>
                <a:srgbClr val="0070C0"/>
              </a:solidFill>
            </a:endParaRPr>
          </a:p>
        </p:txBody>
      </p:sp>
      <p:sp>
        <p:nvSpPr>
          <p:cNvPr id="4" name="CuadroTexto 1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de Datos </a:t>
            </a:r>
            <a:r>
              <a:rPr lang="es-PE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Orientado a documentos</a:t>
            </a:r>
            <a:endParaRPr lang="es-PE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Marcador de posición de imagen 4" descr="base de datos nosql orientadas a documentos - Buscar con Goog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9900" y="3650920"/>
            <a:ext cx="6172200" cy="23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5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01303"/>
            <a:ext cx="10515600" cy="6463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</a:pP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Motores de bases de datos documentales.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07741"/>
            <a:ext cx="10515600" cy="39692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/>
            <a:endParaRPr lang="es-PE" sz="1400" dirty="0" smtClean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 err="1" smtClean="0">
                <a:solidFill>
                  <a:srgbClr val="0070C0"/>
                </a:solidFill>
              </a:rPr>
              <a:t>MongoDB</a:t>
            </a:r>
            <a:r>
              <a:rPr lang="es-PE" sz="1400" dirty="0">
                <a:solidFill>
                  <a:srgbClr val="0070C0"/>
                </a:solidFill>
              </a:rPr>
              <a:t>, de 10gen</a:t>
            </a:r>
          </a:p>
          <a:p>
            <a:pPr marL="285750" indent="-285750" algn="just"/>
            <a:r>
              <a:rPr lang="es-PE" sz="1400" dirty="0" err="1">
                <a:solidFill>
                  <a:srgbClr val="0070C0"/>
                </a:solidFill>
              </a:rPr>
              <a:t>RavenDB</a:t>
            </a:r>
            <a:r>
              <a:rPr lang="es-PE" sz="1400" dirty="0">
                <a:solidFill>
                  <a:srgbClr val="0070C0"/>
                </a:solidFill>
              </a:rPr>
              <a:t>, de </a:t>
            </a:r>
            <a:r>
              <a:rPr lang="es-PE" sz="1400" dirty="0" err="1">
                <a:solidFill>
                  <a:srgbClr val="0070C0"/>
                </a:solidFill>
              </a:rPr>
              <a:t>Hibernating</a:t>
            </a:r>
            <a:r>
              <a:rPr lang="es-PE" sz="1400" dirty="0">
                <a:solidFill>
                  <a:srgbClr val="0070C0"/>
                </a:solidFill>
              </a:rPr>
              <a:t> </a:t>
            </a:r>
            <a:r>
              <a:rPr lang="es-PE" sz="1400" dirty="0" err="1">
                <a:solidFill>
                  <a:srgbClr val="0070C0"/>
                </a:solidFill>
              </a:rPr>
              <a:t>Rhinos</a:t>
            </a:r>
            <a:r>
              <a:rPr lang="es-PE" sz="1400" dirty="0">
                <a:solidFill>
                  <a:srgbClr val="0070C0"/>
                </a:solidFill>
              </a:rPr>
              <a:t>.</a:t>
            </a:r>
          </a:p>
          <a:p>
            <a:pPr marL="285750" indent="-285750" algn="just"/>
            <a:r>
              <a:rPr lang="es-PE" sz="1400" dirty="0" err="1">
                <a:solidFill>
                  <a:srgbClr val="0070C0"/>
                </a:solidFill>
              </a:rPr>
              <a:t>djondb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 err="1">
                <a:solidFill>
                  <a:srgbClr val="0070C0"/>
                </a:solidFill>
              </a:rPr>
              <a:t>SimpleDB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IBM Lotus Domino</a:t>
            </a:r>
          </a:p>
          <a:p>
            <a:pPr marL="285750" indent="-285750" algn="just"/>
            <a:r>
              <a:rPr lang="es-PE" sz="1400" dirty="0" err="1">
                <a:solidFill>
                  <a:srgbClr val="0070C0"/>
                </a:solidFill>
              </a:rPr>
              <a:t>Terrastore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 err="1">
                <a:solidFill>
                  <a:srgbClr val="0070C0"/>
                </a:solidFill>
              </a:rPr>
              <a:t>CouchDB</a:t>
            </a:r>
            <a:r>
              <a:rPr lang="es-PE" sz="1400" dirty="0">
                <a:solidFill>
                  <a:srgbClr val="0070C0"/>
                </a:solidFill>
              </a:rPr>
              <a:t>, de Apache </a:t>
            </a:r>
            <a:r>
              <a:rPr lang="es-PE" sz="1400" dirty="0" err="1">
                <a:solidFill>
                  <a:srgbClr val="0070C0"/>
                </a:solidFill>
              </a:rPr>
              <a:t>CouchDB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 err="1">
                <a:solidFill>
                  <a:srgbClr val="0070C0"/>
                </a:solidFill>
              </a:rPr>
              <a:t>CouchBase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 err="1">
                <a:solidFill>
                  <a:srgbClr val="0070C0"/>
                </a:solidFill>
              </a:rPr>
              <a:t>eXist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 err="1">
                <a:solidFill>
                  <a:srgbClr val="0070C0"/>
                </a:solidFill>
              </a:rPr>
              <a:t>BaseX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endParaRPr lang="es-PE" sz="14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sultado de imagen para base de datos nosql orientadas a docum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39" y="2641728"/>
            <a:ext cx="2719430" cy="90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avenD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9" t="16380" r="9926" b="11301"/>
          <a:stretch/>
        </p:blipFill>
        <p:spPr bwMode="auto">
          <a:xfrm>
            <a:off x="5567834" y="3989130"/>
            <a:ext cx="3377514" cy="109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djon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494" y="2207741"/>
            <a:ext cx="2348728" cy="7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Couch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802" y="3525313"/>
            <a:ext cx="1809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Base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55" y="5442907"/>
            <a:ext cx="1207273" cy="101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8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3865" y="902295"/>
            <a:ext cx="3931508" cy="6463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</a:pPr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Características</a:t>
            </a:r>
            <a:endParaRPr lang="es-PE" sz="4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85750" indent="-285750" algn="just"/>
            <a:r>
              <a:rPr lang="es-PE" sz="1400" dirty="0" smtClean="0">
                <a:solidFill>
                  <a:srgbClr val="0070C0"/>
                </a:solidFill>
              </a:rPr>
              <a:t>Uso </a:t>
            </a:r>
            <a:r>
              <a:rPr lang="es-PE" sz="1400" dirty="0">
                <a:solidFill>
                  <a:srgbClr val="0070C0"/>
                </a:solidFill>
              </a:rPr>
              <a:t>conveniente si la aplicación se basa en </a:t>
            </a:r>
            <a:r>
              <a:rPr lang="es-PE" sz="1400" dirty="0" smtClean="0">
                <a:solidFill>
                  <a:srgbClr val="0070C0"/>
                </a:solidFill>
              </a:rPr>
              <a:t>documentos.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 smtClean="0">
                <a:solidFill>
                  <a:srgbClr val="0070C0"/>
                </a:solidFill>
              </a:rPr>
              <a:t>No </a:t>
            </a:r>
            <a:r>
              <a:rPr lang="es-PE" sz="1400" dirty="0">
                <a:solidFill>
                  <a:srgbClr val="0070C0"/>
                </a:solidFill>
              </a:rPr>
              <a:t>existe un modelo de datos predefinido. No requiere ajustarse a un esquema estándar ni tener todos las mismas secciones; no esquema </a:t>
            </a:r>
            <a:r>
              <a:rPr lang="es-PE" sz="1400" dirty="0" smtClean="0">
                <a:solidFill>
                  <a:srgbClr val="0070C0"/>
                </a:solidFill>
              </a:rPr>
              <a:t>(</a:t>
            </a:r>
            <a:r>
              <a:rPr lang="es-PE" sz="1400" dirty="0" err="1" smtClean="0">
                <a:solidFill>
                  <a:srgbClr val="0070C0"/>
                </a:solidFill>
              </a:rPr>
              <a:t>Schema-Less</a:t>
            </a:r>
            <a:r>
              <a:rPr lang="es-PE" sz="1400" dirty="0" smtClean="0">
                <a:solidFill>
                  <a:srgbClr val="0070C0"/>
                </a:solidFill>
              </a:rPr>
              <a:t>).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Cloud-</a:t>
            </a:r>
            <a:r>
              <a:rPr lang="es-PE" sz="1400" dirty="0" err="1">
                <a:solidFill>
                  <a:srgbClr val="0070C0"/>
                </a:solidFill>
              </a:rPr>
              <a:t>Model</a:t>
            </a:r>
            <a:r>
              <a:rPr lang="es-PE" sz="1400" dirty="0">
                <a:solidFill>
                  <a:srgbClr val="0070C0"/>
                </a:solidFill>
              </a:rPr>
              <a:t>. Adecuado para funcionar en la </a:t>
            </a:r>
            <a:r>
              <a:rPr lang="es-PE" sz="1400" dirty="0" smtClean="0">
                <a:solidFill>
                  <a:srgbClr val="0070C0"/>
                </a:solidFill>
              </a:rPr>
              <a:t>nube.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C</a:t>
            </a:r>
            <a:r>
              <a:rPr lang="es-PE" sz="1400" dirty="0" smtClean="0">
                <a:solidFill>
                  <a:srgbClr val="0070C0"/>
                </a:solidFill>
              </a:rPr>
              <a:t>odificaciones</a:t>
            </a:r>
            <a:r>
              <a:rPr lang="es-PE" sz="1400" dirty="0">
                <a:solidFill>
                  <a:srgbClr val="0070C0"/>
                </a:solidFill>
              </a:rPr>
              <a:t> JSON, YAML, XML y </a:t>
            </a:r>
            <a:r>
              <a:rPr lang="es-PE" sz="1400" dirty="0" smtClean="0">
                <a:solidFill>
                  <a:srgbClr val="0070C0"/>
                </a:solidFill>
              </a:rPr>
              <a:t>BSON.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T</a:t>
            </a:r>
            <a:r>
              <a:rPr lang="es-PE" sz="1400" dirty="0" smtClean="0">
                <a:solidFill>
                  <a:srgbClr val="0070C0"/>
                </a:solidFill>
              </a:rPr>
              <a:t>ambién </a:t>
            </a:r>
            <a:r>
              <a:rPr lang="es-PE" sz="1400" dirty="0">
                <a:solidFill>
                  <a:srgbClr val="0070C0"/>
                </a:solidFill>
              </a:rPr>
              <a:t>formatos binarios como PDF y Microsoft Office (MS Word, Excel y demás</a:t>
            </a:r>
            <a:r>
              <a:rPr lang="es-PE" sz="1400" dirty="0" smtClean="0">
                <a:solidFill>
                  <a:srgbClr val="0070C0"/>
                </a:solidFill>
              </a:rPr>
              <a:t>).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A</a:t>
            </a:r>
            <a:r>
              <a:rPr lang="es-PE" sz="1400" dirty="0" smtClean="0">
                <a:solidFill>
                  <a:srgbClr val="0070C0"/>
                </a:solidFill>
              </a:rPr>
              <a:t>plicación </a:t>
            </a:r>
            <a:r>
              <a:rPr lang="es-PE" sz="1400" dirty="0">
                <a:solidFill>
                  <a:srgbClr val="0070C0"/>
                </a:solidFill>
              </a:rPr>
              <a:t>altamente disponible y con gran velocidad de acceso a </a:t>
            </a:r>
            <a:r>
              <a:rPr lang="es-PE" sz="1400" dirty="0" smtClean="0">
                <a:solidFill>
                  <a:srgbClr val="0070C0"/>
                </a:solidFill>
              </a:rPr>
              <a:t>datos.</a:t>
            </a: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En contra </a:t>
            </a:r>
          </a:p>
          <a:p>
            <a:pPr lvl="1"/>
            <a:r>
              <a:rPr lang="es-PE" sz="1400" dirty="0">
                <a:solidFill>
                  <a:srgbClr val="0070C0"/>
                </a:solidFill>
              </a:rPr>
              <a:t>El modelado del código no recae en la base de datos, sino en la </a:t>
            </a:r>
            <a:r>
              <a:rPr lang="es-PE" sz="1400" dirty="0" smtClean="0">
                <a:solidFill>
                  <a:srgbClr val="0070C0"/>
                </a:solidFill>
              </a:rPr>
              <a:t>aplicación.</a:t>
            </a:r>
            <a:endParaRPr lang="es-PE" sz="1400" dirty="0">
              <a:solidFill>
                <a:srgbClr val="0070C0"/>
              </a:solidFill>
            </a:endParaRPr>
          </a:p>
          <a:p>
            <a:pPr lvl="1"/>
            <a:r>
              <a:rPr lang="es-PE" sz="1400" dirty="0">
                <a:solidFill>
                  <a:srgbClr val="0070C0"/>
                </a:solidFill>
              </a:rPr>
              <a:t>limitaciones en las </a:t>
            </a:r>
            <a:r>
              <a:rPr lang="es-PE" sz="1400" dirty="0" smtClean="0">
                <a:solidFill>
                  <a:srgbClr val="0070C0"/>
                </a:solidFill>
              </a:rPr>
              <a:t>consultas.</a:t>
            </a:r>
            <a:endParaRPr lang="es-P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5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822" y="754168"/>
            <a:ext cx="10515600" cy="6463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</a:pP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¿Qué es </a:t>
            </a:r>
            <a:r>
              <a:rPr lang="es-PE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mongoDB</a:t>
            </a: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?</a:t>
            </a:r>
          </a:p>
        </p:txBody>
      </p:sp>
      <p:pic>
        <p:nvPicPr>
          <p:cNvPr id="4" name="Marcador de posición de imagen 4" descr="mongodb - Buscar con Googl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5199" y="1400499"/>
            <a:ext cx="2476846" cy="1086002"/>
          </a:xfrm>
        </p:spPr>
      </p:pic>
      <p:sp>
        <p:nvSpPr>
          <p:cNvPr id="5" name="Rectángulo 4"/>
          <p:cNvSpPr/>
          <p:nvPr/>
        </p:nvSpPr>
        <p:spPr>
          <a:xfrm>
            <a:off x="2364259" y="2486501"/>
            <a:ext cx="8369643" cy="251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sz="1400" dirty="0" smtClean="0">
              <a:solidFill>
                <a:srgbClr val="0070C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400" dirty="0" smtClean="0">
                <a:solidFill>
                  <a:srgbClr val="0070C0"/>
                </a:solidFill>
              </a:rPr>
              <a:t>Base </a:t>
            </a:r>
            <a:r>
              <a:rPr lang="es-PE" sz="1400" dirty="0">
                <a:solidFill>
                  <a:srgbClr val="0070C0"/>
                </a:solidFill>
              </a:rPr>
              <a:t>de Datos </a:t>
            </a:r>
            <a:r>
              <a:rPr lang="es-PE" sz="1400" dirty="0" err="1">
                <a:solidFill>
                  <a:srgbClr val="0070C0"/>
                </a:solidFill>
              </a:rPr>
              <a:t>NoSQL</a:t>
            </a:r>
            <a:r>
              <a:rPr lang="es-PE" sz="1400" dirty="0">
                <a:solidFill>
                  <a:srgbClr val="0070C0"/>
                </a:solidFill>
              </a:rPr>
              <a:t> orientada a </a:t>
            </a:r>
            <a:r>
              <a:rPr lang="es-PE" sz="1400" dirty="0" smtClean="0">
                <a:solidFill>
                  <a:srgbClr val="0070C0"/>
                </a:solidFill>
              </a:rPr>
              <a:t>documentos</a:t>
            </a:r>
          </a:p>
          <a:p>
            <a:pPr algn="just">
              <a:lnSpc>
                <a:spcPct val="90000"/>
              </a:lnSpc>
            </a:pP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0070C0"/>
                </a:solidFill>
              </a:rPr>
              <a:t>Usa </a:t>
            </a:r>
            <a:r>
              <a:rPr lang="es-PE" sz="1400" dirty="0" err="1">
                <a:solidFill>
                  <a:srgbClr val="0070C0"/>
                </a:solidFill>
              </a:rPr>
              <a:t>Json</a:t>
            </a:r>
            <a:r>
              <a:rPr lang="es-PE" sz="1400" dirty="0">
                <a:solidFill>
                  <a:srgbClr val="0070C0"/>
                </a:solidFill>
              </a:rPr>
              <a:t> -BSON y tiene un lenguaje propio de consultas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400" dirty="0" err="1">
                <a:solidFill>
                  <a:srgbClr val="0070C0"/>
                </a:solidFill>
              </a:rPr>
              <a:t>Impletando</a:t>
            </a:r>
            <a:r>
              <a:rPr lang="es-PE" sz="1400" dirty="0">
                <a:solidFill>
                  <a:srgbClr val="0070C0"/>
                </a:solidFill>
              </a:rPr>
              <a:t> en C</a:t>
            </a:r>
            <a:r>
              <a:rPr lang="es-PE" sz="1400" dirty="0" smtClean="0">
                <a:solidFill>
                  <a:srgbClr val="0070C0"/>
                </a:solidFill>
              </a:rPr>
              <a:t>++</a:t>
            </a:r>
          </a:p>
          <a:p>
            <a:pPr algn="just">
              <a:lnSpc>
                <a:spcPct val="90000"/>
              </a:lnSpc>
            </a:pPr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400" dirty="0" err="1">
                <a:solidFill>
                  <a:srgbClr val="0070C0"/>
                </a:solidFill>
              </a:rPr>
              <a:t>Usapor</a:t>
            </a:r>
            <a:r>
              <a:rPr lang="es-PE" sz="1400" dirty="0">
                <a:solidFill>
                  <a:srgbClr val="0070C0"/>
                </a:solidFill>
              </a:rPr>
              <a:t> </a:t>
            </a:r>
            <a:r>
              <a:rPr lang="es-PE" sz="1400" dirty="0" err="1">
                <a:solidFill>
                  <a:srgbClr val="0070C0"/>
                </a:solidFill>
              </a:rPr>
              <a:t>SourceForge</a:t>
            </a:r>
            <a:r>
              <a:rPr lang="es-PE" sz="1400" dirty="0">
                <a:solidFill>
                  <a:srgbClr val="0070C0"/>
                </a:solidFill>
              </a:rPr>
              <a:t>, Bit.ly, </a:t>
            </a:r>
            <a:r>
              <a:rPr lang="es-PE" sz="1400" dirty="0" err="1">
                <a:solidFill>
                  <a:srgbClr val="0070C0"/>
                </a:solidFill>
              </a:rPr>
              <a:t>Fourquare</a:t>
            </a:r>
            <a:r>
              <a:rPr lang="es-PE" sz="1400" dirty="0">
                <a:solidFill>
                  <a:srgbClr val="0070C0"/>
                </a:solidFill>
              </a:rPr>
              <a:t> o </a:t>
            </a:r>
            <a:r>
              <a:rPr lang="es-PE" sz="1400" dirty="0" err="1">
                <a:solidFill>
                  <a:srgbClr val="0070C0"/>
                </a:solidFill>
              </a:rPr>
              <a:t>GitHub</a:t>
            </a:r>
            <a:endParaRPr lang="es-P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8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0112"/>
            <a:ext cx="10515600" cy="20708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Consultas en lenguaje propio</a:t>
            </a: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Indexación como en DB relacionales</a:t>
            </a: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JSON como formato de datos</a:t>
            </a: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Replicación maestro - esclavo</a:t>
            </a:r>
          </a:p>
          <a:p>
            <a:pPr lvl="1" algn="just"/>
            <a:r>
              <a:rPr lang="es-PE" sz="1000" dirty="0" smtClean="0">
                <a:solidFill>
                  <a:srgbClr val="0070C0"/>
                </a:solidFill>
              </a:rPr>
              <a:t>El </a:t>
            </a:r>
            <a:r>
              <a:rPr lang="es-PE" sz="1000" dirty="0">
                <a:solidFill>
                  <a:srgbClr val="0070C0"/>
                </a:solidFill>
              </a:rPr>
              <a:t>maestro puede ejecutar comandos de </a:t>
            </a:r>
            <a:r>
              <a:rPr lang="es-PE" sz="1000" dirty="0" smtClean="0">
                <a:solidFill>
                  <a:srgbClr val="0070C0"/>
                </a:solidFill>
              </a:rPr>
              <a:t>lectura y </a:t>
            </a:r>
            <a:r>
              <a:rPr lang="es-PE" sz="1000" dirty="0">
                <a:solidFill>
                  <a:srgbClr val="0070C0"/>
                </a:solidFill>
              </a:rPr>
              <a:t>puede usar lectura</a:t>
            </a:r>
            <a:r>
              <a:rPr lang="es-PE" sz="1000" dirty="0" smtClean="0">
                <a:solidFill>
                  <a:srgbClr val="0070C0"/>
                </a:solidFill>
              </a:rPr>
              <a:t>.</a:t>
            </a:r>
          </a:p>
          <a:p>
            <a:pPr lvl="1" algn="just"/>
            <a:r>
              <a:rPr lang="es-PE" sz="1000" dirty="0" smtClean="0">
                <a:solidFill>
                  <a:srgbClr val="0070C0"/>
                </a:solidFill>
              </a:rPr>
              <a:t>El </a:t>
            </a:r>
            <a:r>
              <a:rPr lang="es-PE" sz="1000" dirty="0">
                <a:solidFill>
                  <a:srgbClr val="0070C0"/>
                </a:solidFill>
              </a:rPr>
              <a:t>esclavo tiene la habilidad de </a:t>
            </a:r>
            <a:r>
              <a:rPr lang="es-PE" sz="1000" dirty="0" smtClean="0">
                <a:solidFill>
                  <a:srgbClr val="0070C0"/>
                </a:solidFill>
              </a:rPr>
              <a:t>poder elegir </a:t>
            </a:r>
            <a:r>
              <a:rPr lang="es-PE" sz="1000" dirty="0">
                <a:solidFill>
                  <a:srgbClr val="0070C0"/>
                </a:solidFill>
              </a:rPr>
              <a:t>un nuevo maestro en caso </a:t>
            </a:r>
            <a:r>
              <a:rPr lang="es-PE" sz="1000" dirty="0" smtClean="0">
                <a:solidFill>
                  <a:srgbClr val="0070C0"/>
                </a:solidFill>
              </a:rPr>
              <a:t>del que </a:t>
            </a:r>
            <a:r>
              <a:rPr lang="es-PE" sz="1000" dirty="0">
                <a:solidFill>
                  <a:srgbClr val="0070C0"/>
                </a:solidFill>
              </a:rPr>
              <a:t>se caiga el servicio con </a:t>
            </a:r>
            <a:r>
              <a:rPr lang="es-PE" sz="1000" dirty="0" smtClean="0">
                <a:solidFill>
                  <a:srgbClr val="0070C0"/>
                </a:solidFill>
              </a:rPr>
              <a:t>el maestro </a:t>
            </a:r>
            <a:r>
              <a:rPr lang="es-PE" sz="1000" dirty="0">
                <a:solidFill>
                  <a:srgbClr val="0070C0"/>
                </a:solidFill>
              </a:rPr>
              <a:t>actual.</a:t>
            </a:r>
          </a:p>
          <a:p>
            <a:pPr marL="285750" indent="-285750" algn="just"/>
            <a:r>
              <a:rPr lang="es-PE" sz="1400" dirty="0">
                <a:solidFill>
                  <a:srgbClr val="0070C0"/>
                </a:solidFill>
              </a:rPr>
              <a:t>Escalabilidad horizontal que se refiere a aumentar el numero de componentes.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704741"/>
            <a:ext cx="10515600" cy="6463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</a:pP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¿</a:t>
            </a:r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Cuáles son las características del </a:t>
            </a:r>
            <a:r>
              <a:rPr lang="es-PE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M</a:t>
            </a:r>
            <a:r>
              <a:rPr lang="es-PE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ongoDB</a:t>
            </a: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?</a:t>
            </a:r>
          </a:p>
        </p:txBody>
      </p:sp>
      <p:pic>
        <p:nvPicPr>
          <p:cNvPr id="5" name="Marcador de posición de imagen 4" descr="mongodb - Buscar con Goog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8064" y="1507591"/>
            <a:ext cx="247684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27163"/>
            <a:ext cx="10515600" cy="6463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</a:pP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¿Cómo se realiza una consulta en </a:t>
            </a:r>
            <a:r>
              <a:rPr lang="es-PE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MongoDB</a:t>
            </a: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endParaRPr lang="es-PE" sz="1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PE" sz="1400" dirty="0" smtClean="0">
                <a:solidFill>
                  <a:srgbClr val="0070C0"/>
                </a:solidFill>
              </a:rPr>
              <a:t>Esta </a:t>
            </a:r>
            <a:r>
              <a:rPr lang="es-PE" sz="1400" dirty="0">
                <a:solidFill>
                  <a:srgbClr val="0070C0"/>
                </a:solidFill>
              </a:rPr>
              <a:t>estructura de JSON presenta ventajas de rendimiento al hacer </a:t>
            </a:r>
            <a:r>
              <a:rPr lang="es-PE" sz="1400" dirty="0" err="1">
                <a:solidFill>
                  <a:srgbClr val="0070C0"/>
                </a:solidFill>
              </a:rPr>
              <a:t>Joins</a:t>
            </a:r>
            <a:r>
              <a:rPr lang="es-PE" sz="1400" dirty="0">
                <a:solidFill>
                  <a:srgbClr val="0070C0"/>
                </a:solidFill>
              </a:rPr>
              <a:t> y transacciones ya que es una operación más rápida y limpia que realizar la misma consulta en SQL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endParaRPr lang="es-PE" sz="1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PE" sz="1400" dirty="0">
                <a:solidFill>
                  <a:srgbClr val="0070C0"/>
                </a:solidFill>
              </a:rPr>
              <a:t>En una base de datos </a:t>
            </a:r>
            <a:r>
              <a:rPr lang="es-PE" sz="1400" dirty="0" err="1">
                <a:solidFill>
                  <a:srgbClr val="0070C0"/>
                </a:solidFill>
              </a:rPr>
              <a:t>NoSQL</a:t>
            </a:r>
            <a:r>
              <a:rPr lang="es-PE" sz="1400" dirty="0">
                <a:solidFill>
                  <a:srgbClr val="0070C0"/>
                </a:solidFill>
              </a:rPr>
              <a:t> no hay consultas SQL de tipo SELECT * FROM WHERE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endParaRPr lang="es-PE" sz="1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PE" sz="1400" dirty="0">
                <a:solidFill>
                  <a:srgbClr val="0070C0"/>
                </a:solidFill>
              </a:rPr>
              <a:t>Las consultas se hacen pasando objetos JSON como parámetro. Por ejemplo:</a:t>
            </a:r>
          </a:p>
          <a:p>
            <a:pPr marL="285750" indent="-285750" algn="just"/>
            <a:endParaRPr lang="es-PE" sz="1400" dirty="0">
              <a:solidFill>
                <a:srgbClr val="0070C0"/>
              </a:solidFill>
            </a:endParaRPr>
          </a:p>
          <a:p>
            <a:pPr marL="285750" indent="-285750" algn="just"/>
            <a:endParaRPr lang="es-PE" sz="1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43848"/>
              </p:ext>
            </p:extLst>
          </p:nvPr>
        </p:nvGraphicFramePr>
        <p:xfrm>
          <a:off x="3239869" y="4493916"/>
          <a:ext cx="6700804" cy="365760"/>
        </p:xfrm>
        <a:graphic>
          <a:graphicData uri="http://schemas.openxmlformats.org/drawingml/2006/table">
            <a:tbl>
              <a:tblPr/>
              <a:tblGrid>
                <a:gridCol w="261904"/>
                <a:gridCol w="64389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PE" dirty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R="47625">
                    <a:lnL>
                      <a:noFill/>
                    </a:lnL>
                    <a:lnR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es-PE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PE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Clientes</a:t>
                      </a:r>
                      <a:r>
                        <a:rPr lang="es-PE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PE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find</a:t>
                      </a:r>
                      <a:r>
                        <a:rPr lang="es-P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({</a:t>
                      </a:r>
                      <a:r>
                        <a:rPr lang="es-PE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Nombre</a:t>
                      </a:r>
                      <a:r>
                        <a:rPr lang="es-PE" dirty="0" err="1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s-PE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"David</a:t>
                      </a:r>
                      <a:r>
                        <a:rPr lang="es-PE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P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});</a:t>
                      </a:r>
                      <a:endParaRPr lang="es-P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36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61260"/>
            <a:ext cx="10515600" cy="6463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</a:pP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¿Quien usa </a:t>
            </a:r>
            <a:r>
              <a:rPr lang="es-PE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MongoDB</a:t>
            </a: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186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endParaRPr lang="es-PE" sz="1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PE" sz="1400" dirty="0" smtClean="0">
                <a:solidFill>
                  <a:srgbClr val="0070C0"/>
                </a:solidFill>
              </a:rPr>
              <a:t>La </a:t>
            </a:r>
            <a:r>
              <a:rPr lang="es-PE" sz="1400" dirty="0">
                <a:solidFill>
                  <a:srgbClr val="0070C0"/>
                </a:solidFill>
              </a:rPr>
              <a:t>lista de organizaciones que utiliza </a:t>
            </a:r>
            <a:r>
              <a:rPr lang="es-PE" sz="1400" dirty="0" err="1">
                <a:solidFill>
                  <a:srgbClr val="0070C0"/>
                </a:solidFill>
              </a:rPr>
              <a:t>MongoDB</a:t>
            </a:r>
            <a:r>
              <a:rPr lang="es-PE" sz="1400" dirty="0">
                <a:solidFill>
                  <a:srgbClr val="0070C0"/>
                </a:solidFill>
              </a:rPr>
              <a:t> es impresionante. Desde </a:t>
            </a:r>
            <a:r>
              <a:rPr lang="es-PE" sz="1400" dirty="0" err="1">
                <a:solidFill>
                  <a:srgbClr val="0070C0"/>
                </a:solidFill>
              </a:rPr>
              <a:t>Foursquare</a:t>
            </a:r>
            <a:r>
              <a:rPr lang="es-PE" sz="1400" dirty="0">
                <a:solidFill>
                  <a:srgbClr val="0070C0"/>
                </a:solidFill>
              </a:rPr>
              <a:t> y LinkedIn o empresas de telecomunicaciones como Orange y </a:t>
            </a:r>
            <a:r>
              <a:rPr lang="es-PE" sz="1400" dirty="0" err="1">
                <a:solidFill>
                  <a:srgbClr val="0070C0"/>
                </a:solidFill>
              </a:rPr>
              <a:t>Teléfonica</a:t>
            </a:r>
            <a:r>
              <a:rPr lang="es-PE" sz="1400" dirty="0">
                <a:solidFill>
                  <a:srgbClr val="0070C0"/>
                </a:solidFill>
              </a:rPr>
              <a:t>. Empresas como Cisco, Bosch o plataformas de formación como Codecademy. </a:t>
            </a:r>
            <a:endParaRPr lang="es-PE" sz="1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PE" sz="1400" dirty="0" smtClean="0">
                <a:solidFill>
                  <a:srgbClr val="0070C0"/>
                </a:solidFill>
              </a:rPr>
              <a:t>Otras </a:t>
            </a:r>
            <a:r>
              <a:rPr lang="es-PE" sz="1400" dirty="0">
                <a:solidFill>
                  <a:srgbClr val="0070C0"/>
                </a:solidFill>
              </a:rPr>
              <a:t>son eBay, Expedia. Forbes, IBM, Windows </a:t>
            </a:r>
            <a:r>
              <a:rPr lang="es-PE" sz="1400" dirty="0" err="1">
                <a:solidFill>
                  <a:srgbClr val="0070C0"/>
                </a:solidFill>
              </a:rPr>
              <a:t>Azure</a:t>
            </a:r>
            <a:r>
              <a:rPr lang="es-PE" sz="1400" dirty="0">
                <a:solidFill>
                  <a:srgbClr val="0070C0"/>
                </a:solidFill>
              </a:rPr>
              <a:t>, McAfee o periódicos como </a:t>
            </a:r>
            <a:r>
              <a:rPr lang="es-PE" sz="1400" dirty="0" err="1">
                <a:solidFill>
                  <a:srgbClr val="0070C0"/>
                </a:solidFill>
              </a:rPr>
              <a:t>The</a:t>
            </a:r>
            <a:r>
              <a:rPr lang="es-PE" sz="1400" dirty="0">
                <a:solidFill>
                  <a:srgbClr val="0070C0"/>
                </a:solidFill>
              </a:rPr>
              <a:t> </a:t>
            </a:r>
            <a:r>
              <a:rPr lang="es-PE" sz="1400" dirty="0" err="1">
                <a:solidFill>
                  <a:srgbClr val="0070C0"/>
                </a:solidFill>
              </a:rPr>
              <a:t>Guardian</a:t>
            </a:r>
            <a:r>
              <a:rPr lang="es-PE" sz="1400" dirty="0">
                <a:solidFill>
                  <a:srgbClr val="0070C0"/>
                </a:solidFill>
              </a:rPr>
              <a:t>, Le </a:t>
            </a:r>
            <a:r>
              <a:rPr lang="es-PE" sz="1400" dirty="0" err="1">
                <a:solidFill>
                  <a:srgbClr val="0070C0"/>
                </a:solidFill>
              </a:rPr>
              <a:t>Figaro</a:t>
            </a:r>
            <a:r>
              <a:rPr lang="es-PE" sz="1400" dirty="0">
                <a:solidFill>
                  <a:srgbClr val="0070C0"/>
                </a:solidFill>
              </a:rPr>
              <a:t>, </a:t>
            </a:r>
            <a:r>
              <a:rPr lang="es-PE" sz="1400" dirty="0" err="1">
                <a:solidFill>
                  <a:srgbClr val="0070C0"/>
                </a:solidFill>
              </a:rPr>
              <a:t>The</a:t>
            </a:r>
            <a:r>
              <a:rPr lang="es-PE" sz="1400" dirty="0">
                <a:solidFill>
                  <a:srgbClr val="0070C0"/>
                </a:solidFill>
              </a:rPr>
              <a:t> </a:t>
            </a:r>
            <a:r>
              <a:rPr lang="es-PE" sz="1400" dirty="0" err="1">
                <a:solidFill>
                  <a:srgbClr val="0070C0"/>
                </a:solidFill>
              </a:rPr>
              <a:t>NewYork</a:t>
            </a:r>
            <a:r>
              <a:rPr lang="es-PE" sz="1400" dirty="0">
                <a:solidFill>
                  <a:srgbClr val="0070C0"/>
                </a:solidFill>
              </a:rPr>
              <a:t> Times, etc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endParaRPr lang="es-PE" sz="1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PE" sz="1400" dirty="0">
                <a:solidFill>
                  <a:srgbClr val="0070C0"/>
                </a:solidFill>
              </a:rPr>
              <a:t>Incluso el CERN (Organización Europea para la Investigación Nuclear) utiliza </a:t>
            </a:r>
            <a:r>
              <a:rPr lang="es-PE" sz="1400" dirty="0" err="1">
                <a:solidFill>
                  <a:srgbClr val="0070C0"/>
                </a:solidFill>
              </a:rPr>
              <a:t>MongoDB</a:t>
            </a:r>
            <a:r>
              <a:rPr lang="es-PE" sz="1400" dirty="0">
                <a:solidFill>
                  <a:srgbClr val="0070C0"/>
                </a:solidFill>
              </a:rPr>
              <a:t> </a:t>
            </a:r>
            <a:r>
              <a:rPr lang="es-PE" sz="1400" dirty="0" smtClean="0">
                <a:solidFill>
                  <a:srgbClr val="0070C0"/>
                </a:solidFill>
              </a:rPr>
              <a:t>para </a:t>
            </a:r>
            <a:r>
              <a:rPr lang="es-PE" sz="1400" dirty="0">
                <a:solidFill>
                  <a:srgbClr val="0070C0"/>
                </a:solidFill>
              </a:rPr>
              <a:t>los grandes volúmenes de datos que genera el acelerador de partículas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endParaRPr lang="es-PE" sz="1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PE" sz="1400" dirty="0">
                <a:solidFill>
                  <a:srgbClr val="0070C0"/>
                </a:solidFill>
              </a:rPr>
              <a:t>Está disponible para los sistemas operativos Windows, Linux, OS X y Solaris.</a:t>
            </a:r>
          </a:p>
        </p:txBody>
      </p:sp>
    </p:spTree>
    <p:extLst>
      <p:ext uri="{BB962C8B-B14F-4D97-AF65-F5344CB8AC3E}">
        <p14:creationId xmlns:p14="http://schemas.microsoft.com/office/powerpoint/2010/main" val="215919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455420" y="1041672"/>
            <a:ext cx="94379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Bases 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datos </a:t>
            </a:r>
            <a:r>
              <a:rPr lang="es-PE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59489" y="1783744"/>
            <a:ext cx="7858067" cy="2944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dirty="0">
                <a:solidFill>
                  <a:srgbClr val="0070C0"/>
                </a:solidFill>
              </a:rPr>
              <a:t>No cabe duda de que la forma en que las aplicaciones web tratan los datos, ha cambiado de forma significativa durante la última década. Cada vez se recopilan más datos y cada vez son más los usuarios que acceden a estos datos al mismo tiempo. Esto significa que la escalabilidad y el rendimiento se han convertido en auténticos retos para las bases de datos relacionales basadas en esquemas.</a:t>
            </a:r>
            <a:endParaRPr lang="es-PE" sz="22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Resultado de imagen para No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53" y="4217488"/>
            <a:ext cx="5264150" cy="20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4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4429958" y="3158552"/>
            <a:ext cx="721754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Gracias</a:t>
            </a:r>
            <a:endParaRPr lang="es-PE" altLang="es-PE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44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329339" y="1044017"/>
            <a:ext cx="94379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evolución de </a:t>
            </a:r>
            <a:r>
              <a:rPr lang="es-PE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491341" y="1802043"/>
            <a:ext cx="8940283" cy="492588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El problema de la escalabilidad de SQL fue reconocido por empresas Web 2.0, con grandes necesidades de datos e infraestructura, como Google, Amazon y Facebook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s-PE" sz="1400" b="1" dirty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Este interés creciente dio lugar a una serie de sistemas de gestión de base de datos </a:t>
            </a:r>
            <a:r>
              <a:rPr lang="es-PE" sz="1400" dirty="0" err="1">
                <a:solidFill>
                  <a:srgbClr val="0070C0"/>
                </a:solidFill>
              </a:rPr>
              <a:t>NoSQL</a:t>
            </a:r>
            <a:r>
              <a:rPr lang="es-PE" sz="1400" dirty="0">
                <a:solidFill>
                  <a:srgbClr val="0070C0"/>
                </a:solidFill>
              </a:rPr>
              <a:t> (DBMS), con un enfoque en el rendimiento, la fiabilidad y la coherencia. Se reutilizaron y mejoraron varias estructuras de indexación existentes con el propósito de mejorar la búsqueda y el rendimiento de lectura.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s-PE" sz="1400" b="1" dirty="0" smtClean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En primer lugar, había tipos de bases de datos </a:t>
            </a:r>
            <a:r>
              <a:rPr lang="es-PE" sz="1400" dirty="0" err="1">
                <a:solidFill>
                  <a:srgbClr val="0070C0"/>
                </a:solidFill>
              </a:rPr>
              <a:t>NoSQL</a:t>
            </a:r>
            <a:r>
              <a:rPr lang="es-PE" sz="1400" dirty="0">
                <a:solidFill>
                  <a:srgbClr val="0070C0"/>
                </a:solidFill>
              </a:rPr>
              <a:t> (de origen cerrado), desarrolladas por grandes empresas para satisfacer sus necesidades específicas, como </a:t>
            </a:r>
            <a:r>
              <a:rPr lang="es-PE" sz="1400" dirty="0" err="1">
                <a:solidFill>
                  <a:srgbClr val="0070C0"/>
                </a:solidFill>
              </a:rPr>
              <a:t>BigTable</a:t>
            </a:r>
            <a:r>
              <a:rPr lang="es-PE" sz="1400" dirty="0">
                <a:solidFill>
                  <a:srgbClr val="0070C0"/>
                </a:solidFill>
              </a:rPr>
              <a:t> de Google, que se cree es el primer sistema </a:t>
            </a:r>
            <a:r>
              <a:rPr lang="es-PE" sz="1400" dirty="0" err="1">
                <a:solidFill>
                  <a:srgbClr val="0070C0"/>
                </a:solidFill>
              </a:rPr>
              <a:t>NoSQL</a:t>
            </a:r>
            <a:r>
              <a:rPr lang="es-PE" sz="1400" dirty="0">
                <a:solidFill>
                  <a:srgbClr val="0070C0"/>
                </a:solidFill>
              </a:rPr>
              <a:t> y </a:t>
            </a:r>
            <a:r>
              <a:rPr lang="es-PE" sz="1400" dirty="0" err="1">
                <a:solidFill>
                  <a:srgbClr val="0070C0"/>
                </a:solidFill>
              </a:rPr>
              <a:t>DynamoDB</a:t>
            </a:r>
            <a:r>
              <a:rPr lang="es-PE" sz="1400" dirty="0">
                <a:solidFill>
                  <a:srgbClr val="0070C0"/>
                </a:solidFill>
              </a:rPr>
              <a:t> de Amazon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  <a:endParaRPr lang="es-PE" sz="14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sultado de imagen para BigTa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0" b="26712"/>
          <a:stretch/>
        </p:blipFill>
        <p:spPr bwMode="auto">
          <a:xfrm>
            <a:off x="2384425" y="5038725"/>
            <a:ext cx="20574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Dynam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5297488"/>
            <a:ext cx="4239846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2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455420" y="1041672"/>
            <a:ext cx="94379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Qué hace a </a:t>
            </a:r>
            <a:r>
              <a:rPr lang="es-PE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diferente</a:t>
            </a: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59489" y="1783745"/>
            <a:ext cx="10282252" cy="4733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000" dirty="0">
                <a:solidFill>
                  <a:srgbClr val="0070C0"/>
                </a:solidFill>
              </a:rPr>
              <a:t>Una diferencia clave entre las bases de datos de </a:t>
            </a:r>
            <a:r>
              <a:rPr lang="es-PE" sz="2000" dirty="0" err="1">
                <a:solidFill>
                  <a:srgbClr val="0070C0"/>
                </a:solidFill>
              </a:rPr>
              <a:t>NoSQL</a:t>
            </a:r>
            <a:r>
              <a:rPr lang="es-PE" sz="2000" dirty="0">
                <a:solidFill>
                  <a:srgbClr val="0070C0"/>
                </a:solidFill>
              </a:rPr>
              <a:t> y las bases de datos relacionales tradicionales, es el hecho de que </a:t>
            </a:r>
            <a:r>
              <a:rPr lang="es-PE" sz="2000" dirty="0" err="1">
                <a:solidFill>
                  <a:srgbClr val="0070C0"/>
                </a:solidFill>
              </a:rPr>
              <a:t>NoSQL</a:t>
            </a:r>
            <a:r>
              <a:rPr lang="es-PE" sz="2000" dirty="0">
                <a:solidFill>
                  <a:srgbClr val="0070C0"/>
                </a:solidFill>
              </a:rPr>
              <a:t> es una forma de almacenamiento no estructurado</a:t>
            </a:r>
            <a:r>
              <a:rPr lang="es-PE" sz="2000" dirty="0" smtClean="0">
                <a:solidFill>
                  <a:srgbClr val="0070C0"/>
                </a:solidFill>
              </a:rPr>
              <a:t>.</a:t>
            </a:r>
          </a:p>
          <a:p>
            <a:pPr algn="l"/>
            <a:endParaRPr lang="es-PE" sz="2000" dirty="0" smtClean="0">
              <a:solidFill>
                <a:srgbClr val="0070C0"/>
              </a:solidFill>
            </a:endParaRPr>
          </a:p>
          <a:p>
            <a:pPr algn="l"/>
            <a:r>
              <a:rPr lang="es-PE" sz="2000" dirty="0">
                <a:solidFill>
                  <a:srgbClr val="0070C0"/>
                </a:solidFill>
              </a:rPr>
              <a:t>Esto significa que </a:t>
            </a:r>
            <a:r>
              <a:rPr lang="es-PE" sz="2000" dirty="0" err="1">
                <a:solidFill>
                  <a:srgbClr val="0070C0"/>
                </a:solidFill>
              </a:rPr>
              <a:t>NoSQL</a:t>
            </a:r>
            <a:r>
              <a:rPr lang="es-PE" sz="2000" dirty="0">
                <a:solidFill>
                  <a:srgbClr val="0070C0"/>
                </a:solidFill>
              </a:rPr>
              <a:t> no tiene una estructura de tabla fija como las que se encuentran en las bases de datos </a:t>
            </a:r>
            <a:r>
              <a:rPr lang="es-PE" sz="2000" dirty="0" smtClean="0">
                <a:solidFill>
                  <a:srgbClr val="0070C0"/>
                </a:solidFill>
              </a:rPr>
              <a:t>relacionales.</a:t>
            </a:r>
            <a:endParaRPr lang="es-PE" sz="2000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64" y="3571875"/>
            <a:ext cx="2917228" cy="2876550"/>
          </a:xfrm>
          <a:prstGeom prst="rect">
            <a:avLst/>
          </a:prstGeom>
        </p:spPr>
      </p:pic>
      <p:sp>
        <p:nvSpPr>
          <p:cNvPr id="8" name="CuadroTexto 1"/>
          <p:cNvSpPr txBox="1">
            <a:spLocks noChangeArrowheads="1"/>
          </p:cNvSpPr>
          <p:nvPr/>
        </p:nvSpPr>
        <p:spPr bwMode="auto">
          <a:xfrm>
            <a:off x="1936938" y="4419219"/>
            <a:ext cx="180137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de Datos Estructurado</a:t>
            </a:r>
          </a:p>
        </p:txBody>
      </p:sp>
      <p:sp>
        <p:nvSpPr>
          <p:cNvPr id="9" name="CuadroTexto 1"/>
          <p:cNvSpPr txBox="1">
            <a:spLocks noChangeArrowheads="1"/>
          </p:cNvSpPr>
          <p:nvPr/>
        </p:nvSpPr>
        <p:spPr bwMode="auto">
          <a:xfrm>
            <a:off x="8536678" y="4399788"/>
            <a:ext cx="180137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de Datos No Estructurado</a:t>
            </a:r>
          </a:p>
        </p:txBody>
      </p:sp>
      <p:cxnSp>
        <p:nvCxnSpPr>
          <p:cNvPr id="3" name="Conector angular 2"/>
          <p:cNvCxnSpPr/>
          <p:nvPr/>
        </p:nvCxnSpPr>
        <p:spPr>
          <a:xfrm>
            <a:off x="3451376" y="4714684"/>
            <a:ext cx="1190625" cy="43776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 rot="10800000" flipV="1">
            <a:off x="7706755" y="4685728"/>
            <a:ext cx="984505" cy="46672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4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Resultado de imagen para NoSQL vs. Bases de datos relacionale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8779" r="7863" b="11057"/>
          <a:stretch/>
        </p:blipFill>
        <p:spPr bwMode="auto">
          <a:xfrm>
            <a:off x="2076450" y="1181100"/>
            <a:ext cx="7816220" cy="418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32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953975" y="1043822"/>
            <a:ext cx="102685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Ventajas </a:t>
            </a: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desventajas de las bases de datos </a:t>
            </a:r>
            <a:r>
              <a:rPr lang="es-PE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es-PE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53974" y="2214580"/>
            <a:ext cx="1026855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Ventajas</a:t>
            </a:r>
          </a:p>
          <a:p>
            <a:r>
              <a:rPr lang="es-PE" sz="1600" dirty="0">
                <a:solidFill>
                  <a:srgbClr val="0070C0"/>
                </a:solidFill>
              </a:rPr>
              <a:t>Las bases de datos de </a:t>
            </a:r>
            <a:r>
              <a:rPr lang="es-PE" sz="1600" dirty="0" err="1">
                <a:solidFill>
                  <a:srgbClr val="0070C0"/>
                </a:solidFill>
              </a:rPr>
              <a:t>NoSQL</a:t>
            </a:r>
            <a:r>
              <a:rPr lang="es-PE" sz="1600" dirty="0">
                <a:solidFill>
                  <a:srgbClr val="0070C0"/>
                </a:solidFill>
              </a:rPr>
              <a:t> presentan muchas ventajas en comparación con las bases de datos tradicionales.</a:t>
            </a:r>
          </a:p>
          <a:p>
            <a:endParaRPr lang="es-PE" sz="900" b="1" dirty="0" smtClean="0">
              <a:solidFill>
                <a:srgbClr val="0070C0"/>
              </a:solidFill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Algunos tipos de almacén de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incluyen diferentes tipos de almacenes como por ejemplo el almacén de columnas, de documentos, de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store, de gráficos, de objetos, de XML y otros modos de almacén de datos.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Algunos tipos de almacén de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incluyen almacenes de columnas, de documentos, de valores de claves, de gráficos, de objetos, de XML y otros modos de almacén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Podría decirse que las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código abierto tienen una implementación rentable. Ya que no requieren las tarifas de licencia y pueden ejecutarse en hardware de precio bajo.</a:t>
            </a:r>
          </a:p>
          <a:p>
            <a:endParaRPr lang="es-PE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</p:txBody>
      </p:sp>
      <p:pic>
        <p:nvPicPr>
          <p:cNvPr id="7" name="Imagen 6" descr="Resultado de imagen para nosq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4870758"/>
            <a:ext cx="2071688" cy="1664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6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96799" y="988423"/>
            <a:ext cx="1105705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Desventajas</a:t>
            </a:r>
            <a:endParaRPr lang="es-PE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PE" sz="1600" dirty="0">
                <a:solidFill>
                  <a:srgbClr val="0070C0"/>
                </a:solidFill>
              </a:rPr>
              <a:t>Por supuesto, las bases de datos </a:t>
            </a:r>
            <a:r>
              <a:rPr lang="es-PE" sz="1600" dirty="0" err="1">
                <a:solidFill>
                  <a:srgbClr val="0070C0"/>
                </a:solidFill>
              </a:rPr>
              <a:t>NoSQL</a:t>
            </a:r>
            <a:r>
              <a:rPr lang="es-PE" sz="1600" dirty="0">
                <a:solidFill>
                  <a:srgbClr val="0070C0"/>
                </a:solidFill>
              </a:rPr>
              <a:t> no son perfectas, y no siempre van a ser la elección ideal.</a:t>
            </a:r>
          </a:p>
          <a:p>
            <a:endParaRPr lang="es-PE" sz="900" b="1" dirty="0" smtClean="0">
              <a:solidFill>
                <a:srgbClr val="0070C0"/>
              </a:solidFill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mayoría de las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admiten funciones de fiabilidad, que son soportadas por sistemas de bases de datos relacionales. Estas características de fiabilidad pueden resumirse en: “atomicidad, consistencia, aislamiento y durabilidad.” Esto también significa que las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que no soportan esas características, ofrecen consistencia para el rendimiento y la escalabilidad.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fin de apoyar las características de fiabilidad y coherencia, los desarrolladores deben implementar su propio código, lo que agrega más complejidad al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podría limitar el número de aplicaciones en las que podemos confiar para realizar transacciones seguras y confiables, como por ejemplo los sistemas bancarios.</a:t>
            </a:r>
            <a:endParaRPr lang="es-PE" sz="1600" b="1" dirty="0">
              <a:solidFill>
                <a:srgbClr val="0070C0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Imagen 7" descr="Resultado de imagen para nosq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49" y="3896912"/>
            <a:ext cx="264795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44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665514" y="1044017"/>
            <a:ext cx="94379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vs. Bases de Datos R</a:t>
            </a: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elacionales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952818" y="1659187"/>
            <a:ext cx="10488707" cy="46488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PE" sz="1600" dirty="0">
                <a:solidFill>
                  <a:srgbClr val="0070C0"/>
                </a:solidFill>
              </a:rPr>
              <a:t>Esta tabla ofrece una breve comparación entre las funcionalidades de </a:t>
            </a:r>
            <a:r>
              <a:rPr lang="es-PE" sz="1600" dirty="0" err="1">
                <a:solidFill>
                  <a:srgbClr val="0070C0"/>
                </a:solidFill>
              </a:rPr>
              <a:t>NoSQL</a:t>
            </a:r>
            <a:r>
              <a:rPr lang="es-PE" sz="1600" dirty="0">
                <a:solidFill>
                  <a:srgbClr val="0070C0"/>
                </a:solidFill>
              </a:rPr>
              <a:t> y las bases de datos relacionales</a:t>
            </a:r>
            <a:r>
              <a:rPr lang="es-PE" sz="1600" dirty="0" smtClean="0">
                <a:solidFill>
                  <a:srgbClr val="0070C0"/>
                </a:solidFill>
              </a:rPr>
              <a:t>:</a:t>
            </a:r>
            <a:endParaRPr lang="es-PE" sz="1600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0275"/>
            <a:ext cx="4381500" cy="221170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52818" y="4515473"/>
            <a:ext cx="10488707" cy="119000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PE" sz="1600" dirty="0" smtClean="0">
                <a:solidFill>
                  <a:srgbClr val="0070C0"/>
                </a:solidFill>
              </a:rPr>
              <a:t>Esta tabla </a:t>
            </a:r>
            <a:r>
              <a:rPr lang="es-PE" sz="1600" dirty="0">
                <a:solidFill>
                  <a:srgbClr val="0070C0"/>
                </a:solidFill>
              </a:rPr>
              <a:t>muestra una comparación a nivel de la base de datos, no sobre los diversos sistemas de </a:t>
            </a:r>
            <a:r>
              <a:rPr lang="es-PE" sz="1600" dirty="0" smtClean="0">
                <a:solidFill>
                  <a:srgbClr val="0070C0"/>
                </a:solidFill>
              </a:rPr>
              <a:t>gestión de </a:t>
            </a:r>
            <a:r>
              <a:rPr lang="es-PE" sz="1600" dirty="0">
                <a:solidFill>
                  <a:srgbClr val="0070C0"/>
                </a:solidFill>
              </a:rPr>
              <a:t>bases de datos que implementan ambos modelos. </a:t>
            </a:r>
            <a:r>
              <a:rPr lang="es-PE" sz="1600" dirty="0" smtClean="0">
                <a:solidFill>
                  <a:srgbClr val="0070C0"/>
                </a:solidFill>
              </a:rPr>
              <a:t>Estas técnicas </a:t>
            </a:r>
            <a:r>
              <a:rPr lang="es-PE" sz="1600" dirty="0">
                <a:solidFill>
                  <a:srgbClr val="0070C0"/>
                </a:solidFill>
              </a:rPr>
              <a:t>patentadas para superar los problemas y deficiencias encontradas en el sistema, además de intentar mejorar significativamente el rendimiento y la fiabilidad.</a:t>
            </a:r>
          </a:p>
        </p:txBody>
      </p:sp>
    </p:spTree>
    <p:extLst>
      <p:ext uri="{BB962C8B-B14F-4D97-AF65-F5344CB8AC3E}">
        <p14:creationId xmlns:p14="http://schemas.microsoft.com/office/powerpoint/2010/main" val="211565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366108" y="1059561"/>
            <a:ext cx="943791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almacenamiento de datos </a:t>
            </a:r>
            <a:r>
              <a:rPr lang="es-PE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941293" y="2275189"/>
            <a:ext cx="10246659" cy="4392311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s-PE" sz="1600" b="1" dirty="0" smtClean="0"/>
          </a:p>
          <a:p>
            <a:pPr algn="just">
              <a:spcBef>
                <a:spcPts val="0"/>
              </a:spcBef>
            </a:pPr>
            <a:endParaRPr lang="es-PE" sz="1600" b="1" dirty="0"/>
          </a:p>
          <a:p>
            <a:pPr algn="just">
              <a:spcBef>
                <a:spcPts val="0"/>
              </a:spcBef>
            </a:pPr>
            <a:r>
              <a:rPr lang="es-PE" sz="1600" b="1" dirty="0" smtClean="0"/>
              <a:t>Key </a:t>
            </a:r>
            <a:r>
              <a:rPr lang="es-PE" sz="1600" b="1" dirty="0" err="1"/>
              <a:t>Value</a:t>
            </a:r>
            <a:r>
              <a:rPr lang="es-PE" sz="1600" b="1" dirty="0"/>
              <a:t> </a:t>
            </a:r>
            <a:r>
              <a:rPr lang="es-PE" sz="1600" b="1" dirty="0" smtClean="0"/>
              <a:t>Store</a:t>
            </a:r>
          </a:p>
          <a:p>
            <a:pPr algn="just">
              <a:spcBef>
                <a:spcPts val="0"/>
              </a:spcBef>
            </a:pPr>
            <a:endParaRPr lang="es-PE" sz="200" dirty="0"/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En el tipo de almacén Key </a:t>
            </a:r>
            <a:r>
              <a:rPr lang="es-PE" sz="1400" dirty="0" err="1">
                <a:solidFill>
                  <a:srgbClr val="0070C0"/>
                </a:solidFill>
              </a:rPr>
              <a:t>Value</a:t>
            </a:r>
            <a:r>
              <a:rPr lang="es-PE" sz="1400" dirty="0">
                <a:solidFill>
                  <a:srgbClr val="0070C0"/>
                </a:solidFill>
              </a:rPr>
              <a:t>, se utiliza una tabla hash en la que una clave única apunta a un elemento. Las claves pueden ser organizadas por grupos clave lógicos, requiriendo solamente estas claves para ser únicas dentro de su propio grupo. Esto permite tener claves idénticas en diferentes grupos lógicos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spcBef>
                <a:spcPts val="0"/>
              </a:spcBef>
            </a:pPr>
            <a:endParaRPr lang="es-PE" sz="14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endParaRPr lang="es-PE" sz="14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endParaRPr lang="es-PE" sz="16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PE" sz="1600" b="1" dirty="0" smtClean="0"/>
              <a:t>Almacén </a:t>
            </a:r>
            <a:r>
              <a:rPr lang="es-PE" sz="1600" b="1" dirty="0"/>
              <a:t>de </a:t>
            </a:r>
            <a:r>
              <a:rPr lang="es-PE" sz="1600" b="1" dirty="0" smtClean="0"/>
              <a:t>documentos</a:t>
            </a:r>
            <a:r>
              <a:rPr lang="es-P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Los almacenes de documentos son similares a los almacenes de valores clave, porque no tienen un esquema y se basan en un modelo de valor clave. Ambos carecen de coherencia en el nivel de base de datos, lo que hace posible que las aplicaciones proporcionen más fiabilidad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La aplicación de base de datos más popular, que se basa en un almacén de documentos es </a:t>
            </a:r>
            <a:r>
              <a:rPr lang="es-PE" sz="1400" dirty="0" err="1">
                <a:solidFill>
                  <a:srgbClr val="0070C0"/>
                </a:solidFill>
              </a:rPr>
              <a:t>MongoDB</a:t>
            </a:r>
            <a:r>
              <a:rPr lang="es-PE" sz="14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1289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</TotalTime>
  <Words>1304</Words>
  <Application>Microsoft Office PowerPoint</Application>
  <PresentationFormat>Panorámica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inherit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Base de Datos NoSql Orientado a documentos</vt:lpstr>
      <vt:lpstr>Base de Datos NoSql Orientado a documentos</vt:lpstr>
      <vt:lpstr>Motores de bases de datos documentales.</vt:lpstr>
      <vt:lpstr>Características</vt:lpstr>
      <vt:lpstr>¿Qué es mongoDB?</vt:lpstr>
      <vt:lpstr>¿Cuáles son las características del MongoDB?</vt:lpstr>
      <vt:lpstr>¿Cómo se realiza una consulta en MongoDB?</vt:lpstr>
      <vt:lpstr>¿Quien usa MongoDB?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Cynthia Arana Sanchez</dc:creator>
  <cp:lastModifiedBy>Cesar Jason Azañero Fernandez</cp:lastModifiedBy>
  <cp:revision>127</cp:revision>
  <dcterms:created xsi:type="dcterms:W3CDTF">2017-02-02T16:06:06Z</dcterms:created>
  <dcterms:modified xsi:type="dcterms:W3CDTF">2017-12-19T20:40:13Z</dcterms:modified>
</cp:coreProperties>
</file>