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8" r:id="rId2"/>
    <p:sldId id="256" r:id="rId3"/>
    <p:sldId id="275" r:id="rId4"/>
    <p:sldId id="269" r:id="rId5"/>
    <p:sldId id="270" r:id="rId6"/>
    <p:sldId id="271" r:id="rId7"/>
    <p:sldId id="266" r:id="rId8"/>
    <p:sldId id="265" r:id="rId9"/>
    <p:sldId id="274" r:id="rId10"/>
    <p:sldId id="276" r:id="rId11"/>
    <p:sldId id="257" r:id="rId12"/>
    <p:sldId id="259" r:id="rId13"/>
    <p:sldId id="273" r:id="rId14"/>
    <p:sldId id="272" r:id="rId15"/>
    <p:sldId id="263" r:id="rId16"/>
    <p:sldId id="260" r:id="rId17"/>
    <p:sldId id="267" r:id="rId18"/>
    <p:sldId id="278" r:id="rId19"/>
    <p:sldId id="277" r:id="rId2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0" d="100"/>
          <a:sy n="70"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A17C428-1387-4C81-BDCD-D72E2F688492}" type="datetimeFigureOut">
              <a:rPr lang="es-PE" smtClean="0"/>
              <a:t>19/12/2017</a:t>
            </a:fld>
            <a:endParaRPr lang="es-P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PE"/>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CCBF14F-5EAE-43B8-B018-B00E622D50E7}" type="slidenum">
              <a:rPr lang="es-PE" smtClean="0"/>
              <a:t>‹Nº›</a:t>
            </a:fld>
            <a:endParaRPr lang="es-PE"/>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75542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17C428-1387-4C81-BDCD-D72E2F688492}" type="datetimeFigureOut">
              <a:rPr lang="es-PE" smtClean="0"/>
              <a:t>19/12/2017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CCBF14F-5EAE-43B8-B018-B00E622D50E7}" type="slidenum">
              <a:rPr lang="es-PE" smtClean="0"/>
              <a:t>‹Nº›</a:t>
            </a:fld>
            <a:endParaRPr lang="es-PE"/>
          </a:p>
        </p:txBody>
      </p:sp>
    </p:spTree>
    <p:extLst>
      <p:ext uri="{BB962C8B-B14F-4D97-AF65-F5344CB8AC3E}">
        <p14:creationId xmlns:p14="http://schemas.microsoft.com/office/powerpoint/2010/main" val="420210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17C428-1387-4C81-BDCD-D72E2F688492}" type="datetimeFigureOut">
              <a:rPr lang="es-PE" smtClean="0"/>
              <a:t>19/12/2017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CCBF14F-5EAE-43B8-B018-B00E622D50E7}" type="slidenum">
              <a:rPr lang="es-PE" smtClean="0"/>
              <a:t>‹Nº›</a:t>
            </a:fld>
            <a:endParaRPr lang="es-PE"/>
          </a:p>
        </p:txBody>
      </p:sp>
    </p:spTree>
    <p:extLst>
      <p:ext uri="{BB962C8B-B14F-4D97-AF65-F5344CB8AC3E}">
        <p14:creationId xmlns:p14="http://schemas.microsoft.com/office/powerpoint/2010/main" val="2411944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17C428-1387-4C81-BDCD-D72E2F688492}" type="datetimeFigureOut">
              <a:rPr lang="es-PE" smtClean="0"/>
              <a:t>19/12/2017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CCBF14F-5EAE-43B8-B018-B00E622D50E7}" type="slidenum">
              <a:rPr lang="es-PE" smtClean="0"/>
              <a:t>‹Nº›</a:t>
            </a:fld>
            <a:endParaRPr lang="es-PE"/>
          </a:p>
        </p:txBody>
      </p:sp>
    </p:spTree>
    <p:extLst>
      <p:ext uri="{BB962C8B-B14F-4D97-AF65-F5344CB8AC3E}">
        <p14:creationId xmlns:p14="http://schemas.microsoft.com/office/powerpoint/2010/main" val="2373535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A17C428-1387-4C81-BDCD-D72E2F688492}" type="datetimeFigureOut">
              <a:rPr lang="es-PE" smtClean="0"/>
              <a:t>19/12/2017</a:t>
            </a:fld>
            <a:endParaRPr lang="es-P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PE"/>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CCBF14F-5EAE-43B8-B018-B00E622D50E7}" type="slidenum">
              <a:rPr lang="es-PE" smtClean="0"/>
              <a:t>‹Nº›</a:t>
            </a:fld>
            <a:endParaRPr lang="es-P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3943272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A17C428-1387-4C81-BDCD-D72E2F688492}" type="datetimeFigureOut">
              <a:rPr lang="es-PE" smtClean="0"/>
              <a:t>19/12/2017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CCBF14F-5EAE-43B8-B018-B00E622D50E7}" type="slidenum">
              <a:rPr lang="es-PE" smtClean="0"/>
              <a:t>‹Nº›</a:t>
            </a:fld>
            <a:endParaRPr lang="es-PE"/>
          </a:p>
        </p:txBody>
      </p:sp>
    </p:spTree>
    <p:extLst>
      <p:ext uri="{BB962C8B-B14F-4D97-AF65-F5344CB8AC3E}">
        <p14:creationId xmlns:p14="http://schemas.microsoft.com/office/powerpoint/2010/main" val="1173187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A17C428-1387-4C81-BDCD-D72E2F688492}" type="datetimeFigureOut">
              <a:rPr lang="es-PE" smtClean="0"/>
              <a:t>19/12/2017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ECCBF14F-5EAE-43B8-B018-B00E622D50E7}" type="slidenum">
              <a:rPr lang="es-PE" smtClean="0"/>
              <a:t>‹Nº›</a:t>
            </a:fld>
            <a:endParaRPr lang="es-PE"/>
          </a:p>
        </p:txBody>
      </p:sp>
    </p:spTree>
    <p:extLst>
      <p:ext uri="{BB962C8B-B14F-4D97-AF65-F5344CB8AC3E}">
        <p14:creationId xmlns:p14="http://schemas.microsoft.com/office/powerpoint/2010/main" val="19873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17C428-1387-4C81-BDCD-D72E2F688492}" type="datetimeFigureOut">
              <a:rPr lang="es-PE" smtClean="0"/>
              <a:t>19/12/2017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ECCBF14F-5EAE-43B8-B018-B00E622D50E7}" type="slidenum">
              <a:rPr lang="es-PE" smtClean="0"/>
              <a:t>‹Nº›</a:t>
            </a:fld>
            <a:endParaRPr lang="es-PE"/>
          </a:p>
        </p:txBody>
      </p:sp>
    </p:spTree>
    <p:extLst>
      <p:ext uri="{BB962C8B-B14F-4D97-AF65-F5344CB8AC3E}">
        <p14:creationId xmlns:p14="http://schemas.microsoft.com/office/powerpoint/2010/main" val="59065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7C428-1387-4C81-BDCD-D72E2F688492}" type="datetimeFigureOut">
              <a:rPr lang="es-PE" smtClean="0"/>
              <a:t>19/12/2017</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ECCBF14F-5EAE-43B8-B018-B00E622D50E7}" type="slidenum">
              <a:rPr lang="es-PE" smtClean="0"/>
              <a:t>‹Nº›</a:t>
            </a:fld>
            <a:endParaRPr lang="es-PE"/>
          </a:p>
        </p:txBody>
      </p:sp>
    </p:spTree>
    <p:extLst>
      <p:ext uri="{BB962C8B-B14F-4D97-AF65-F5344CB8AC3E}">
        <p14:creationId xmlns:p14="http://schemas.microsoft.com/office/powerpoint/2010/main" val="410948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A17C428-1387-4C81-BDCD-D72E2F688492}" type="datetimeFigureOut">
              <a:rPr lang="es-PE" smtClean="0"/>
              <a:t>19/12/2017</a:t>
            </a:fld>
            <a:endParaRPr lang="es-P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P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CCBF14F-5EAE-43B8-B018-B00E622D50E7}" type="slidenum">
              <a:rPr lang="es-PE" smtClean="0"/>
              <a:t>‹Nº›</a:t>
            </a:fld>
            <a:endParaRPr lang="es-P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706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A17C428-1387-4C81-BDCD-D72E2F688492}" type="datetimeFigureOut">
              <a:rPr lang="es-PE" smtClean="0"/>
              <a:t>19/12/2017</a:t>
            </a:fld>
            <a:endParaRPr lang="es-P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P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CCBF14F-5EAE-43B8-B018-B00E622D50E7}" type="slidenum">
              <a:rPr lang="es-PE" smtClean="0"/>
              <a:t>‹Nº›</a:t>
            </a:fld>
            <a:endParaRPr lang="es-P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619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A17C428-1387-4C81-BDCD-D72E2F688492}" type="datetimeFigureOut">
              <a:rPr lang="es-PE" smtClean="0"/>
              <a:t>19/12/2017</a:t>
            </a:fld>
            <a:endParaRPr lang="es-P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P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CCBF14F-5EAE-43B8-B018-B00E622D50E7}" type="slidenum">
              <a:rPr lang="es-PE" smtClean="0"/>
              <a:t>‹Nº›</a:t>
            </a:fld>
            <a:endParaRPr lang="es-P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7499702"/>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logs.technet.microsoft.com/jorge_aguinaga/2014/05/06/por-qu-debera-interesarte-power-pivot-para-excel-o-no/" TargetMode="External"/><Relationship Id="rId2" Type="http://schemas.openxmlformats.org/officeDocument/2006/relationships/hyperlink" Target="https://exceltotal.com/ejemplo-practico-power-pivot/" TargetMode="External"/><Relationship Id="rId1" Type="http://schemas.openxmlformats.org/officeDocument/2006/relationships/slideLayout" Target="../slideLayouts/slideLayout2.xml"/><Relationship Id="rId6" Type="http://schemas.openxmlformats.org/officeDocument/2006/relationships/hyperlink" Target="http://www.executrain.com.mx/big-data/item/por-que-bi-es-el-futuro-de-excel" TargetMode="External"/><Relationship Id="rId5" Type="http://schemas.openxmlformats.org/officeDocument/2006/relationships/hyperlink" Target="https://support.office.com/es-es/article/Power-Pivot-Informaci%C3%B3n-general-y-aprendizaje-f9001958-7901-4caa-ad80-028a6d2432ed" TargetMode="External"/><Relationship Id="rId4" Type="http://schemas.openxmlformats.org/officeDocument/2006/relationships/hyperlink" Target="https://es.slideshare.net/jftamames/inteligencia-de-negocio-con-excel-power-pivo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sdnshared.blob.core.windows.net/media/TNBlogsFS/prod.evol.blogs.technet.com/CommunityServer.Blogs.Components.WeblogFiles/00/00/00/60/06/metablogapi/ppivotdiagram_5532B95A.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sdnshared.blob.core.windows.net/media/TNBlogsFS/prod.evol.blogs.technet.com/CommunityServer.Blogs.Components.WeblogFiles/00/00/00/60/06/metablogapi/grafexcel_0814C235.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b="1" dirty="0" smtClean="0"/>
              <a:t>POWER PIVOT</a:t>
            </a:r>
            <a:endParaRPr lang="es-PE" b="1" dirty="0"/>
          </a:p>
        </p:txBody>
      </p:sp>
      <p:sp>
        <p:nvSpPr>
          <p:cNvPr id="3" name="Subtítulo 2"/>
          <p:cNvSpPr>
            <a:spLocks noGrp="1"/>
          </p:cNvSpPr>
          <p:nvPr>
            <p:ph type="subTitle" idx="1"/>
          </p:nvPr>
        </p:nvSpPr>
        <p:spPr/>
        <p:txBody>
          <a:bodyPr>
            <a:noAutofit/>
          </a:bodyPr>
          <a:lstStyle/>
          <a:p>
            <a:endParaRPr lang="es-PE" sz="2800" dirty="0" smtClean="0"/>
          </a:p>
          <a:p>
            <a:r>
              <a:rPr lang="es-PE" sz="2800" dirty="0" smtClean="0"/>
              <a:t>Curso: Base de Datos</a:t>
            </a:r>
          </a:p>
          <a:p>
            <a:r>
              <a:rPr lang="es-PE" sz="1800" dirty="0" smtClean="0"/>
              <a:t>Alumno: Alejandro Villanueva M.</a:t>
            </a:r>
          </a:p>
          <a:p>
            <a:r>
              <a:rPr lang="es-PE" sz="1800" dirty="0" smtClean="0"/>
              <a:t>DIC. </a:t>
            </a:r>
            <a:r>
              <a:rPr lang="es-PE" sz="1800" dirty="0" smtClean="0"/>
              <a:t>2017</a:t>
            </a:r>
            <a:endParaRPr lang="es-PE" sz="1800" dirty="0"/>
          </a:p>
        </p:txBody>
      </p:sp>
      <p:pic>
        <p:nvPicPr>
          <p:cNvPr id="4" name="Picture 2" descr="http://cpe.cientifica.edu.pe/sites/default/files/logo-pregrado.jpg"/>
          <p:cNvPicPr/>
          <p:nvPr/>
        </p:nvPicPr>
        <p:blipFill>
          <a:blip r:embed="rId2">
            <a:extLst>
              <a:ext uri="{28A0092B-C50C-407E-A947-70E740481C1C}">
                <a14:useLocalDpi xmlns:a14="http://schemas.microsoft.com/office/drawing/2010/main" val="0"/>
              </a:ext>
            </a:extLst>
          </a:blip>
          <a:srcRect/>
          <a:stretch>
            <a:fillRect/>
          </a:stretch>
        </p:blipFill>
        <p:spPr bwMode="auto">
          <a:xfrm>
            <a:off x="744854" y="746003"/>
            <a:ext cx="3429112" cy="1007652"/>
          </a:xfrm>
          <a:prstGeom prst="rect">
            <a:avLst/>
          </a:prstGeom>
          <a:noFill/>
          <a:extLst/>
        </p:spPr>
      </p:pic>
      <p:pic>
        <p:nvPicPr>
          <p:cNvPr id="5" name="Picture 4" descr="http://cpe.cientifica.edu.pe/sites/default/files/logo-cepe-azul.png"/>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774700"/>
            <a:ext cx="1106170" cy="695325"/>
          </a:xfrm>
          <a:prstGeom prst="rect">
            <a:avLst/>
          </a:prstGeom>
          <a:noFill/>
          <a:extLst/>
        </p:spPr>
      </p:pic>
    </p:spTree>
    <p:extLst>
      <p:ext uri="{BB962C8B-B14F-4D97-AF65-F5344CB8AC3E}">
        <p14:creationId xmlns:p14="http://schemas.microsoft.com/office/powerpoint/2010/main" val="209017030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Conceptos generales</a:t>
            </a:r>
            <a:endParaRPr lang="es-PE" dirty="0"/>
          </a:p>
        </p:txBody>
      </p:sp>
      <p:pic>
        <p:nvPicPr>
          <p:cNvPr id="4" name="Marcador de contenido 3"/>
          <p:cNvPicPr>
            <a:picLocks noGrp="1" noChangeAspect="1"/>
          </p:cNvPicPr>
          <p:nvPr>
            <p:ph idx="1"/>
          </p:nvPr>
        </p:nvPicPr>
        <p:blipFill>
          <a:blip r:embed="rId2"/>
          <a:stretch>
            <a:fillRect/>
          </a:stretch>
        </p:blipFill>
        <p:spPr>
          <a:xfrm>
            <a:off x="2408129" y="1685500"/>
            <a:ext cx="8182534" cy="4692354"/>
          </a:xfrm>
          <a:prstGeom prst="rect">
            <a:avLst/>
          </a:prstGeom>
        </p:spPr>
      </p:pic>
    </p:spTree>
    <p:extLst>
      <p:ext uri="{BB962C8B-B14F-4D97-AF65-F5344CB8AC3E}">
        <p14:creationId xmlns:p14="http://schemas.microsoft.com/office/powerpoint/2010/main" val="202583945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b="1" dirty="0" err="1"/>
              <a:t>Power</a:t>
            </a:r>
            <a:r>
              <a:rPr lang="es-PE" b="1" dirty="0"/>
              <a:t> </a:t>
            </a:r>
            <a:r>
              <a:rPr lang="es-PE" b="1" dirty="0" err="1"/>
              <a:t>Pivot</a:t>
            </a:r>
            <a:r>
              <a:rPr lang="es-PE" b="1" dirty="0"/>
              <a:t> tiene tres “sabores” o presentaciones</a:t>
            </a:r>
            <a:r>
              <a:rPr lang="es-PE" b="1" dirty="0" smtClean="0"/>
              <a:t>:</a:t>
            </a:r>
            <a:endParaRPr lang="es-PE" dirty="0"/>
          </a:p>
        </p:txBody>
      </p:sp>
      <p:sp>
        <p:nvSpPr>
          <p:cNvPr id="3" name="Marcador de contenido 2"/>
          <p:cNvSpPr>
            <a:spLocks noGrp="1"/>
          </p:cNvSpPr>
          <p:nvPr>
            <p:ph idx="1"/>
          </p:nvPr>
        </p:nvSpPr>
        <p:spPr/>
        <p:txBody>
          <a:bodyPr>
            <a:normAutofit/>
          </a:bodyPr>
          <a:lstStyle/>
          <a:p>
            <a:pPr lvl="0" algn="just"/>
            <a:r>
              <a:rPr lang="es-PE" sz="2400" b="1" dirty="0" err="1"/>
              <a:t>Power</a:t>
            </a:r>
            <a:r>
              <a:rPr lang="es-PE" sz="2400" b="1" dirty="0"/>
              <a:t> </a:t>
            </a:r>
            <a:r>
              <a:rPr lang="es-PE" sz="2400" b="1" dirty="0" err="1"/>
              <a:t>Pivot</a:t>
            </a:r>
            <a:r>
              <a:rPr lang="es-PE" sz="2400" b="1" dirty="0"/>
              <a:t> para Excel</a:t>
            </a:r>
            <a:r>
              <a:rPr lang="es-PE" sz="2400" dirty="0"/>
              <a:t>. Es el más conocido y comenzó como una descarga gratuita para los usuarios de Office 2010 . Ahora está embebido en el Excel que viene en Office </a:t>
            </a:r>
            <a:r>
              <a:rPr lang="es-PE" sz="2400" dirty="0" smtClean="0"/>
              <a:t>2013, 2016 </a:t>
            </a:r>
            <a:r>
              <a:rPr lang="es-PE" sz="2400" dirty="0"/>
              <a:t>Professional Plus o en Office 365 Pro Plus. Permite crear hojas de trabajo (</a:t>
            </a:r>
            <a:r>
              <a:rPr lang="es-PE" sz="2400" i="1" dirty="0" err="1"/>
              <a:t>workbooks</a:t>
            </a:r>
            <a:r>
              <a:rPr lang="es-PE" sz="2400" dirty="0"/>
              <a:t>) que contengan modelos de análisis soportados en </a:t>
            </a:r>
            <a:r>
              <a:rPr lang="es-PE" sz="2400" dirty="0" err="1"/>
              <a:t>Power</a:t>
            </a:r>
            <a:r>
              <a:rPr lang="es-PE" sz="2400" dirty="0"/>
              <a:t> </a:t>
            </a:r>
            <a:r>
              <a:rPr lang="es-PE" sz="2400" dirty="0" err="1"/>
              <a:t>Pivot</a:t>
            </a:r>
            <a:r>
              <a:rPr lang="es-PE" sz="2400" dirty="0"/>
              <a:t>.</a:t>
            </a:r>
          </a:p>
          <a:p>
            <a:pPr algn="just"/>
            <a:endParaRPr lang="es-PE" sz="2400" dirty="0"/>
          </a:p>
        </p:txBody>
      </p:sp>
    </p:spTree>
    <p:extLst>
      <p:ext uri="{BB962C8B-B14F-4D97-AF65-F5344CB8AC3E}">
        <p14:creationId xmlns:p14="http://schemas.microsoft.com/office/powerpoint/2010/main" val="77427321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03873" y="672352"/>
            <a:ext cx="10339636" cy="5388814"/>
          </a:xfrm>
        </p:spPr>
        <p:txBody>
          <a:bodyPr>
            <a:normAutofit/>
          </a:bodyPr>
          <a:lstStyle/>
          <a:p>
            <a:pPr lvl="0" algn="just"/>
            <a:r>
              <a:rPr lang="es-PE" sz="2400" b="1" dirty="0" err="1" smtClean="0"/>
              <a:t>Power</a:t>
            </a:r>
            <a:r>
              <a:rPr lang="es-PE" sz="2400" b="1" dirty="0" smtClean="0"/>
              <a:t> </a:t>
            </a:r>
            <a:r>
              <a:rPr lang="es-PE" sz="2400" b="1" dirty="0" err="1" smtClean="0"/>
              <a:t>Pivot</a:t>
            </a:r>
            <a:r>
              <a:rPr lang="es-PE" sz="2400" b="1" dirty="0" smtClean="0"/>
              <a:t> para SharePoint. </a:t>
            </a:r>
            <a:r>
              <a:rPr lang="es-PE" sz="2400" dirty="0" smtClean="0"/>
              <a:t>Es un complemento que extiende las capacidades de SharePoint 2010 Enterprise o de SharePoint 2013 Enterprise para administrar, colaborar y procesar en el servidor hojas de trabajo de </a:t>
            </a:r>
            <a:r>
              <a:rPr lang="es-PE" sz="2400" dirty="0" err="1" smtClean="0"/>
              <a:t>Power</a:t>
            </a:r>
            <a:r>
              <a:rPr lang="es-PE" sz="2400" dirty="0" smtClean="0"/>
              <a:t> </a:t>
            </a:r>
            <a:r>
              <a:rPr lang="es-PE" sz="2400" dirty="0" err="1" smtClean="0"/>
              <a:t>Pivot</a:t>
            </a:r>
            <a:r>
              <a:rPr lang="es-PE" sz="2400" dirty="0" smtClean="0"/>
              <a:t> publicadas en dicho SharePoint. En este caso, tanto el procesamiento de los datos como la visualización puede ser manejada por el servidor.</a:t>
            </a:r>
          </a:p>
          <a:p>
            <a:pPr algn="just"/>
            <a:r>
              <a:rPr lang="es-PE" sz="2400" b="1" dirty="0" smtClean="0"/>
              <a:t>Modelo Tabular de SQL Server </a:t>
            </a:r>
            <a:r>
              <a:rPr lang="es-PE" sz="2400" b="1" dirty="0" err="1" smtClean="0"/>
              <a:t>Analysis</a:t>
            </a:r>
            <a:r>
              <a:rPr lang="es-PE" sz="2400" b="1" dirty="0" smtClean="0"/>
              <a:t> </a:t>
            </a:r>
            <a:r>
              <a:rPr lang="es-PE" sz="2400" b="1" dirty="0" err="1" smtClean="0"/>
              <a:t>Services</a:t>
            </a:r>
            <a:r>
              <a:rPr lang="es-PE" sz="2400" b="1" dirty="0" smtClean="0"/>
              <a:t> (versión 2008 R2 y superior). </a:t>
            </a:r>
            <a:r>
              <a:rPr lang="es-PE" sz="2400" dirty="0" smtClean="0"/>
              <a:t>Una hoja de trabajo de </a:t>
            </a:r>
            <a:r>
              <a:rPr lang="es-PE" sz="2400" dirty="0" err="1" smtClean="0"/>
              <a:t>Power</a:t>
            </a:r>
            <a:r>
              <a:rPr lang="es-PE" sz="2400" dirty="0" smtClean="0"/>
              <a:t> </a:t>
            </a:r>
            <a:r>
              <a:rPr lang="es-PE" sz="2400" dirty="0" err="1" smtClean="0"/>
              <a:t>Pivot</a:t>
            </a:r>
            <a:r>
              <a:rPr lang="es-PE" sz="2400" dirty="0" smtClean="0"/>
              <a:t> se puede subir/importar directamente a un modelo tabular de </a:t>
            </a:r>
            <a:r>
              <a:rPr lang="es-PE" sz="2400" dirty="0" err="1" smtClean="0"/>
              <a:t>Analysis</a:t>
            </a:r>
            <a:r>
              <a:rPr lang="es-PE" sz="2400" dirty="0" smtClean="0"/>
              <a:t> </a:t>
            </a:r>
            <a:r>
              <a:rPr lang="es-PE" sz="2400" dirty="0" err="1" smtClean="0"/>
              <a:t>Services</a:t>
            </a:r>
            <a:r>
              <a:rPr lang="es-PE" sz="2400" dirty="0" smtClean="0"/>
              <a:t>. De esta manera será el servidor quien maneje los datos de dicha hoja, y los procese con la misma tecnología </a:t>
            </a:r>
            <a:r>
              <a:rPr lang="es-PE" sz="2400" i="1" dirty="0" smtClean="0"/>
              <a:t>in-</a:t>
            </a:r>
            <a:r>
              <a:rPr lang="es-PE" sz="2400" i="1" dirty="0" err="1" smtClean="0"/>
              <a:t>memory</a:t>
            </a:r>
            <a:r>
              <a:rPr lang="es-PE" sz="2400" dirty="0" smtClean="0"/>
              <a:t>, con servicios más avanzados (seguridad y </a:t>
            </a:r>
            <a:r>
              <a:rPr lang="es-PE" sz="2400" dirty="0" err="1" smtClean="0"/>
              <a:t>particionamiento</a:t>
            </a:r>
            <a:r>
              <a:rPr lang="es-PE" sz="2400" dirty="0" smtClean="0"/>
              <a:t>, por ejemplo). En este caso, la responsabilidad de la visualización recae en la aplicación cliente (Excel por ejemplo).</a:t>
            </a:r>
          </a:p>
          <a:p>
            <a:pPr lvl="0" algn="just"/>
            <a:endParaRPr lang="es-PE" sz="2400" dirty="0" smtClean="0"/>
          </a:p>
          <a:p>
            <a:pPr lvl="0" algn="just"/>
            <a:endParaRPr lang="es-PE" dirty="0" smtClean="0"/>
          </a:p>
          <a:p>
            <a:endParaRPr lang="es-PE" dirty="0"/>
          </a:p>
        </p:txBody>
      </p:sp>
    </p:spTree>
    <p:extLst>
      <p:ext uri="{BB962C8B-B14F-4D97-AF65-F5344CB8AC3E}">
        <p14:creationId xmlns:p14="http://schemas.microsoft.com/office/powerpoint/2010/main" val="30416007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Diferencias entre Excel y PP</a:t>
            </a:r>
            <a:endParaRPr lang="es-PE" dirty="0"/>
          </a:p>
        </p:txBody>
      </p:sp>
      <p:sp>
        <p:nvSpPr>
          <p:cNvPr id="3" name="Marcador de contenido 2"/>
          <p:cNvSpPr>
            <a:spLocks noGrp="1"/>
          </p:cNvSpPr>
          <p:nvPr>
            <p:ph idx="1"/>
          </p:nvPr>
        </p:nvSpPr>
        <p:spPr/>
        <p:txBody>
          <a:bodyPr/>
          <a:lstStyle/>
          <a:p>
            <a:endParaRPr lang="es-PE"/>
          </a:p>
        </p:txBody>
      </p:sp>
      <p:pic>
        <p:nvPicPr>
          <p:cNvPr id="4" name="Imagen 3"/>
          <p:cNvPicPr>
            <a:picLocks noChangeAspect="1"/>
          </p:cNvPicPr>
          <p:nvPr/>
        </p:nvPicPr>
        <p:blipFill>
          <a:blip r:embed="rId2"/>
          <a:stretch>
            <a:fillRect/>
          </a:stretch>
        </p:blipFill>
        <p:spPr>
          <a:xfrm>
            <a:off x="2454252" y="1221027"/>
            <a:ext cx="7740626" cy="5636973"/>
          </a:xfrm>
          <a:prstGeom prst="rect">
            <a:avLst/>
          </a:prstGeom>
        </p:spPr>
      </p:pic>
    </p:spTree>
    <p:extLst>
      <p:ext uri="{BB962C8B-B14F-4D97-AF65-F5344CB8AC3E}">
        <p14:creationId xmlns:p14="http://schemas.microsoft.com/office/powerpoint/2010/main" val="123534936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Instalación complemento PP:</a:t>
            </a:r>
            <a:endParaRPr lang="es-PE" dirty="0"/>
          </a:p>
        </p:txBody>
      </p:sp>
      <p:sp>
        <p:nvSpPr>
          <p:cNvPr id="3" name="Marcador de contenido 2"/>
          <p:cNvSpPr>
            <a:spLocks noGrp="1"/>
          </p:cNvSpPr>
          <p:nvPr>
            <p:ph idx="1"/>
          </p:nvPr>
        </p:nvSpPr>
        <p:spPr/>
        <p:txBody>
          <a:bodyPr/>
          <a:lstStyle/>
          <a:p>
            <a:endParaRPr lang="es-PE"/>
          </a:p>
        </p:txBody>
      </p:sp>
      <p:pic>
        <p:nvPicPr>
          <p:cNvPr id="4" name="Imagen 3"/>
          <p:cNvPicPr>
            <a:picLocks noChangeAspect="1"/>
          </p:cNvPicPr>
          <p:nvPr/>
        </p:nvPicPr>
        <p:blipFill>
          <a:blip r:embed="rId2"/>
          <a:stretch>
            <a:fillRect/>
          </a:stretch>
        </p:blipFill>
        <p:spPr>
          <a:xfrm>
            <a:off x="1990047" y="1696090"/>
            <a:ext cx="8364305" cy="4761220"/>
          </a:xfrm>
          <a:prstGeom prst="rect">
            <a:avLst/>
          </a:prstGeom>
        </p:spPr>
      </p:pic>
    </p:spTree>
    <p:extLst>
      <p:ext uri="{BB962C8B-B14F-4D97-AF65-F5344CB8AC3E}">
        <p14:creationId xmlns:p14="http://schemas.microsoft.com/office/powerpoint/2010/main" val="97044836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b="1" dirty="0"/>
              <a:t>Adicionar complemento en EXCEL</a:t>
            </a:r>
          </a:p>
        </p:txBody>
      </p:sp>
      <p:sp>
        <p:nvSpPr>
          <p:cNvPr id="3" name="Marcador de contenido 2"/>
          <p:cNvSpPr>
            <a:spLocks noGrp="1"/>
          </p:cNvSpPr>
          <p:nvPr>
            <p:ph idx="1"/>
          </p:nvPr>
        </p:nvSpPr>
        <p:spPr/>
        <p:txBody>
          <a:bodyPr/>
          <a:lstStyle/>
          <a:p>
            <a:endParaRPr lang="es-PE" dirty="0"/>
          </a:p>
        </p:txBody>
      </p:sp>
      <p:grpSp>
        <p:nvGrpSpPr>
          <p:cNvPr id="4" name="Grupo 3"/>
          <p:cNvGrpSpPr/>
          <p:nvPr/>
        </p:nvGrpSpPr>
        <p:grpSpPr>
          <a:xfrm>
            <a:off x="2732442" y="1678192"/>
            <a:ext cx="8516526" cy="4937816"/>
            <a:chOff x="1130561" y="198960"/>
            <a:chExt cx="10645532" cy="6524625"/>
          </a:xfrm>
        </p:grpSpPr>
        <p:pic>
          <p:nvPicPr>
            <p:cNvPr id="5" name="Imagen 4"/>
            <p:cNvPicPr>
              <a:picLocks noChangeAspect="1"/>
            </p:cNvPicPr>
            <p:nvPr/>
          </p:nvPicPr>
          <p:blipFill>
            <a:blip r:embed="rId2"/>
            <a:stretch>
              <a:fillRect/>
            </a:stretch>
          </p:blipFill>
          <p:spPr>
            <a:xfrm>
              <a:off x="1130561" y="198960"/>
              <a:ext cx="9048750" cy="6524625"/>
            </a:xfrm>
            <a:prstGeom prst="rect">
              <a:avLst/>
            </a:prstGeom>
          </p:spPr>
        </p:pic>
        <p:pic>
          <p:nvPicPr>
            <p:cNvPr id="6" name="Imagen 5"/>
            <p:cNvPicPr>
              <a:picLocks noChangeAspect="1"/>
            </p:cNvPicPr>
            <p:nvPr/>
          </p:nvPicPr>
          <p:blipFill>
            <a:blip r:embed="rId3"/>
            <a:stretch>
              <a:fillRect/>
            </a:stretch>
          </p:blipFill>
          <p:spPr>
            <a:xfrm>
              <a:off x="5861068" y="2286000"/>
              <a:ext cx="5915025" cy="2533650"/>
            </a:xfrm>
            <a:prstGeom prst="rect">
              <a:avLst/>
            </a:prstGeom>
          </p:spPr>
        </p:pic>
      </p:grpSp>
    </p:spTree>
    <p:extLst>
      <p:ext uri="{BB962C8B-B14F-4D97-AF65-F5344CB8AC3E}">
        <p14:creationId xmlns:p14="http://schemas.microsoft.com/office/powerpoint/2010/main" val="1519678600"/>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4" name="Marcador de contenido 3"/>
          <p:cNvSpPr>
            <a:spLocks noGrp="1"/>
          </p:cNvSpPr>
          <p:nvPr>
            <p:ph idx="1"/>
          </p:nvPr>
        </p:nvSpPr>
        <p:spPr/>
        <p:txBody>
          <a:bodyPr/>
          <a:lstStyle/>
          <a:p>
            <a:endParaRPr lang="es-PE"/>
          </a:p>
        </p:txBody>
      </p:sp>
      <p:pic>
        <p:nvPicPr>
          <p:cNvPr id="5" name="Imagen 4"/>
          <p:cNvPicPr>
            <a:picLocks noChangeAspect="1"/>
          </p:cNvPicPr>
          <p:nvPr/>
        </p:nvPicPr>
        <p:blipFill>
          <a:blip r:embed="rId2"/>
          <a:stretch>
            <a:fillRect/>
          </a:stretch>
        </p:blipFill>
        <p:spPr>
          <a:xfrm>
            <a:off x="2415539" y="1235785"/>
            <a:ext cx="7941005" cy="4588136"/>
          </a:xfrm>
          <a:prstGeom prst="rect">
            <a:avLst/>
          </a:prstGeom>
        </p:spPr>
      </p:pic>
    </p:spTree>
    <p:extLst>
      <p:ext uri="{BB962C8B-B14F-4D97-AF65-F5344CB8AC3E}">
        <p14:creationId xmlns:p14="http://schemas.microsoft.com/office/powerpoint/2010/main" val="265122060"/>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34075" y="5909479"/>
            <a:ext cx="5834418" cy="779629"/>
          </a:xfrm>
        </p:spPr>
        <p:txBody>
          <a:bodyPr/>
          <a:lstStyle/>
          <a:p>
            <a:r>
              <a:rPr lang="es-PE" dirty="0" smtClean="0"/>
              <a:t>Ejemplo…</a:t>
            </a:r>
            <a:endParaRPr lang="es-PE" dirty="0"/>
          </a:p>
        </p:txBody>
      </p:sp>
      <p:sp>
        <p:nvSpPr>
          <p:cNvPr id="3" name="Marcador de contenido 2"/>
          <p:cNvSpPr>
            <a:spLocks noGrp="1"/>
          </p:cNvSpPr>
          <p:nvPr>
            <p:ph idx="1"/>
          </p:nvPr>
        </p:nvSpPr>
        <p:spPr>
          <a:xfrm>
            <a:off x="2040340" y="2857500"/>
            <a:ext cx="9601200" cy="2424184"/>
          </a:xfrm>
        </p:spPr>
        <p:txBody>
          <a:bodyPr/>
          <a:lstStyle/>
          <a:p>
            <a:r>
              <a:rPr lang="es-PE" dirty="0" smtClean="0"/>
              <a:t>C</a:t>
            </a:r>
            <a:endParaRPr lang="es-PE" dirty="0"/>
          </a:p>
        </p:txBody>
      </p:sp>
      <p:pic>
        <p:nvPicPr>
          <p:cNvPr id="5122" name="Picture 2" descr="Descripción general y aprendizaje de Power Piv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45" y="523874"/>
            <a:ext cx="11391900" cy="442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155155"/>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Conclusiones</a:t>
            </a:r>
          </a:p>
        </p:txBody>
      </p:sp>
      <p:sp>
        <p:nvSpPr>
          <p:cNvPr id="3" name="Marcador de contenido 2"/>
          <p:cNvSpPr>
            <a:spLocks noGrp="1"/>
          </p:cNvSpPr>
          <p:nvPr>
            <p:ph idx="1"/>
          </p:nvPr>
        </p:nvSpPr>
        <p:spPr>
          <a:xfrm>
            <a:off x="1371599" y="1428750"/>
            <a:ext cx="10474657" cy="4531057"/>
          </a:xfrm>
        </p:spPr>
        <p:txBody>
          <a:bodyPr>
            <a:noAutofit/>
          </a:bodyPr>
          <a:lstStyle/>
          <a:p>
            <a:pPr algn="just"/>
            <a:r>
              <a:rPr lang="es-PE" sz="1800" dirty="0"/>
              <a:t>En años recientes, algunas de las mejoras en Microsoft Excel no han sido directamente sobre la hoja de cálculo, en cambio las nuevas herramientas de visualización y análisis convierten a Excel en una enorme herramienta de inteligencia de negocio (BI – Business </a:t>
            </a:r>
            <a:r>
              <a:rPr lang="es-PE" sz="1800" dirty="0" err="1"/>
              <a:t>intelligence</a:t>
            </a:r>
            <a:r>
              <a:rPr lang="es-PE" sz="1800" dirty="0"/>
              <a:t>). La plataforma está disponible con complementos y está disponible si se tiene instalada la licencia Office Pro Plus</a:t>
            </a:r>
            <a:r>
              <a:rPr lang="es-PE" sz="1800" dirty="0" smtClean="0"/>
              <a:t>.</a:t>
            </a:r>
          </a:p>
          <a:p>
            <a:pPr algn="just"/>
            <a:endParaRPr lang="es-PE" sz="1800" dirty="0"/>
          </a:p>
          <a:p>
            <a:pPr algn="just"/>
            <a:r>
              <a:rPr lang="es-PE" sz="1800" dirty="0"/>
              <a:t>Las tablas dinámicas y fórmulas de Excel son probablemente el lenguaje de programación más popular de todo el mundo y las nuevas herramientas como: </a:t>
            </a:r>
            <a:r>
              <a:rPr lang="es-PE" sz="1800" dirty="0" err="1"/>
              <a:t>Power</a:t>
            </a:r>
            <a:r>
              <a:rPr lang="es-PE" sz="1800" dirty="0"/>
              <a:t> </a:t>
            </a:r>
            <a:r>
              <a:rPr lang="es-PE" sz="1800" dirty="0" err="1"/>
              <a:t>Query</a:t>
            </a:r>
            <a:r>
              <a:rPr lang="es-PE" sz="1800" dirty="0"/>
              <a:t>, </a:t>
            </a:r>
            <a:r>
              <a:rPr lang="es-PE" sz="1800" dirty="0" err="1"/>
              <a:t>Power</a:t>
            </a:r>
            <a:r>
              <a:rPr lang="es-PE" sz="1800" dirty="0"/>
              <a:t> </a:t>
            </a:r>
            <a:r>
              <a:rPr lang="es-PE" sz="1800" dirty="0" err="1"/>
              <a:t>Pivot</a:t>
            </a:r>
            <a:r>
              <a:rPr lang="es-PE" sz="1800" dirty="0"/>
              <a:t>, </a:t>
            </a:r>
            <a:r>
              <a:rPr lang="es-PE" sz="1800" dirty="0" err="1"/>
              <a:t>Power</a:t>
            </a:r>
            <a:r>
              <a:rPr lang="es-PE" sz="1800" dirty="0"/>
              <a:t> </a:t>
            </a:r>
            <a:r>
              <a:rPr lang="es-PE" sz="1800" dirty="0" err="1"/>
              <a:t>Map</a:t>
            </a:r>
            <a:r>
              <a:rPr lang="es-PE" sz="1800" dirty="0"/>
              <a:t> y </a:t>
            </a:r>
            <a:r>
              <a:rPr lang="es-PE" sz="1800" dirty="0" err="1"/>
              <a:t>Power</a:t>
            </a:r>
            <a:r>
              <a:rPr lang="es-PE" sz="1800" dirty="0"/>
              <a:t> </a:t>
            </a:r>
            <a:r>
              <a:rPr lang="es-PE" sz="1800" dirty="0" err="1"/>
              <a:t>Views</a:t>
            </a:r>
            <a:r>
              <a:rPr lang="es-PE" sz="1800" dirty="0"/>
              <a:t> son aún más poderosas. Se puede conectar, limpiar, des duplicar y transformar casi todos los datos, explorar y filtrar millones de filas de datos, construir indicadores de rendimiento y </a:t>
            </a:r>
            <a:r>
              <a:rPr lang="es-PE" sz="1800" dirty="0" smtClean="0"/>
              <a:t>crear visualizaciones.</a:t>
            </a:r>
            <a:endParaRPr lang="es-PE" sz="1800" dirty="0"/>
          </a:p>
          <a:p>
            <a:pPr algn="just"/>
            <a:r>
              <a:rPr lang="es-PE" sz="1800" dirty="0"/>
              <a:t>A pesar de que utilice Excel para construir los modelos de datos que se van a analizar, las herramientas que se utilizan para hacer el análisis no forman parte de la interfaz de Excel. Lo que es peor, todas ellas tiene sus propias interfaces que parecen casi como Excel en ventanas separadas. Se puede hacer la conexión y limpieza de datos en </a:t>
            </a:r>
            <a:r>
              <a:rPr lang="es-PE" sz="1800" dirty="0" err="1"/>
              <a:t>Power</a:t>
            </a:r>
            <a:r>
              <a:rPr lang="es-PE" sz="1800" dirty="0"/>
              <a:t> </a:t>
            </a:r>
            <a:r>
              <a:rPr lang="es-PE" sz="1800" dirty="0" err="1"/>
              <a:t>Query</a:t>
            </a:r>
            <a:r>
              <a:rPr lang="es-PE" sz="1800" dirty="0"/>
              <a:t>, analizarlos en </a:t>
            </a:r>
            <a:r>
              <a:rPr lang="es-PE" sz="1800" dirty="0" err="1"/>
              <a:t>Power</a:t>
            </a:r>
            <a:r>
              <a:rPr lang="es-PE" sz="1800" dirty="0"/>
              <a:t> </a:t>
            </a:r>
            <a:r>
              <a:rPr lang="es-PE" sz="1800" dirty="0" err="1"/>
              <a:t>Pivot</a:t>
            </a:r>
            <a:r>
              <a:rPr lang="es-PE" sz="1800" dirty="0"/>
              <a:t> y luego visualizarlos en </a:t>
            </a:r>
            <a:r>
              <a:rPr lang="es-PE" sz="1800" dirty="0" err="1"/>
              <a:t>Power</a:t>
            </a:r>
            <a:r>
              <a:rPr lang="es-PE" sz="1800" dirty="0"/>
              <a:t> </a:t>
            </a:r>
            <a:r>
              <a:rPr lang="es-PE" sz="1800" dirty="0" err="1"/>
              <a:t>Map</a:t>
            </a:r>
            <a:r>
              <a:rPr lang="es-PE" sz="1800" dirty="0"/>
              <a:t> y </a:t>
            </a:r>
            <a:r>
              <a:rPr lang="es-PE" sz="1800" dirty="0" err="1"/>
              <a:t>Power</a:t>
            </a:r>
            <a:r>
              <a:rPr lang="es-PE" sz="1800" dirty="0"/>
              <a:t> View como cuatro pasos desconectados.</a:t>
            </a:r>
          </a:p>
          <a:p>
            <a:endParaRPr lang="es-PE" sz="1800" dirty="0"/>
          </a:p>
        </p:txBody>
      </p:sp>
    </p:spTree>
    <p:extLst>
      <p:ext uri="{BB962C8B-B14F-4D97-AF65-F5344CB8AC3E}">
        <p14:creationId xmlns:p14="http://schemas.microsoft.com/office/powerpoint/2010/main" val="1110364377"/>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dirty="0"/>
          </a:p>
        </p:txBody>
      </p:sp>
      <p:sp>
        <p:nvSpPr>
          <p:cNvPr id="3" name="Marcador de contenido 2"/>
          <p:cNvSpPr>
            <a:spLocks noGrp="1"/>
          </p:cNvSpPr>
          <p:nvPr>
            <p:ph idx="1"/>
          </p:nvPr>
        </p:nvSpPr>
        <p:spPr/>
        <p:txBody>
          <a:bodyPr>
            <a:normAutofit/>
          </a:bodyPr>
          <a:lstStyle/>
          <a:p>
            <a:r>
              <a:rPr lang="es-PE" sz="1800" i="1" dirty="0">
                <a:hlinkClick r:id="rId2"/>
              </a:rPr>
              <a:t>https://exceltotal.com/ejemplo-practico-power-pivot</a:t>
            </a:r>
            <a:r>
              <a:rPr lang="es-PE" sz="1800" i="1" dirty="0" smtClean="0">
                <a:hlinkClick r:id="rId2"/>
              </a:rPr>
              <a:t>/</a:t>
            </a:r>
            <a:endParaRPr lang="es-PE" sz="1800" i="1" dirty="0" smtClean="0"/>
          </a:p>
          <a:p>
            <a:r>
              <a:rPr lang="es-PE" sz="1800" i="1" dirty="0">
                <a:hlinkClick r:id="rId3"/>
              </a:rPr>
              <a:t>https://blogs.technet.microsoft.com/jorge_aguinaga/2014/05/06/por-qu-debera-interesarte-power-pivot-para-excel-o-no</a:t>
            </a:r>
            <a:r>
              <a:rPr lang="es-PE" sz="1800" i="1" dirty="0" smtClean="0">
                <a:hlinkClick r:id="rId3"/>
              </a:rPr>
              <a:t>/</a:t>
            </a:r>
            <a:endParaRPr lang="es-PE" sz="1800" i="1" dirty="0" smtClean="0"/>
          </a:p>
          <a:p>
            <a:r>
              <a:rPr lang="es-PE" sz="1800" i="1" dirty="0">
                <a:hlinkClick r:id="rId4"/>
              </a:rPr>
              <a:t>https://</a:t>
            </a:r>
            <a:r>
              <a:rPr lang="es-PE" sz="1800" i="1" dirty="0" smtClean="0">
                <a:hlinkClick r:id="rId4"/>
              </a:rPr>
              <a:t>es.slideshare.net/jftamames/inteligencia-de-negocio-con-excel-power-pivot</a:t>
            </a:r>
            <a:endParaRPr lang="es-PE" sz="1800" i="1" dirty="0" smtClean="0"/>
          </a:p>
          <a:p>
            <a:r>
              <a:rPr lang="es-PE" sz="1800" i="1" dirty="0">
                <a:hlinkClick r:id="rId5"/>
              </a:rPr>
              <a:t>https://</a:t>
            </a:r>
            <a:r>
              <a:rPr lang="es-PE" sz="1800" i="1" dirty="0" smtClean="0">
                <a:hlinkClick r:id="rId5"/>
              </a:rPr>
              <a:t>support.office.com/es-es/article/Power-Pivot-Informaci%C3%B3n-general-y-aprendizaje-f9001958-7901-4caa-ad80-028a6d2432ed</a:t>
            </a:r>
            <a:endParaRPr lang="es-PE" sz="1800" i="1" dirty="0" smtClean="0"/>
          </a:p>
          <a:p>
            <a:r>
              <a:rPr lang="es-PE" sz="1800" i="1" dirty="0" smtClean="0">
                <a:hlinkClick r:id="rId6"/>
              </a:rPr>
              <a:t>http</a:t>
            </a:r>
            <a:r>
              <a:rPr lang="es-PE" sz="1800" i="1" dirty="0">
                <a:hlinkClick r:id="rId6"/>
              </a:rPr>
              <a:t>://</a:t>
            </a:r>
            <a:r>
              <a:rPr lang="es-PE" sz="1800" i="1" dirty="0" smtClean="0">
                <a:hlinkClick r:id="rId6"/>
              </a:rPr>
              <a:t>www.executrain.com.mx/big-data/item/por-que-bi-es-el-futuro-de-excel</a:t>
            </a:r>
            <a:endParaRPr lang="es-PE" sz="1800" i="1" dirty="0" smtClean="0"/>
          </a:p>
          <a:p>
            <a:pPr marL="0" indent="0">
              <a:buNone/>
            </a:pPr>
            <a:endParaRPr lang="es-PE" i="1" dirty="0" smtClean="0"/>
          </a:p>
          <a:p>
            <a:pPr marL="0" indent="0">
              <a:buNone/>
            </a:pPr>
            <a:endParaRPr lang="es-PE" i="1" dirty="0"/>
          </a:p>
        </p:txBody>
      </p:sp>
    </p:spTree>
    <p:extLst>
      <p:ext uri="{BB962C8B-B14F-4D97-AF65-F5344CB8AC3E}">
        <p14:creationId xmlns:p14="http://schemas.microsoft.com/office/powerpoint/2010/main" val="239070357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1061439"/>
          </a:xfrm>
        </p:spPr>
        <p:txBody>
          <a:bodyPr>
            <a:normAutofit fontScale="90000"/>
          </a:bodyPr>
          <a:lstStyle/>
          <a:p>
            <a:r>
              <a:rPr lang="es-PE" b="1" dirty="0" smtClean="0"/>
              <a:t>¿Qué es POWER PIVOT?</a:t>
            </a:r>
            <a:endParaRPr lang="es-PE" b="1" dirty="0"/>
          </a:p>
        </p:txBody>
      </p:sp>
      <p:sp>
        <p:nvSpPr>
          <p:cNvPr id="3" name="Subtítulo 2"/>
          <p:cNvSpPr>
            <a:spLocks noGrp="1"/>
          </p:cNvSpPr>
          <p:nvPr>
            <p:ph type="subTitle" idx="1"/>
          </p:nvPr>
        </p:nvSpPr>
        <p:spPr>
          <a:xfrm>
            <a:off x="1524000" y="2644607"/>
            <a:ext cx="9144000" cy="1655762"/>
          </a:xfrm>
        </p:spPr>
        <p:txBody>
          <a:bodyPr>
            <a:noAutofit/>
          </a:bodyPr>
          <a:lstStyle/>
          <a:p>
            <a:pPr algn="just"/>
            <a:r>
              <a:rPr lang="es-PE" dirty="0" err="1" smtClean="0"/>
              <a:t>Power</a:t>
            </a:r>
            <a:r>
              <a:rPr lang="es-PE" dirty="0" smtClean="0"/>
              <a:t> </a:t>
            </a:r>
            <a:r>
              <a:rPr lang="es-PE" dirty="0" err="1"/>
              <a:t>Pivot</a:t>
            </a:r>
            <a:r>
              <a:rPr lang="es-PE" dirty="0"/>
              <a:t> es una tecnología que permite procesar y analizar información compleja en poco tiempo, con poco esfuerzo y con poco hardware. Vio la luz a finales del año 2009 (se llamaba “Project </a:t>
            </a:r>
            <a:r>
              <a:rPr lang="es-PE" dirty="0" err="1"/>
              <a:t>Gemini</a:t>
            </a:r>
            <a:r>
              <a:rPr lang="es-PE" dirty="0"/>
              <a:t>”)y su velocidad radica en que es tecnología </a:t>
            </a:r>
            <a:r>
              <a:rPr lang="es-PE" i="1" dirty="0"/>
              <a:t>in-</a:t>
            </a:r>
            <a:r>
              <a:rPr lang="es-PE" i="1" dirty="0" err="1"/>
              <a:t>memory</a:t>
            </a:r>
            <a:r>
              <a:rPr lang="es-PE" dirty="0"/>
              <a:t>. Efectivamente, comprime los datos y los sube a memoria. Por ello, incluso </a:t>
            </a:r>
            <a:r>
              <a:rPr lang="es-PE" dirty="0" err="1"/>
              <a:t>tablets</a:t>
            </a:r>
            <a:r>
              <a:rPr lang="es-PE" dirty="0"/>
              <a:t> o laptops con configuraciones básicas de RAM (1 o 2 Gb por ejemplo), pueden consultar varios millones de filas con tiempos de respuesta de fracciones de segundo.</a:t>
            </a:r>
          </a:p>
          <a:p>
            <a:pPr algn="just"/>
            <a:endParaRPr lang="es-PE" dirty="0"/>
          </a:p>
        </p:txBody>
      </p:sp>
    </p:spTree>
    <p:extLst>
      <p:ext uri="{BB962C8B-B14F-4D97-AF65-F5344CB8AC3E}">
        <p14:creationId xmlns:p14="http://schemas.microsoft.com/office/powerpoint/2010/main" val="252445815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Big Data : Un gran negocio ( video )</a:t>
            </a:r>
            <a:endParaRPr lang="es-PE" dirty="0"/>
          </a:p>
        </p:txBody>
      </p:sp>
      <p:sp>
        <p:nvSpPr>
          <p:cNvPr id="3" name="Marcador de contenido 2"/>
          <p:cNvSpPr>
            <a:spLocks noGrp="1"/>
          </p:cNvSpPr>
          <p:nvPr>
            <p:ph idx="1"/>
          </p:nvPr>
        </p:nvSpPr>
        <p:spPr/>
        <p:txBody>
          <a:bodyPr/>
          <a:lstStyle/>
          <a:p>
            <a:endParaRPr lang="es-PE"/>
          </a:p>
        </p:txBody>
      </p:sp>
      <p:pic>
        <p:nvPicPr>
          <p:cNvPr id="4" name="Imagen 3"/>
          <p:cNvPicPr>
            <a:picLocks noChangeAspect="1"/>
          </p:cNvPicPr>
          <p:nvPr/>
        </p:nvPicPr>
        <p:blipFill>
          <a:blip r:embed="rId2"/>
          <a:stretch>
            <a:fillRect/>
          </a:stretch>
        </p:blipFill>
        <p:spPr>
          <a:xfrm>
            <a:off x="1936561" y="1857801"/>
            <a:ext cx="9036239" cy="3909295"/>
          </a:xfrm>
          <a:prstGeom prst="rect">
            <a:avLst/>
          </a:prstGeom>
        </p:spPr>
      </p:pic>
    </p:spTree>
    <p:extLst>
      <p:ext uri="{BB962C8B-B14F-4D97-AF65-F5344CB8AC3E}">
        <p14:creationId xmlns:p14="http://schemas.microsoft.com/office/powerpoint/2010/main" val="302881361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¿Por qué </a:t>
            </a:r>
            <a:r>
              <a:rPr lang="es-PE" dirty="0" err="1" smtClean="0"/>
              <a:t>Power</a:t>
            </a:r>
            <a:r>
              <a:rPr lang="es-PE" dirty="0" smtClean="0"/>
              <a:t> </a:t>
            </a:r>
            <a:r>
              <a:rPr lang="es-PE" dirty="0" err="1" smtClean="0"/>
              <a:t>Pivot</a:t>
            </a:r>
            <a:r>
              <a:rPr lang="es-PE" dirty="0" smtClean="0"/>
              <a:t>?</a:t>
            </a:r>
            <a:endParaRPr lang="es-PE" dirty="0"/>
          </a:p>
        </p:txBody>
      </p:sp>
      <p:sp>
        <p:nvSpPr>
          <p:cNvPr id="3" name="Marcador de contenido 2"/>
          <p:cNvSpPr>
            <a:spLocks noGrp="1"/>
          </p:cNvSpPr>
          <p:nvPr>
            <p:ph idx="1"/>
          </p:nvPr>
        </p:nvSpPr>
        <p:spPr>
          <a:xfrm>
            <a:off x="1535373" y="2040340"/>
            <a:ext cx="9601200" cy="3581400"/>
          </a:xfrm>
        </p:spPr>
        <p:txBody>
          <a:bodyPr>
            <a:normAutofit lnSpcReduction="10000"/>
          </a:bodyPr>
          <a:lstStyle/>
          <a:p>
            <a:r>
              <a:rPr lang="es-PE" dirty="0"/>
              <a:t>Tus tablas dinámicas funcionan muy lento o simplemente fallan con pocos miles de filas.</a:t>
            </a:r>
          </a:p>
          <a:p>
            <a:r>
              <a:rPr lang="es-PE" dirty="0"/>
              <a:t>Usas demasiadas veces BUSCARV (o VLOOKUP si tu Excel está en inglés) y cada vez es más difícil entender las dependencias de la hoja de trabajo.</a:t>
            </a:r>
          </a:p>
          <a:p>
            <a:r>
              <a:rPr lang="es-PE" dirty="0"/>
              <a:t>Cada vez que los datos cambian o se actualizan (ej. el siguiente mes) tienes que volver a hacer todo el reporte y sus cuadros.</a:t>
            </a:r>
          </a:p>
          <a:p>
            <a:r>
              <a:rPr lang="es-PE" dirty="0"/>
              <a:t>Porque hacer cálculos comunes y aparentemente simples como “crecimiento anual” o “acumulado a la fecha” resulta trabajoso y repetitivo.</a:t>
            </a:r>
          </a:p>
          <a:p>
            <a:r>
              <a:rPr lang="es-PE" dirty="0"/>
              <a:t>Porque viste una demo de un “software especializado” de análisis de datos, te gustó porque viste gráficos bonitos, pero cuesta demasiado por usuario (“más de tres ceros”)</a:t>
            </a:r>
          </a:p>
          <a:p>
            <a:endParaRPr lang="es-PE" dirty="0"/>
          </a:p>
        </p:txBody>
      </p:sp>
    </p:spTree>
    <p:extLst>
      <p:ext uri="{BB962C8B-B14F-4D97-AF65-F5344CB8AC3E}">
        <p14:creationId xmlns:p14="http://schemas.microsoft.com/office/powerpoint/2010/main" val="3195178066"/>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Como resuelve </a:t>
            </a:r>
            <a:r>
              <a:rPr lang="es-PE" dirty="0" err="1" smtClean="0"/>
              <a:t>Power</a:t>
            </a:r>
            <a:r>
              <a:rPr lang="es-PE" dirty="0" smtClean="0"/>
              <a:t> </a:t>
            </a:r>
            <a:r>
              <a:rPr lang="es-PE" dirty="0" err="1" smtClean="0"/>
              <a:t>Pivot</a:t>
            </a:r>
            <a:r>
              <a:rPr lang="es-PE" dirty="0" smtClean="0"/>
              <a:t> </a:t>
            </a:r>
            <a:br>
              <a:rPr lang="es-PE" dirty="0" smtClean="0"/>
            </a:br>
            <a:r>
              <a:rPr lang="es-PE" dirty="0" smtClean="0"/>
              <a:t>estos problemas?</a:t>
            </a:r>
            <a:endParaRPr lang="es-PE" dirty="0"/>
          </a:p>
        </p:txBody>
      </p:sp>
      <p:sp>
        <p:nvSpPr>
          <p:cNvPr id="3" name="Marcador de contenido 2"/>
          <p:cNvSpPr>
            <a:spLocks noGrp="1"/>
          </p:cNvSpPr>
          <p:nvPr>
            <p:ph idx="1"/>
          </p:nvPr>
        </p:nvSpPr>
        <p:spPr>
          <a:xfrm>
            <a:off x="1371599" y="2286000"/>
            <a:ext cx="10474657" cy="4360460"/>
          </a:xfrm>
        </p:spPr>
        <p:txBody>
          <a:bodyPr>
            <a:normAutofit/>
          </a:bodyPr>
          <a:lstStyle/>
          <a:p>
            <a:pPr lvl="0"/>
            <a:r>
              <a:rPr lang="es-PE" dirty="0" err="1"/>
              <a:t>Power</a:t>
            </a:r>
            <a:r>
              <a:rPr lang="es-PE" dirty="0"/>
              <a:t> </a:t>
            </a:r>
            <a:r>
              <a:rPr lang="es-PE" dirty="0" err="1"/>
              <a:t>Pivot</a:t>
            </a:r>
            <a:r>
              <a:rPr lang="es-PE" dirty="0"/>
              <a:t> es tecnología </a:t>
            </a:r>
            <a:r>
              <a:rPr lang="es-PE" i="1" dirty="0"/>
              <a:t>in-</a:t>
            </a:r>
            <a:r>
              <a:rPr lang="es-PE" i="1" dirty="0" err="1"/>
              <a:t>memory</a:t>
            </a:r>
            <a:r>
              <a:rPr lang="es-PE" dirty="0"/>
              <a:t>. Usa un motor de análisis que comprime los datos unas diez veces y luego los sube a memoria. Por ello se puede tener tablas dinámicas que consulten </a:t>
            </a:r>
            <a:r>
              <a:rPr lang="es-PE" u="sng" dirty="0"/>
              <a:t>millones</a:t>
            </a:r>
            <a:r>
              <a:rPr lang="es-PE" dirty="0"/>
              <a:t> de filas y obtener respuestas en una fracción de segundo. Y todo esto desde tu misma laptop o computadora, sin necesidad de repotenciarla (uno o dos gigabytes de RAM bastan para varios millones de filas)</a:t>
            </a:r>
          </a:p>
          <a:p>
            <a:pPr lvl="0"/>
            <a:r>
              <a:rPr lang="es-PE" dirty="0" err="1"/>
              <a:t>Power</a:t>
            </a:r>
            <a:r>
              <a:rPr lang="es-PE" dirty="0"/>
              <a:t> </a:t>
            </a:r>
            <a:r>
              <a:rPr lang="es-PE" dirty="0" err="1"/>
              <a:t>Pivot</a:t>
            </a:r>
            <a:r>
              <a:rPr lang="es-PE" dirty="0"/>
              <a:t> permite relacionar tablas (“hojas Excel”) fácil y gráficamente. De esta manera es sencillo entender las dependencias entre los datos y es más fácil administrarlas.</a:t>
            </a:r>
          </a:p>
          <a:p>
            <a:pPr lvl="0"/>
            <a:r>
              <a:rPr lang="es-PE" dirty="0" err="1"/>
              <a:t>Power</a:t>
            </a:r>
            <a:r>
              <a:rPr lang="es-PE" dirty="0"/>
              <a:t> </a:t>
            </a:r>
            <a:r>
              <a:rPr lang="es-PE" dirty="0" err="1"/>
              <a:t>Pivot</a:t>
            </a:r>
            <a:r>
              <a:rPr lang="es-PE" dirty="0"/>
              <a:t> independiza los datos (tablas) de las relaciones entre ellos. Se puede actualizar fácilmente los datos o agregar los del siguiente mes sin mayor inconveniente. Todas las relaciones y cálculos siguen funcionando sin necesidad de rehacerlos</a:t>
            </a:r>
            <a:r>
              <a:rPr lang="es-PE" dirty="0" smtClean="0"/>
              <a:t>.</a:t>
            </a:r>
          </a:p>
          <a:p>
            <a:endParaRPr lang="es-PE" dirty="0"/>
          </a:p>
          <a:p>
            <a:pPr lvl="0"/>
            <a:endParaRPr lang="es-PE" dirty="0"/>
          </a:p>
          <a:p>
            <a:endParaRPr lang="es-PE" dirty="0"/>
          </a:p>
        </p:txBody>
      </p:sp>
      <p:pic>
        <p:nvPicPr>
          <p:cNvPr id="11" name="Imagen 10" descr="ppivot diagram">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134065" y="87004"/>
            <a:ext cx="3962400" cy="2198996"/>
          </a:xfrm>
          <a:prstGeom prst="rect">
            <a:avLst/>
          </a:prstGeom>
          <a:noFill/>
          <a:ln>
            <a:noFill/>
          </a:ln>
        </p:spPr>
      </p:pic>
    </p:spTree>
    <p:extLst>
      <p:ext uri="{BB962C8B-B14F-4D97-AF65-F5344CB8AC3E}">
        <p14:creationId xmlns:p14="http://schemas.microsoft.com/office/powerpoint/2010/main" val="315257826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Como resuelve </a:t>
            </a:r>
            <a:r>
              <a:rPr lang="es-PE" dirty="0" err="1"/>
              <a:t>Power</a:t>
            </a:r>
            <a:r>
              <a:rPr lang="es-PE" dirty="0"/>
              <a:t> </a:t>
            </a:r>
            <a:r>
              <a:rPr lang="es-PE" dirty="0" err="1"/>
              <a:t>Pivot</a:t>
            </a:r>
            <a:r>
              <a:rPr lang="es-PE" dirty="0"/>
              <a:t> </a:t>
            </a:r>
            <a:r>
              <a:rPr lang="es-PE" dirty="0" smtClean="0"/>
              <a:t/>
            </a:r>
            <a:br>
              <a:rPr lang="es-PE" dirty="0" smtClean="0"/>
            </a:br>
            <a:r>
              <a:rPr lang="es-PE" dirty="0" smtClean="0"/>
              <a:t>estos </a:t>
            </a:r>
            <a:r>
              <a:rPr lang="es-PE" dirty="0"/>
              <a:t>problemas?</a:t>
            </a:r>
          </a:p>
        </p:txBody>
      </p:sp>
      <p:sp>
        <p:nvSpPr>
          <p:cNvPr id="3" name="Marcador de contenido 2"/>
          <p:cNvSpPr>
            <a:spLocks noGrp="1"/>
          </p:cNvSpPr>
          <p:nvPr>
            <p:ph idx="1"/>
          </p:nvPr>
        </p:nvSpPr>
        <p:spPr/>
        <p:txBody>
          <a:bodyPr>
            <a:normAutofit fontScale="92500" lnSpcReduction="10000"/>
          </a:bodyPr>
          <a:lstStyle/>
          <a:p>
            <a:r>
              <a:rPr lang="es-PE" dirty="0" err="1"/>
              <a:t>Power</a:t>
            </a:r>
            <a:r>
              <a:rPr lang="es-PE" dirty="0"/>
              <a:t> </a:t>
            </a:r>
            <a:r>
              <a:rPr lang="es-PE" dirty="0" err="1"/>
              <a:t>Pivot</a:t>
            </a:r>
            <a:r>
              <a:rPr lang="es-PE" dirty="0"/>
              <a:t> incluye una cantidad de fórmulas específicas para escenarios de análisis. Esto permite construir cálculos, ratios y </a:t>
            </a:r>
            <a:r>
              <a:rPr lang="es-PE" dirty="0" err="1"/>
              <a:t>KPIs</a:t>
            </a:r>
            <a:r>
              <a:rPr lang="es-PE" dirty="0"/>
              <a:t> y embeberlos directamente en el modelo de análisis. De este modo, una vez creados, estos cálculos se pueden reutilizar siempre.</a:t>
            </a:r>
          </a:p>
          <a:p>
            <a:r>
              <a:rPr lang="es-PE" dirty="0" err="1"/>
              <a:t>Power</a:t>
            </a:r>
            <a:r>
              <a:rPr lang="es-PE" dirty="0"/>
              <a:t> </a:t>
            </a:r>
            <a:r>
              <a:rPr lang="es-PE" dirty="0" err="1"/>
              <a:t>Pivot</a:t>
            </a:r>
            <a:r>
              <a:rPr lang="es-PE" dirty="0"/>
              <a:t> es Excel. Excel es ya un “software especializado” en análisis de datos. Tiene tecnología </a:t>
            </a:r>
            <a:r>
              <a:rPr lang="es-PE" i="1" dirty="0"/>
              <a:t>in-</a:t>
            </a:r>
            <a:r>
              <a:rPr lang="es-PE" i="1" dirty="0" err="1"/>
              <a:t>memory</a:t>
            </a:r>
            <a:r>
              <a:rPr lang="es-PE" dirty="0"/>
              <a:t>, maneja millones de registros rápidamente, hace rankings, análisis 80-20, gráficos avanzados, mapas 2D y 3D, cuadros animados,  velocímetros, y un largo etcétera. Podrías hacer un tablero para la gerencia usando simplemente Excel.  Puede que no sepas cómo se hace, pero ahí está. Este blog (y, sobre todo, muchísimos otros ya existentes en internet) mostrará eso. Finalmente, es muy probable que ya tengas Excel adquirido, o veas que te cuesta una fracción de lo que te costaría ese otro software. Además, en caso de que decidas adquirir otra solución de análisis, muy probablemente tus usuarios seguirán usando y necesitando Excel. Entonces, ¿tiene sentido invertir en otra cosa?</a:t>
            </a:r>
          </a:p>
          <a:p>
            <a:endParaRPr lang="es-PE" dirty="0"/>
          </a:p>
        </p:txBody>
      </p:sp>
      <p:pic>
        <p:nvPicPr>
          <p:cNvPr id="4" name="Imagen 3" descr="grafexcel">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142666" y="277362"/>
            <a:ext cx="3803674" cy="1951488"/>
          </a:xfrm>
          <a:prstGeom prst="rect">
            <a:avLst/>
          </a:prstGeom>
          <a:noFill/>
          <a:ln>
            <a:noFill/>
          </a:ln>
        </p:spPr>
      </p:pic>
    </p:spTree>
    <p:extLst>
      <p:ext uri="{BB962C8B-B14F-4D97-AF65-F5344CB8AC3E}">
        <p14:creationId xmlns:p14="http://schemas.microsoft.com/office/powerpoint/2010/main" val="3806440764"/>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a:p>
        </p:txBody>
      </p:sp>
      <p:pic>
        <p:nvPicPr>
          <p:cNvPr id="3074"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917" y="897057"/>
            <a:ext cx="9375601" cy="497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39992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pic>
        <p:nvPicPr>
          <p:cNvPr id="2050" name="Picture 2" descr="Imagen relacionad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1440" y="675980"/>
            <a:ext cx="7063796" cy="5519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52741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ETL ( Extraer, Transformar y Cargar)</a:t>
            </a:r>
            <a:endParaRPr lang="es-PE" dirty="0"/>
          </a:p>
        </p:txBody>
      </p:sp>
      <p:sp>
        <p:nvSpPr>
          <p:cNvPr id="3" name="Marcador de contenido 2"/>
          <p:cNvSpPr>
            <a:spLocks noGrp="1"/>
          </p:cNvSpPr>
          <p:nvPr>
            <p:ph idx="1"/>
          </p:nvPr>
        </p:nvSpPr>
        <p:spPr/>
        <p:txBody>
          <a:bodyPr/>
          <a:lstStyle/>
          <a:p>
            <a:endParaRPr lang="es-PE"/>
          </a:p>
        </p:txBody>
      </p:sp>
      <p:pic>
        <p:nvPicPr>
          <p:cNvPr id="4" name="Imagen 3"/>
          <p:cNvPicPr>
            <a:picLocks noChangeAspect="1"/>
          </p:cNvPicPr>
          <p:nvPr/>
        </p:nvPicPr>
        <p:blipFill>
          <a:blip r:embed="rId2"/>
          <a:stretch>
            <a:fillRect/>
          </a:stretch>
        </p:blipFill>
        <p:spPr>
          <a:xfrm>
            <a:off x="2258775" y="1983047"/>
            <a:ext cx="8457587" cy="3776307"/>
          </a:xfrm>
          <a:prstGeom prst="rect">
            <a:avLst/>
          </a:prstGeom>
        </p:spPr>
      </p:pic>
    </p:spTree>
    <p:extLst>
      <p:ext uri="{BB962C8B-B14F-4D97-AF65-F5344CB8AC3E}">
        <p14:creationId xmlns:p14="http://schemas.microsoft.com/office/powerpoint/2010/main" val="3997733409"/>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617</TotalTime>
  <Words>741</Words>
  <Application>Microsoft Office PowerPoint</Application>
  <PresentationFormat>Panorámica</PresentationFormat>
  <Paragraphs>44</Paragraphs>
  <Slides>19</Slides>
  <Notes>0</Notes>
  <HiddenSlides>1</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Franklin Gothic Book</vt:lpstr>
      <vt:lpstr>Crop</vt:lpstr>
      <vt:lpstr>POWER PIVOT</vt:lpstr>
      <vt:lpstr>¿Qué es POWER PIVOT?</vt:lpstr>
      <vt:lpstr>Big Data : Un gran negocio ( video )</vt:lpstr>
      <vt:lpstr>¿Por qué Power Pivot?</vt:lpstr>
      <vt:lpstr>Como resuelve Power Pivot  estos problemas?</vt:lpstr>
      <vt:lpstr>Como resuelve Power Pivot  estos problemas?</vt:lpstr>
      <vt:lpstr>Presentación de PowerPoint</vt:lpstr>
      <vt:lpstr>Presentación de PowerPoint</vt:lpstr>
      <vt:lpstr>ETL ( Extraer, Transformar y Cargar)</vt:lpstr>
      <vt:lpstr>Conceptos generales</vt:lpstr>
      <vt:lpstr>Power Pivot tiene tres “sabores” o presentaciones:</vt:lpstr>
      <vt:lpstr>Presentación de PowerPoint</vt:lpstr>
      <vt:lpstr>Diferencias entre Excel y PP</vt:lpstr>
      <vt:lpstr>Instalación complemento PP:</vt:lpstr>
      <vt:lpstr>Adicionar complemento en EXCEL</vt:lpstr>
      <vt:lpstr>Presentación de PowerPoint</vt:lpstr>
      <vt:lpstr>Ejemplo…</vt:lpstr>
      <vt:lpstr>Conclusiones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PIVOT</dc:title>
  <dc:creator>ALUMNO</dc:creator>
  <cp:lastModifiedBy>Alejandro Villanueva</cp:lastModifiedBy>
  <cp:revision>25</cp:revision>
  <dcterms:created xsi:type="dcterms:W3CDTF">2017-11-29T02:35:39Z</dcterms:created>
  <dcterms:modified xsi:type="dcterms:W3CDTF">2017-12-20T01:00:57Z</dcterms:modified>
</cp:coreProperties>
</file>